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61" r:id="rId5"/>
    <p:sldId id="266" r:id="rId6"/>
    <p:sldId id="264" r:id="rId7"/>
    <p:sldId id="265" r:id="rId8"/>
  </p:sldIdLst>
  <p:sldSz cx="9144000" cy="5143500" type="screen16x9"/>
  <p:notesSz cx="7559675" cy="1069181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125C93-D594-457F-AD44-16207A3AD167}" v="439" dt="2020-06-18T20:43:49.9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l-PL" sz="1800" b="0" strike="noStrike" spc="-1">
                <a:solidFill>
                  <a:srgbClr val="000000"/>
                </a:solidFill>
                <a:latin typeface="Arial"/>
              </a:rPr>
              <a:t>Kliknij, aby edytować format tekstu tytułu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800" b="0" strike="noStrike" spc="-1">
                <a:solidFill>
                  <a:srgbClr val="000000"/>
                </a:solidFill>
                <a:latin typeface="Arial"/>
              </a:rPr>
              <a:t>Kliknij, aby edytować format tekstu konspektu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000" b="0" strike="noStrike" spc="-1">
                <a:solidFill>
                  <a:srgbClr val="000000"/>
                </a:solidFill>
                <a:latin typeface="Arial"/>
              </a:rPr>
              <a:t>Drugi poziom konspektu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</a:rPr>
              <a:t>Trzeci poziom konspektu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</a:rPr>
              <a:t>Czwarty poziom konspektu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latin typeface="Arial"/>
              </a:rPr>
              <a:t>Piąty poziom konspektu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latin typeface="Arial"/>
              </a:rPr>
              <a:t>Szósty poziom konspektu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latin typeface="Arial"/>
              </a:rPr>
              <a:t>Siódmy poziom konspektu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l-PL" sz="1800" b="0" strike="noStrike" spc="-1">
                <a:solidFill>
                  <a:srgbClr val="000000"/>
                </a:solidFill>
                <a:latin typeface="Arial"/>
              </a:rPr>
              <a:t>Kliknij, aby edytować format tekstu tytułu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800" b="0" strike="noStrike" spc="-1">
                <a:solidFill>
                  <a:srgbClr val="000000"/>
                </a:solidFill>
                <a:latin typeface="Arial"/>
              </a:rPr>
              <a:t>Kliknij, aby edytować format tekstu konspektu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000" b="0" strike="noStrike" spc="-1">
                <a:solidFill>
                  <a:srgbClr val="000000"/>
                </a:solidFill>
                <a:latin typeface="Arial"/>
              </a:rPr>
              <a:t>Drugi poziom konspektu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</a:rPr>
              <a:t>Trzeci poziom konspektu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</a:rPr>
              <a:t>Czwarty poziom konspektu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latin typeface="Arial"/>
              </a:rPr>
              <a:t>Piąty poziom konspektu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latin typeface="Arial"/>
              </a:rPr>
              <a:t>Szósty poziom konspektu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latin typeface="Arial"/>
              </a:rPr>
              <a:t>Siódmy poziom konspektu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86160" y="2737080"/>
            <a:ext cx="5300640" cy="1187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l-PL" sz="3300" b="1" strike="noStrike" spc="-1" baseline="12000">
                <a:solidFill>
                  <a:srgbClr val="FFFFFF"/>
                </a:solidFill>
                <a:latin typeface="Inter"/>
                <a:ea typeface="Arial"/>
              </a:rPr>
              <a:t>Czym jest klasyfikacja?</a:t>
            </a:r>
            <a:endParaRPr lang="pl-PL" sz="3300" b="0" strike="noStrike" spc="-1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17680" y="2768040"/>
            <a:ext cx="58320" cy="11264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Obraz 2" descr="Obraz zawierający rysunek&#10;&#10;Opis wygenerowany przy bardzo wysokim poziomie pewności"/>
          <p:cNvPicPr/>
          <p:nvPr/>
        </p:nvPicPr>
        <p:blipFill>
          <a:blip r:embed="rId3"/>
          <a:stretch/>
        </p:blipFill>
        <p:spPr>
          <a:xfrm>
            <a:off x="1307880" y="1681200"/>
            <a:ext cx="2285640" cy="2285640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255960" y="258840"/>
            <a:ext cx="4676040" cy="539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l-PL" sz="2300" b="1" strike="noStrike" spc="-1" dirty="0">
                <a:solidFill>
                  <a:srgbClr val="FFFFFF"/>
                </a:solidFill>
                <a:latin typeface="Inter"/>
                <a:ea typeface="DejaVu Sans"/>
              </a:rPr>
              <a:t>Definicja </a:t>
            </a:r>
            <a:r>
              <a:rPr lang="pl-PL" sz="2300" b="1" spc="-1">
                <a:solidFill>
                  <a:srgbClr val="FFFFFF"/>
                </a:solidFill>
                <a:latin typeface="Inter"/>
                <a:ea typeface="DejaVu Sans"/>
              </a:rPr>
              <a:t>klasyfikacji</a:t>
            </a:r>
            <a:endParaRPr lang="pl-PL" sz="2300" b="0" strike="noStrike" spc="-1" dirty="0" err="1">
              <a:latin typeface="Inter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3960000" y="1584000"/>
            <a:ext cx="2794680" cy="242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pl-PL" sz="1400" b="0" strike="noStrike" spc="-1" dirty="0">
                <a:solidFill>
                  <a:srgbClr val="FFFFFF"/>
                </a:solidFill>
                <a:latin typeface="Inter"/>
                <a:ea typeface="DejaVu Sans"/>
              </a:rPr>
              <a:t>Metody klasyfikacji pozwalają odpowiedzieć na pytanie „czy to jest A, czy B</a:t>
            </a:r>
            <a:r>
              <a:rPr lang="pl-PL" sz="1400" spc="-1" dirty="0">
                <a:solidFill>
                  <a:srgbClr val="FFFFFF"/>
                </a:solidFill>
                <a:latin typeface="Inter"/>
                <a:ea typeface="DejaVu Sans"/>
              </a:rPr>
              <a:t>?”, nie tylko w podstawowej wersji.</a:t>
            </a:r>
            <a:endParaRPr lang="pl-PL" sz="1400" spc="-1" dirty="0">
              <a:solidFill>
                <a:srgbClr val="000000"/>
              </a:solidFill>
              <a:latin typeface="Inter"/>
              <a:ea typeface="DejaVu Sans"/>
            </a:endParaRPr>
          </a:p>
          <a:p>
            <a:endParaRPr lang="pl-PL" sz="1400" spc="-1" dirty="0">
              <a:solidFill>
                <a:srgbClr val="FFFFFF"/>
              </a:solidFill>
              <a:latin typeface="Inter"/>
            </a:endParaRPr>
          </a:p>
          <a:p>
            <a:r>
              <a:rPr lang="pl-PL" sz="1400" spc="-1" dirty="0">
                <a:solidFill>
                  <a:srgbClr val="FFFFFF"/>
                </a:solidFill>
                <a:latin typeface="Inter"/>
              </a:rPr>
              <a:t>Liczba klas jest z zasady ograniczona. Podstawowym </a:t>
            </a:r>
            <a:r>
              <a:rPr lang="pl-PL" sz="1400" spc="-1">
                <a:solidFill>
                  <a:srgbClr val="FFFFFF"/>
                </a:solidFill>
                <a:latin typeface="Inter"/>
              </a:rPr>
              <a:t>problemem jest klasyfikacja binarna.</a:t>
            </a:r>
            <a:endParaRPr lang="pl-PL" sz="1400" spc="-1" dirty="0">
              <a:solidFill>
                <a:srgbClr val="FFFFFF"/>
              </a:solidFill>
              <a:latin typeface="Inter"/>
            </a:endParaRPr>
          </a:p>
          <a:p>
            <a:endParaRPr lang="pl-PL" sz="1400" spc="-1" dirty="0">
              <a:solidFill>
                <a:srgbClr val="FFFFFF"/>
              </a:solidFill>
              <a:latin typeface="Int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Obraz 2" descr="Obraz zawierający rysunek&#10;&#10;Opis wygenerowany przy bardzo wysokim poziomie pewności"/>
          <p:cNvPicPr/>
          <p:nvPr/>
        </p:nvPicPr>
        <p:blipFill>
          <a:blip r:embed="rId3"/>
          <a:stretch/>
        </p:blipFill>
        <p:spPr>
          <a:xfrm>
            <a:off x="1297440" y="1653120"/>
            <a:ext cx="2285640" cy="2285640"/>
          </a:xfrm>
          <a:prstGeom prst="rect">
            <a:avLst/>
          </a:prstGeom>
          <a:ln>
            <a:noFill/>
          </a:ln>
        </p:spPr>
      </p:pic>
      <p:sp>
        <p:nvSpPr>
          <p:cNvPr id="103" name="CustomShape 1"/>
          <p:cNvSpPr/>
          <p:nvPr/>
        </p:nvSpPr>
        <p:spPr>
          <a:xfrm>
            <a:off x="255960" y="258840"/>
            <a:ext cx="4676040" cy="539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2300" b="1" strike="noStrike" spc="-1">
                <a:solidFill>
                  <a:srgbClr val="FFFFFF"/>
                </a:solidFill>
                <a:latin typeface="Inter"/>
                <a:ea typeface="DejaVu Sans"/>
              </a:rPr>
              <a:t>Typowe przypadki użycia</a:t>
            </a:r>
            <a:endParaRPr lang="pl-PL" sz="2300" b="0" strike="noStrike" spc="-1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3960000" y="1584000"/>
            <a:ext cx="2875320" cy="242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pl-PL" sz="1400" b="0" strike="noStrike" spc="-1">
                <a:solidFill>
                  <a:srgbClr val="FFFFFF"/>
                </a:solidFill>
                <a:latin typeface="Inter"/>
                <a:ea typeface="DejaVu Sans"/>
              </a:rPr>
              <a:t>-</a:t>
            </a:r>
            <a:r>
              <a:rPr lang="pl-PL" sz="1400" spc="-1">
                <a:solidFill>
                  <a:srgbClr val="FFFFFF"/>
                </a:solidFill>
                <a:latin typeface="Inter"/>
                <a:ea typeface="DejaVu Sans"/>
              </a:rPr>
              <a:t> diagnostyka medyczna</a:t>
            </a:r>
            <a:endParaRPr lang="pl-PL" sz="1400" spc="-1">
              <a:solidFill>
                <a:srgbClr val="000000"/>
              </a:solidFill>
              <a:latin typeface="Arial"/>
              <a:ea typeface="DejaVu Sans"/>
            </a:endParaRPr>
          </a:p>
          <a:p>
            <a:r>
              <a:rPr lang="pl-PL" sz="1400" spc="-1">
                <a:solidFill>
                  <a:srgbClr val="FFFFFF"/>
                </a:solidFill>
                <a:latin typeface="Inter"/>
              </a:rPr>
              <a:t>- określanie tematu tekstu/obrazu</a:t>
            </a:r>
          </a:p>
          <a:p>
            <a:r>
              <a:rPr lang="pl-PL" sz="1400" spc="-1">
                <a:solidFill>
                  <a:srgbClr val="FFFFFF"/>
                </a:solidFill>
                <a:latin typeface="Inter"/>
              </a:rPr>
              <a:t>- rozpoznawanie spamu</a:t>
            </a:r>
            <a:endParaRPr lang="pl-PL" sz="1400" spc="-1" dirty="0">
              <a:solidFill>
                <a:srgbClr val="FFFFFF"/>
              </a:solidFill>
              <a:latin typeface="Inter"/>
            </a:endParaRPr>
          </a:p>
          <a:p>
            <a:r>
              <a:rPr lang="pl-PL" sz="1400" spc="-1">
                <a:solidFill>
                  <a:srgbClr val="FFFFFF"/>
                </a:solidFill>
                <a:latin typeface="Inter"/>
              </a:rPr>
              <a:t>- analiza ryzyka</a:t>
            </a:r>
            <a:endParaRPr lang="pl-PL" sz="1400" spc="-1" dirty="0">
              <a:solidFill>
                <a:srgbClr val="FFFFFF"/>
              </a:solidFill>
              <a:latin typeface="Inter"/>
            </a:endParaRPr>
          </a:p>
          <a:p>
            <a:endParaRPr lang="pl-PL" sz="1400" spc="-1" dirty="0">
              <a:solidFill>
                <a:srgbClr val="FFFFFF"/>
              </a:solidFill>
              <a:latin typeface="Int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Obraz 2" descr="Obraz zawierający rysunek&#10;&#10;Opis wygenerowany przy bardzo wysokim poziomie pewności"/>
          <p:cNvPicPr/>
          <p:nvPr/>
        </p:nvPicPr>
        <p:blipFill>
          <a:blip r:embed="rId3"/>
          <a:stretch/>
        </p:blipFill>
        <p:spPr>
          <a:xfrm>
            <a:off x="1297440" y="1653120"/>
            <a:ext cx="2285640" cy="2285640"/>
          </a:xfrm>
          <a:prstGeom prst="rect">
            <a:avLst/>
          </a:prstGeom>
          <a:ln>
            <a:noFill/>
          </a:ln>
        </p:spPr>
      </p:pic>
      <p:sp>
        <p:nvSpPr>
          <p:cNvPr id="103" name="CustomShape 1"/>
          <p:cNvSpPr/>
          <p:nvPr/>
        </p:nvSpPr>
        <p:spPr>
          <a:xfrm>
            <a:off x="255960" y="258840"/>
            <a:ext cx="4676040" cy="539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2300" b="1" strike="noStrike" spc="-1">
                <a:solidFill>
                  <a:srgbClr val="FFFFFF"/>
                </a:solidFill>
                <a:latin typeface="Inter"/>
                <a:ea typeface="DejaVu Sans"/>
              </a:rPr>
              <a:t>Typowe przypadki użycia</a:t>
            </a:r>
            <a:endParaRPr lang="pl-PL" sz="2300" b="0" strike="noStrike" spc="-1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3960000" y="1584000"/>
            <a:ext cx="2875320" cy="242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pl-PL" sz="1400" spc="-1">
                <a:solidFill>
                  <a:srgbClr val="FFFFFF"/>
                </a:solidFill>
                <a:latin typeface="Inter"/>
              </a:rPr>
              <a:t>Metody klasyfikacji radzą sobie dość dobrze z klasyfikowaniem niechcianych wiadomości. Kluczową kwestią jest odpowiednia wektoryzacja danych, aby dobrze zareprezentować treść maili.</a:t>
            </a:r>
            <a:endParaRPr lang="en-US" sz="1400" spc="-1">
              <a:ea typeface="+mn-lt"/>
              <a:cs typeface="+mn-lt"/>
            </a:endParaRPr>
          </a:p>
          <a:p>
            <a:endParaRPr lang="pl-PL" sz="1400" spc="-1" dirty="0">
              <a:solidFill>
                <a:srgbClr val="FFFFFF"/>
              </a:solidFill>
              <a:latin typeface="Inter"/>
            </a:endParaRPr>
          </a:p>
          <a:p>
            <a:endParaRPr lang="pl-PL" sz="1400" spc="-1" dirty="0">
              <a:solidFill>
                <a:srgbClr val="FFFFFF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8118873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Obraz 2" descr="Obraz zawierający rysunek&#10;&#10;Opis wygenerowany przy bardzo wysokim poziomie pewności"/>
          <p:cNvPicPr/>
          <p:nvPr/>
        </p:nvPicPr>
        <p:blipFill>
          <a:blip r:embed="rId3"/>
          <a:stretch/>
        </p:blipFill>
        <p:spPr>
          <a:xfrm>
            <a:off x="1297440" y="1653120"/>
            <a:ext cx="2285640" cy="2285640"/>
          </a:xfrm>
          <a:prstGeom prst="rect">
            <a:avLst/>
          </a:prstGeom>
          <a:ln>
            <a:noFill/>
          </a:ln>
        </p:spPr>
      </p:pic>
      <p:sp>
        <p:nvSpPr>
          <p:cNvPr id="114" name="CustomShape 1"/>
          <p:cNvSpPr/>
          <p:nvPr/>
        </p:nvSpPr>
        <p:spPr>
          <a:xfrm>
            <a:off x="255960" y="258840"/>
            <a:ext cx="4676040" cy="539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2300" b="1" strike="noStrike" spc="-1">
                <a:solidFill>
                  <a:srgbClr val="FFFFFF"/>
                </a:solidFill>
                <a:latin typeface="Inter"/>
                <a:ea typeface="DejaVu Sans"/>
              </a:rPr>
              <a:t>Popularne algorytmy</a:t>
            </a:r>
            <a:endParaRPr lang="pl-PL" sz="2300" b="0" strike="noStrike" spc="-1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3960000" y="1584000"/>
            <a:ext cx="2875320" cy="242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pl-PL" sz="1400" b="0" strike="noStrike" spc="-1">
                <a:solidFill>
                  <a:srgbClr val="FFFFFF"/>
                </a:solidFill>
                <a:latin typeface="Inter"/>
                <a:ea typeface="DejaVu Sans"/>
              </a:rPr>
              <a:t>- </a:t>
            </a:r>
            <a:r>
              <a:rPr lang="pl-PL" sz="1400" spc="-1">
                <a:solidFill>
                  <a:srgbClr val="FFFFFF"/>
                </a:solidFill>
                <a:latin typeface="Inter"/>
                <a:ea typeface="DejaVu Sans"/>
              </a:rPr>
              <a:t>regresja logistyczna</a:t>
            </a:r>
            <a:endParaRPr lang="pl-PL" sz="1400" b="0" strike="noStrike" spc="-1">
              <a:latin typeface="Arial"/>
            </a:endParaRPr>
          </a:p>
          <a:p>
            <a:r>
              <a:rPr lang="pl-PL" sz="1400" b="0" strike="noStrike" spc="-1">
                <a:solidFill>
                  <a:srgbClr val="FFFFFF"/>
                </a:solidFill>
                <a:latin typeface="Inter"/>
                <a:ea typeface="DejaVu Sans"/>
              </a:rPr>
              <a:t>- </a:t>
            </a:r>
            <a:r>
              <a:rPr lang="pl-PL" sz="1400" spc="-1">
                <a:solidFill>
                  <a:srgbClr val="FFFFFF"/>
                </a:solidFill>
                <a:latin typeface="Inter"/>
                <a:ea typeface="DejaVu Sans"/>
              </a:rPr>
              <a:t>K-Nearest Neighbours</a:t>
            </a:r>
            <a:endParaRPr lang="pl-PL" sz="1400" b="0" strike="noStrike" spc="-1">
              <a:latin typeface="Arial"/>
            </a:endParaRPr>
          </a:p>
          <a:p>
            <a:r>
              <a:rPr lang="pl-PL" sz="1400" b="0" strike="noStrike" spc="-1">
                <a:solidFill>
                  <a:srgbClr val="FFFFFF"/>
                </a:solidFill>
                <a:latin typeface="Inter"/>
                <a:ea typeface="DejaVu Sans"/>
              </a:rPr>
              <a:t>- </a:t>
            </a:r>
            <a:r>
              <a:rPr lang="pl-PL" sz="1400" spc="-1">
                <a:solidFill>
                  <a:srgbClr val="FFFFFF"/>
                </a:solidFill>
                <a:latin typeface="Inter"/>
                <a:ea typeface="DejaVu Sans"/>
              </a:rPr>
              <a:t>drzewa decyzyjne i pochodne</a:t>
            </a:r>
          </a:p>
          <a:p>
            <a:r>
              <a:rPr lang="pl-PL" sz="1400" spc="-1">
                <a:solidFill>
                  <a:srgbClr val="FFFFFF"/>
                </a:solidFill>
                <a:latin typeface="Inter"/>
              </a:rPr>
              <a:t>- SVM</a:t>
            </a:r>
            <a:endParaRPr lang="pl-PL" sz="1400" spc="-1" dirty="0">
              <a:solidFill>
                <a:srgbClr val="FFFFFF"/>
              </a:solidFill>
              <a:latin typeface="Inter"/>
            </a:endParaRPr>
          </a:p>
          <a:p>
            <a:r>
              <a:rPr lang="pl-PL" sz="1400" spc="-1">
                <a:solidFill>
                  <a:srgbClr val="FFFFFF"/>
                </a:solidFill>
                <a:latin typeface="Inter"/>
              </a:rPr>
              <a:t>- sieci neuronowe</a:t>
            </a:r>
            <a:endParaRPr lang="pl-PL" sz="1400" spc="-1" dirty="0">
              <a:solidFill>
                <a:srgbClr val="FFFFFF"/>
              </a:solidFill>
              <a:latin typeface="Int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174680" y="2206080"/>
            <a:ext cx="6793560" cy="729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3600" b="1" strike="noStrike" spc="-1">
                <a:solidFill>
                  <a:srgbClr val="FFFFFF"/>
                </a:solidFill>
                <a:latin typeface="Inter"/>
                <a:ea typeface="DejaVu Sans"/>
              </a:rPr>
              <a:t>Część praktyczna</a:t>
            </a:r>
            <a:endParaRPr lang="pl-PL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Microsoft Office PowerPoint</Application>
  <PresentationFormat>Pokaz na ekranie (16:9)</PresentationFormat>
  <Slides>6</Slides>
  <Notes>0</Notes>
  <HiddenSlides>0</HiddenSlides>
  <ScaleCrop>false</ScaleCrop>
  <HeadingPairs>
    <vt:vector size="4" baseType="variant">
      <vt:variant>
        <vt:lpstr>Motyw</vt:lpstr>
      </vt:variant>
      <vt:variant>
        <vt:i4>2</vt:i4>
      </vt:variant>
      <vt:variant>
        <vt:lpstr>Tytuły slajdów</vt:lpstr>
      </vt:variant>
      <vt:variant>
        <vt:i4>6</vt:i4>
      </vt:variant>
    </vt:vector>
  </HeadingPairs>
  <TitlesOfParts>
    <vt:vector size="8" baseType="lpstr">
      <vt:lpstr>Office Theme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subject/>
  <dc:creator/>
  <dc:description/>
  <cp:lastModifiedBy/>
  <cp:revision>280</cp:revision>
  <dcterms:modified xsi:type="dcterms:W3CDTF">2020-06-18T20:44:22Z</dcterms:modified>
  <dc:language>pl-PL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Notes">
    <vt:i4>0</vt:i4>
  </property>
  <property fmtid="{D5CDD505-2E9C-101B-9397-08002B2CF9AE}" pid="7" name="PresentationFormat">
    <vt:lpwstr>Pokaz na ekranie (16:9)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10</vt:i4>
  </property>
</Properties>
</file>