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7" r:id="rId5"/>
    <p:sldId id="257" r:id="rId6"/>
    <p:sldId id="258" r:id="rId7"/>
    <p:sldId id="259" r:id="rId8"/>
    <p:sldId id="266" r:id="rId9"/>
    <p:sldId id="268" r:id="rId10"/>
    <p:sldId id="270" r:id="rId11"/>
    <p:sldId id="271" r:id="rId12"/>
    <p:sldId id="265" r:id="rId13"/>
  </p:sldIdLst>
  <p:sldSz cx="9144000" cy="5143500" type="screen16x9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55CB89-49DD-4A99-86F9-A0D15AD9CC3B}" v="576" dt="2020-06-02T19:11:41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l-PL" sz="44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l-PL" sz="18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Drugi poziom konspektu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Trzeci poziom konspektu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Czwarty poziom konspektu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Piąty poziom konspektu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Szósty poziom konspektu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l-PL" sz="44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6160" y="2737080"/>
            <a:ext cx="5301000" cy="1188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r>
              <a:rPr lang="pl-PL" sz="3300" b="1" spc="-1" baseline="12000">
                <a:solidFill>
                  <a:srgbClr val="FFFFFF"/>
                </a:solidFill>
                <a:latin typeface="Inter"/>
                <a:ea typeface="+mn-lt"/>
              </a:rPr>
              <a:t>Do czego </a:t>
            </a:r>
            <a:endParaRPr lang="pl-PL" sz="3300" spc="-1" baseline="12000">
              <a:solidFill>
                <a:srgbClr val="000000"/>
              </a:solidFill>
              <a:latin typeface="Arial"/>
              <a:ea typeface="+mn-lt"/>
              <a:cs typeface="Arial"/>
            </a:endParaRPr>
          </a:p>
          <a:p>
            <a:r>
              <a:rPr lang="pl-PL" sz="3300" b="1" spc="-1" baseline="12000">
                <a:solidFill>
                  <a:srgbClr val="FFFFFF"/>
                </a:solidFill>
                <a:latin typeface="Inter"/>
                <a:ea typeface="+mn-lt"/>
              </a:rPr>
              <a:t>służy klastrowanie?</a:t>
            </a:r>
            <a:endParaRPr lang="pl-PL" sz="3300" b="0" strike="noStrike" spc="-1" baseline="12000">
              <a:ea typeface="+mn-lt"/>
              <a:cs typeface="+mn-lt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17680" y="2768040"/>
            <a:ext cx="58680" cy="112680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174680" y="2206080"/>
            <a:ext cx="6793920" cy="730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/>
            <a:r>
              <a:rPr lang="pl-PL" sz="3600" b="1" spc="-1" dirty="0">
                <a:solidFill>
                  <a:srgbClr val="FFFFFF"/>
                </a:solidFill>
                <a:latin typeface="Inter"/>
              </a:rPr>
              <a:t>Część praktyczna</a:t>
            </a:r>
            <a:endParaRPr lang="pl-PL" sz="3600" b="1" strike="noStrike" spc="-1" dirty="0">
              <a:solidFill>
                <a:srgbClr val="FFFFFF"/>
              </a:solidFill>
              <a:latin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2" descr="Obraz zawierający pomieszczenie, rysunek&#10;&#10;Opis wygenerowany przy bardzo wysokim poziomie pewności">
            <a:extLst>
              <a:ext uri="{FF2B5EF4-FFF2-40B4-BE49-F238E27FC236}">
                <a16:creationId xmlns:a16="http://schemas.microsoft.com/office/drawing/2014/main" id="{8113F9E4-7842-4D5A-9B35-AA9AEBC16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788" y="1681192"/>
            <a:ext cx="2286000" cy="2286000"/>
          </a:xfrm>
          <a:prstGeom prst="rect">
            <a:avLst/>
          </a:prstGeom>
        </p:spPr>
      </p:pic>
      <p:sp>
        <p:nvSpPr>
          <p:cNvPr id="127" name="CustomShape 1"/>
          <p:cNvSpPr/>
          <p:nvPr/>
        </p:nvSpPr>
        <p:spPr>
          <a:xfrm>
            <a:off x="255960" y="258840"/>
            <a:ext cx="4676400" cy="539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2300" b="1" spc="-1">
                <a:solidFill>
                  <a:srgbClr val="FFFFFF"/>
                </a:solidFill>
                <a:latin typeface="Inter"/>
              </a:rPr>
              <a:t>Definicja klastrowania</a:t>
            </a:r>
            <a:endParaRPr lang="pl-PL" sz="2300" b="1" spc="-1" dirty="0">
              <a:solidFill>
                <a:srgbClr val="FFFFFF"/>
              </a:solidFill>
              <a:latin typeface="Inter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960000" y="1584000"/>
            <a:ext cx="2795006" cy="24274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l-PL" sz="1400" spc="-1" dirty="0" err="1">
                <a:solidFill>
                  <a:srgbClr val="FFFFFF"/>
                </a:solidFill>
                <a:latin typeface="Inter"/>
              </a:rPr>
              <a:t>Klastrowanie</a:t>
            </a:r>
            <a:r>
              <a:rPr lang="pl-PL" sz="1400" spc="-1" dirty="0">
                <a:solidFill>
                  <a:srgbClr val="FFFFFF"/>
                </a:solidFill>
                <a:latin typeface="Inter"/>
              </a:rPr>
              <a:t> to zbiór metod pozwalających na podział wektorów danych na grupy.</a:t>
            </a:r>
          </a:p>
          <a:p>
            <a:endParaRPr lang="pl-PL" sz="1400" spc="-1" dirty="0">
              <a:solidFill>
                <a:srgbClr val="FFFFFF"/>
              </a:solidFill>
              <a:latin typeface="Inter"/>
            </a:endParaRPr>
          </a:p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Każda grupa zawiera elementy, które są do siebie bardziej podobne niż do wektorów z innych grup.</a:t>
            </a:r>
          </a:p>
        </p:txBody>
      </p:sp>
    </p:spTree>
    <p:extLst>
      <p:ext uri="{BB962C8B-B14F-4D97-AF65-F5344CB8AC3E}">
        <p14:creationId xmlns:p14="http://schemas.microsoft.com/office/powerpoint/2010/main" val="33985682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414960" y="3466800"/>
            <a:ext cx="231300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600" b="0" strike="noStrike" spc="-1" baseline="18000">
                <a:solidFill>
                  <a:srgbClr val="FFFFFF"/>
                </a:solidFill>
                <a:latin typeface="Inter"/>
                <a:ea typeface="Inter Regular"/>
              </a:rPr>
              <a:t>Próba znalezienia </a:t>
            </a:r>
            <a:endParaRPr lang="pl-PL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600" b="0" strike="noStrike" spc="-1" baseline="18000">
                <a:solidFill>
                  <a:srgbClr val="FFFFFF"/>
                </a:solidFill>
                <a:latin typeface="Inter"/>
                <a:ea typeface="Inter Regular"/>
              </a:rPr>
              <a:t>regularności</a:t>
            </a:r>
            <a:endParaRPr lang="pl-PL" sz="16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092240" y="1318680"/>
            <a:ext cx="1574640" cy="943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600" b="0" strike="noStrike" spc="-1" baseline="12000">
                <a:solidFill>
                  <a:srgbClr val="FFFFFF"/>
                </a:solidFill>
                <a:latin typeface="Inter"/>
                <a:ea typeface="Inter Regular"/>
              </a:rPr>
              <a:t>Brak poetykietowanych</a:t>
            </a:r>
            <a:endParaRPr lang="pl-PL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600" b="0" strike="noStrike" spc="-1" baseline="12000">
                <a:solidFill>
                  <a:srgbClr val="FFFFFF"/>
                </a:solidFill>
                <a:latin typeface="Inter"/>
                <a:ea typeface="Inter Regular"/>
              </a:rPr>
              <a:t>danych</a:t>
            </a:r>
            <a:endParaRPr lang="pl-PL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320880" y="1296000"/>
            <a:ext cx="1884960" cy="37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600" b="0" strike="noStrike" spc="-1" baseline="18000">
                <a:solidFill>
                  <a:srgbClr val="FFFFFF"/>
                </a:solidFill>
                <a:latin typeface="Inter"/>
                <a:ea typeface="Inter Regular"/>
              </a:rPr>
              <a:t>Niski próg </a:t>
            </a:r>
            <a:endParaRPr lang="pl-PL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600" b="0" strike="noStrike" spc="-1" baseline="18000">
                <a:solidFill>
                  <a:srgbClr val="FFFFFF"/>
                </a:solidFill>
                <a:latin typeface="Inter"/>
                <a:ea typeface="Inter Regular"/>
              </a:rPr>
              <a:t>wejścia</a:t>
            </a:r>
            <a:endParaRPr lang="pl-PL" sz="1600" b="0" strike="noStrike" spc="-1">
              <a:latin typeface="Arial"/>
            </a:endParaRPr>
          </a:p>
        </p:txBody>
      </p:sp>
      <p:sp>
        <p:nvSpPr>
          <p:cNvPr id="119" name="Line 4"/>
          <p:cNvSpPr/>
          <p:nvPr/>
        </p:nvSpPr>
        <p:spPr>
          <a:xfrm>
            <a:off x="-23040" y="2806200"/>
            <a:ext cx="9190080" cy="0"/>
          </a:xfrm>
          <a:prstGeom prst="line">
            <a:avLst/>
          </a:prstGeom>
          <a:ln w="228600">
            <a:solidFill>
              <a:srgbClr val="006FF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5"/>
          <p:cNvSpPr/>
          <p:nvPr/>
        </p:nvSpPr>
        <p:spPr>
          <a:xfrm>
            <a:off x="255960" y="258840"/>
            <a:ext cx="4676400" cy="539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2300" b="1" spc="-1">
                <a:solidFill>
                  <a:srgbClr val="FFFFFF"/>
                </a:solidFill>
                <a:latin typeface="Inter"/>
              </a:rPr>
              <a:t>Możliwości wykorzystania</a:t>
            </a:r>
            <a:endParaRPr lang="pl-PL" sz="2300" b="1" spc="-1" dirty="0">
              <a:solidFill>
                <a:srgbClr val="FFFFFF"/>
              </a:solidFill>
              <a:latin typeface="Inter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4021920" y="2256120"/>
            <a:ext cx="1099080" cy="1099080"/>
          </a:xfrm>
          <a:prstGeom prst="ellipse">
            <a:avLst/>
          </a:prstGeom>
          <a:solidFill>
            <a:srgbClr val="006FFA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7"/>
          <p:cNvSpPr/>
          <p:nvPr/>
        </p:nvSpPr>
        <p:spPr>
          <a:xfrm>
            <a:off x="6713640" y="2256120"/>
            <a:ext cx="1099080" cy="1099080"/>
          </a:xfrm>
          <a:prstGeom prst="ellipse">
            <a:avLst/>
          </a:prstGeom>
          <a:solidFill>
            <a:srgbClr val="006FFA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8"/>
          <p:cNvSpPr/>
          <p:nvPr/>
        </p:nvSpPr>
        <p:spPr>
          <a:xfrm>
            <a:off x="1330200" y="2256120"/>
            <a:ext cx="1099080" cy="1099080"/>
          </a:xfrm>
          <a:prstGeom prst="ellipse">
            <a:avLst/>
          </a:prstGeom>
          <a:solidFill>
            <a:srgbClr val="006FFA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4" name="Obraz 123"/>
          <p:cNvPicPr/>
          <p:nvPr/>
        </p:nvPicPr>
        <p:blipFill>
          <a:blip r:embed="rId3"/>
          <a:stretch/>
        </p:blipFill>
        <p:spPr>
          <a:xfrm>
            <a:off x="1620000" y="2482200"/>
            <a:ext cx="613800" cy="613800"/>
          </a:xfrm>
          <a:prstGeom prst="rect">
            <a:avLst/>
          </a:prstGeom>
          <a:ln>
            <a:noFill/>
          </a:ln>
        </p:spPr>
      </p:pic>
      <p:pic>
        <p:nvPicPr>
          <p:cNvPr id="125" name="Obraz 124"/>
          <p:cNvPicPr/>
          <p:nvPr/>
        </p:nvPicPr>
        <p:blipFill>
          <a:blip r:embed="rId4"/>
          <a:stretch/>
        </p:blipFill>
        <p:spPr>
          <a:xfrm>
            <a:off x="4284000" y="2556000"/>
            <a:ext cx="576000" cy="576000"/>
          </a:xfrm>
          <a:prstGeom prst="rect">
            <a:avLst/>
          </a:prstGeom>
          <a:ln>
            <a:noFill/>
          </a:ln>
        </p:spPr>
      </p:pic>
      <p:pic>
        <p:nvPicPr>
          <p:cNvPr id="126" name="Obraz 125"/>
          <p:cNvPicPr/>
          <p:nvPr/>
        </p:nvPicPr>
        <p:blipFill>
          <a:blip r:embed="rId5"/>
          <a:stretch/>
        </p:blipFill>
        <p:spPr>
          <a:xfrm>
            <a:off x="6876000" y="2448000"/>
            <a:ext cx="720000" cy="72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2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0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55960" y="258840"/>
            <a:ext cx="4676400" cy="539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2300" b="1" spc="-1">
                <a:solidFill>
                  <a:srgbClr val="FFFFFF"/>
                </a:solidFill>
                <a:latin typeface="Inter"/>
              </a:rPr>
              <a:t>Wejściowy zbiór danych</a:t>
            </a:r>
          </a:p>
        </p:txBody>
      </p:sp>
      <p:sp>
        <p:nvSpPr>
          <p:cNvPr id="128" name="TextShape 2"/>
          <p:cNvSpPr txBox="1"/>
          <p:nvPr/>
        </p:nvSpPr>
        <p:spPr>
          <a:xfrm>
            <a:off x="3960000" y="1584000"/>
            <a:ext cx="2795006" cy="24274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l-PL" sz="1400" b="0" strike="noStrike" spc="-1" dirty="0" err="1">
                <a:solidFill>
                  <a:srgbClr val="FFFFFF"/>
                </a:solidFill>
                <a:latin typeface="Inter"/>
              </a:rPr>
              <a:t>Poetykietowane</a:t>
            </a:r>
            <a:r>
              <a:rPr lang="pl-PL" sz="1400" b="0" strike="noStrike" spc="-1" dirty="0">
                <a:solidFill>
                  <a:srgbClr val="FFFFFF"/>
                </a:solidFill>
                <a:latin typeface="Inter"/>
              </a:rPr>
              <a:t> zbiory danych są świętym Graalem Data Science, jednak ich uzyskanie nie jest w wielu przypadkach możliwe.</a:t>
            </a:r>
          </a:p>
          <a:p>
            <a:endParaRPr lang="pl-PL" sz="1400" b="0" strike="noStrike" spc="-1">
              <a:solidFill>
                <a:srgbClr val="FFFFFF"/>
              </a:solidFill>
              <a:latin typeface="Inter"/>
            </a:endParaRPr>
          </a:p>
          <a:p>
            <a:r>
              <a:rPr lang="pl-PL" sz="1400" b="0" strike="noStrike" spc="-1" dirty="0">
                <a:solidFill>
                  <a:srgbClr val="FFFFFF"/>
                </a:solidFill>
                <a:latin typeface="Inter"/>
              </a:rPr>
              <a:t>Proces przygotowania danych do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Inter"/>
              </a:rPr>
              <a:t>klastrowania</a:t>
            </a:r>
            <a:r>
              <a:rPr lang="pl-PL" sz="1400" b="0" strike="noStrike" spc="-1" dirty="0">
                <a:solidFill>
                  <a:srgbClr val="FFFFFF"/>
                </a:solidFill>
                <a:latin typeface="Inter"/>
              </a:rPr>
              <a:t> jest prawdopodobnie najprostszy ze wszystkich</a:t>
            </a:r>
            <a:r>
              <a:rPr lang="pl-PL" sz="1400" spc="-1" dirty="0">
                <a:solidFill>
                  <a:srgbClr val="FFFFFF"/>
                </a:solidFill>
                <a:latin typeface="Inter"/>
              </a:rPr>
              <a:t> metod</a:t>
            </a:r>
            <a:r>
              <a:rPr lang="pl-PL" sz="1400" b="0" strike="noStrike" spc="-1" dirty="0">
                <a:solidFill>
                  <a:srgbClr val="FFFFFF"/>
                </a:solidFill>
                <a:latin typeface="Inter"/>
              </a:rPr>
              <a:t>.</a:t>
            </a:r>
          </a:p>
        </p:txBody>
      </p:sp>
      <p:pic>
        <p:nvPicPr>
          <p:cNvPr id="129" name="Obraz 128"/>
          <p:cNvPicPr/>
          <p:nvPr/>
        </p:nvPicPr>
        <p:blipFill>
          <a:blip r:embed="rId3"/>
          <a:stretch/>
        </p:blipFill>
        <p:spPr>
          <a:xfrm>
            <a:off x="1296000" y="1674720"/>
            <a:ext cx="2285280" cy="228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956680" y="2244960"/>
            <a:ext cx="3184920" cy="1128240"/>
          </a:xfrm>
          <a:prstGeom prst="chevron">
            <a:avLst>
              <a:gd name="adj" fmla="val 50000"/>
            </a:avLst>
          </a:prstGeom>
          <a:solidFill>
            <a:srgbClr val="006FFA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3637080" y="2520000"/>
            <a:ext cx="2341800" cy="608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1400" spc="-1" baseline="21000" dirty="0">
                <a:solidFill>
                  <a:srgbClr val="FFFFFF"/>
                </a:solidFill>
                <a:latin typeface="Inter"/>
              </a:rPr>
              <a:t>Doprowadzamy dane do </a:t>
            </a:r>
            <a:endParaRPr lang="pl-PL" dirty="0">
              <a:solidFill>
                <a:srgbClr val="000000"/>
              </a:solidFill>
              <a:latin typeface="Arial"/>
            </a:endParaRPr>
          </a:p>
          <a:p>
            <a:r>
              <a:rPr lang="pl-PL" sz="1400" spc="-1" baseline="21000" dirty="0">
                <a:solidFill>
                  <a:srgbClr val="FFFFFF"/>
                </a:solidFill>
                <a:latin typeface="Inter"/>
              </a:rPr>
              <a:t>postaci wektorowej</a:t>
            </a:r>
            <a:endParaRPr lang="pl-PL" dirty="0"/>
          </a:p>
        </p:txBody>
      </p:sp>
      <p:sp>
        <p:nvSpPr>
          <p:cNvPr id="132" name="CustomShape 3"/>
          <p:cNvSpPr/>
          <p:nvPr/>
        </p:nvSpPr>
        <p:spPr>
          <a:xfrm>
            <a:off x="5982840" y="2244960"/>
            <a:ext cx="2859120" cy="1128240"/>
          </a:xfrm>
          <a:prstGeom prst="chevron">
            <a:avLst>
              <a:gd name="adj" fmla="val 50000"/>
            </a:avLst>
          </a:prstGeom>
          <a:solidFill>
            <a:srgbClr val="006FFA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4"/>
          <p:cNvSpPr/>
          <p:nvPr/>
        </p:nvSpPr>
        <p:spPr>
          <a:xfrm>
            <a:off x="6544080" y="2520000"/>
            <a:ext cx="2095200" cy="608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1400" spc="-1" baseline="21000" dirty="0">
                <a:solidFill>
                  <a:srgbClr val="FFFFFF"/>
                </a:solidFill>
                <a:latin typeface="Inter"/>
              </a:rPr>
              <a:t>Możemy uruchomić wybraną </a:t>
            </a:r>
            <a:endParaRPr lang="pl-PL" sz="1400" spc="-1" dirty="0">
              <a:solidFill>
                <a:srgbClr val="000000"/>
              </a:solidFill>
              <a:latin typeface="Arial"/>
            </a:endParaRPr>
          </a:p>
          <a:p>
            <a:r>
              <a:rPr lang="pl-PL" sz="1400" spc="-1" baseline="21000" dirty="0">
                <a:solidFill>
                  <a:srgbClr val="FFFFFF"/>
                </a:solidFill>
                <a:latin typeface="Inter"/>
              </a:rPr>
              <a:t>metodę </a:t>
            </a:r>
            <a:r>
              <a:rPr lang="pl-PL" sz="1400" spc="-1" baseline="21000" dirty="0" err="1">
                <a:solidFill>
                  <a:srgbClr val="FFFFFF"/>
                </a:solidFill>
                <a:latin typeface="Inter"/>
              </a:rPr>
              <a:t>klastrowania</a:t>
            </a:r>
            <a:r>
              <a:rPr lang="pl-PL" sz="1400" spc="-1" baseline="21000" dirty="0">
                <a:solidFill>
                  <a:srgbClr val="FFFFFF"/>
                </a:solidFill>
                <a:latin typeface="Inter"/>
              </a:rPr>
              <a:t> </a:t>
            </a:r>
            <a:endParaRPr lang="pl-PL" sz="1400" b="0" strike="noStrike" spc="-1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370800" y="2244960"/>
            <a:ext cx="2745000" cy="11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17159" y="0"/>
                </a:lnTo>
                <a:lnTo>
                  <a:pt x="21600" y="10800"/>
                </a:lnTo>
                <a:lnTo>
                  <a:pt x="1715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6FFA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6"/>
          <p:cNvSpPr/>
          <p:nvPr/>
        </p:nvSpPr>
        <p:spPr>
          <a:xfrm>
            <a:off x="255960" y="258840"/>
            <a:ext cx="4676400" cy="539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2300" b="1" spc="-1">
                <a:solidFill>
                  <a:srgbClr val="FFFFFF"/>
                </a:solidFill>
                <a:latin typeface="Inter"/>
              </a:rPr>
              <a:t>Proces wdrażania</a:t>
            </a:r>
            <a:endParaRPr lang="pl-PL"/>
          </a:p>
        </p:txBody>
      </p:sp>
      <p:sp>
        <p:nvSpPr>
          <p:cNvPr id="136" name="CustomShape 7"/>
          <p:cNvSpPr/>
          <p:nvPr/>
        </p:nvSpPr>
        <p:spPr>
          <a:xfrm>
            <a:off x="489659" y="2573848"/>
            <a:ext cx="2341800" cy="608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400" b="0" strike="noStrike" spc="-1" baseline="21000">
                <a:solidFill>
                  <a:srgbClr val="FFFFFF"/>
                </a:solidFill>
                <a:latin typeface="Inter"/>
                <a:ea typeface="Inter Regular"/>
              </a:rPr>
              <a:t>Dane zostają wyeksportowane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baseline="21000">
                <a:solidFill>
                  <a:srgbClr val="FFFFFF"/>
                </a:solidFill>
                <a:latin typeface="Inter"/>
                <a:ea typeface="Inter Regular"/>
              </a:rPr>
              <a:t>z systemów źródłowych</a:t>
            </a:r>
            <a:endParaRPr lang="pl-PL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2" descr="Obraz zawierający rysunek&#10;&#10;Opis wygenerowany przy bardzo wysokim poziomie pewności">
            <a:extLst>
              <a:ext uri="{FF2B5EF4-FFF2-40B4-BE49-F238E27FC236}">
                <a16:creationId xmlns:a16="http://schemas.microsoft.com/office/drawing/2014/main" id="{80DD5228-BB46-483E-ADCC-D9B15A3BF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270" y="1653142"/>
            <a:ext cx="2286000" cy="2286000"/>
          </a:xfrm>
          <a:prstGeom prst="rect">
            <a:avLst/>
          </a:prstGeom>
        </p:spPr>
      </p:pic>
      <p:sp>
        <p:nvSpPr>
          <p:cNvPr id="127" name="CustomShape 1"/>
          <p:cNvSpPr/>
          <p:nvPr/>
        </p:nvSpPr>
        <p:spPr>
          <a:xfrm>
            <a:off x="255960" y="258840"/>
            <a:ext cx="4676400" cy="539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2300" b="1" spc="-1">
                <a:solidFill>
                  <a:srgbClr val="FFFFFF"/>
                </a:solidFill>
                <a:latin typeface="Inter"/>
              </a:rPr>
              <a:t>Typowe przypadki użycia</a:t>
            </a:r>
            <a:endParaRPr lang="pl-PL"/>
          </a:p>
        </p:txBody>
      </p:sp>
      <p:sp>
        <p:nvSpPr>
          <p:cNvPr id="128" name="TextShape 2"/>
          <p:cNvSpPr txBox="1"/>
          <p:nvPr/>
        </p:nvSpPr>
        <p:spPr>
          <a:xfrm>
            <a:off x="3960000" y="1584000"/>
            <a:ext cx="2875647" cy="24274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- określanie tematu dokumentów</a:t>
            </a:r>
            <a:endParaRPr lang="pl-PL" sz="1400" spc="-1">
              <a:solidFill>
                <a:srgbClr val="FFFFFF"/>
              </a:solidFill>
              <a:latin typeface="Inter"/>
            </a:endParaRPr>
          </a:p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- segmentacja klientów</a:t>
            </a:r>
            <a:endParaRPr lang="pl-PL" sz="1400">
              <a:solidFill>
                <a:srgbClr val="000000"/>
              </a:solidFill>
              <a:latin typeface="Inter"/>
            </a:endParaRPr>
          </a:p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- systemy rekomendacji</a:t>
            </a:r>
            <a:endParaRPr lang="pl-PL" sz="1400" spc="-1">
              <a:solidFill>
                <a:srgbClr val="FFFFFF"/>
              </a:solidFill>
              <a:latin typeface="Inter"/>
            </a:endParaRPr>
          </a:p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- detekcja anomalii</a:t>
            </a:r>
            <a:endParaRPr lang="pl-PL" sz="1400" spc="-1">
              <a:solidFill>
                <a:srgbClr val="FFFFFF"/>
              </a:solidFill>
              <a:latin typeface="Inter"/>
            </a:endParaRPr>
          </a:p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- i wiele więcej</a:t>
            </a:r>
          </a:p>
        </p:txBody>
      </p:sp>
    </p:spTree>
    <p:extLst>
      <p:ext uri="{BB962C8B-B14F-4D97-AF65-F5344CB8AC3E}">
        <p14:creationId xmlns:p14="http://schemas.microsoft.com/office/powerpoint/2010/main" val="1847975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06880" y="3160440"/>
            <a:ext cx="2766600" cy="856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/>
            <a:r>
              <a:rPr lang="pl-PL" sz="1900" spc="-1" dirty="0">
                <a:solidFill>
                  <a:srgbClr val="FFFFFF"/>
                </a:solidFill>
                <a:latin typeface="Inter"/>
              </a:rPr>
              <a:t>Zbyt wiele</a:t>
            </a:r>
            <a:endParaRPr lang="pl-PL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900" spc="-1" dirty="0">
                <a:solidFill>
                  <a:srgbClr val="FFFFFF"/>
                </a:solidFill>
                <a:latin typeface="Inter"/>
              </a:rPr>
              <a:t>regularności</a:t>
            </a:r>
          </a:p>
        </p:txBody>
      </p:sp>
      <p:sp>
        <p:nvSpPr>
          <p:cNvPr id="161" name="CustomShape 2"/>
          <p:cNvSpPr/>
          <p:nvPr/>
        </p:nvSpPr>
        <p:spPr>
          <a:xfrm>
            <a:off x="1067400" y="3160440"/>
            <a:ext cx="3264480" cy="856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14999"/>
              </a:lnSpc>
            </a:pPr>
            <a:r>
              <a:rPr lang="pl-PL" spc="-1" dirty="0">
                <a:solidFill>
                  <a:srgbClr val="FFFFFF"/>
                </a:solidFill>
                <a:latin typeface="Inter"/>
              </a:rPr>
              <a:t>Brak</a:t>
            </a:r>
            <a:endParaRPr lang="pl-PL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4999"/>
              </a:lnSpc>
            </a:pPr>
            <a:r>
              <a:rPr lang="pl-PL" spc="-1" dirty="0">
                <a:solidFill>
                  <a:srgbClr val="FFFFFF"/>
                </a:solidFill>
                <a:latin typeface="Inter"/>
              </a:rPr>
              <a:t>regularności</a:t>
            </a:r>
            <a:endParaRPr lang="pl-PL" dirty="0"/>
          </a:p>
        </p:txBody>
      </p:sp>
      <p:pic>
        <p:nvPicPr>
          <p:cNvPr id="162" name="Shape 90" descr="Obraz zawierający rysunek&#10;&#10;Opis wygenerowany przy bardzo wysokim poziomie pewności"/>
          <p:cNvPicPr/>
          <p:nvPr/>
        </p:nvPicPr>
        <p:blipFill>
          <a:blip r:embed="rId3"/>
          <a:stretch/>
        </p:blipFill>
        <p:spPr>
          <a:xfrm>
            <a:off x="2080440" y="1602000"/>
            <a:ext cx="1379160" cy="1379160"/>
          </a:xfrm>
          <a:prstGeom prst="rect">
            <a:avLst/>
          </a:prstGeom>
          <a:ln w="12600">
            <a:noFill/>
          </a:ln>
          <a:effectLst>
            <a:outerShdw blurRad="63500" dist="2556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163" name="Shape 91" descr="Obraz zawierający rysunek&#10;&#10;Opis wygenerowany przy bardzo wysokim poziomie pewności"/>
          <p:cNvPicPr/>
          <p:nvPr/>
        </p:nvPicPr>
        <p:blipFill>
          <a:blip r:embed="rId4"/>
          <a:stretch/>
        </p:blipFill>
        <p:spPr>
          <a:xfrm>
            <a:off x="5712480" y="1594080"/>
            <a:ext cx="1395360" cy="1395360"/>
          </a:xfrm>
          <a:prstGeom prst="rect">
            <a:avLst/>
          </a:prstGeom>
          <a:ln w="12600">
            <a:noFill/>
          </a:ln>
          <a:effectLst>
            <a:outerShdw blurRad="63500" dist="2556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64" name="CustomShape 3"/>
          <p:cNvSpPr/>
          <p:nvPr/>
        </p:nvSpPr>
        <p:spPr>
          <a:xfrm>
            <a:off x="255960" y="258840"/>
            <a:ext cx="4676400" cy="539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2300" b="1" spc="-1">
                <a:solidFill>
                  <a:srgbClr val="FFFFFF"/>
                </a:solidFill>
                <a:latin typeface="Inter"/>
              </a:rPr>
              <a:t>Potencjalne problemy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55329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00" descr="Obraz zawierający wino, stół, wewnątrz, szkło&#10;&#10;Opis wygenerowany przy bardzo wysokim poziomie pewności"/>
          <p:cNvPicPr/>
          <p:nvPr/>
        </p:nvPicPr>
        <p:blipFill>
          <a:blip r:embed="rId3"/>
          <a:stretch/>
        </p:blipFill>
        <p:spPr>
          <a:xfrm>
            <a:off x="1710958" y="1666440"/>
            <a:ext cx="1438083" cy="2156040"/>
          </a:xfrm>
          <a:prstGeom prst="rect">
            <a:avLst/>
          </a:prstGeom>
          <a:ln w="12600">
            <a:noFill/>
          </a:ln>
          <a:effectLst>
            <a:outerShdw blurRad="63500" dist="2556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66" name="CustomShape 1"/>
          <p:cNvSpPr/>
          <p:nvPr/>
        </p:nvSpPr>
        <p:spPr>
          <a:xfrm>
            <a:off x="255960" y="258840"/>
            <a:ext cx="4676400" cy="539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2300" b="1" spc="-1">
                <a:solidFill>
                  <a:srgbClr val="FFFFFF"/>
                </a:solidFill>
                <a:latin typeface="Inter"/>
              </a:rPr>
              <a:t>Wielokrotne podziały</a:t>
            </a:r>
            <a:endParaRPr lang="pl-PL"/>
          </a:p>
        </p:txBody>
      </p:sp>
      <p:sp>
        <p:nvSpPr>
          <p:cNvPr id="2" name="TextShape 2">
            <a:extLst>
              <a:ext uri="{FF2B5EF4-FFF2-40B4-BE49-F238E27FC236}">
                <a16:creationId xmlns:a16="http://schemas.microsoft.com/office/drawing/2014/main" id="{2BDD2B31-D144-49C4-8FC0-192D1678848E}"/>
              </a:ext>
            </a:extLst>
          </p:cNvPr>
          <p:cNvSpPr txBox="1"/>
          <p:nvPr/>
        </p:nvSpPr>
        <p:spPr>
          <a:xfrm>
            <a:off x="3960000" y="1584000"/>
            <a:ext cx="2875647" cy="24274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Dla danego zestawu danych, niekoniecznie musi istnieć tylko jeden sensowny podział. Tak naprawdę zależy to także od tego, w jaki sposób zapiszemy poszczególne cechy wektorów.</a:t>
            </a:r>
            <a:endParaRPr lang="pl-PL" dirty="0" err="1"/>
          </a:p>
        </p:txBody>
      </p:sp>
    </p:spTree>
    <p:extLst>
      <p:ext uri="{BB962C8B-B14F-4D97-AF65-F5344CB8AC3E}">
        <p14:creationId xmlns:p14="http://schemas.microsoft.com/office/powerpoint/2010/main" val="4183975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2" descr="Obraz zawierający rysunek&#10;&#10;Opis wygenerowany przy bardzo wysokim poziomie pewności">
            <a:extLst>
              <a:ext uri="{FF2B5EF4-FFF2-40B4-BE49-F238E27FC236}">
                <a16:creationId xmlns:a16="http://schemas.microsoft.com/office/drawing/2014/main" id="{80DD5228-BB46-483E-ADCC-D9B15A3BF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270" y="1653142"/>
            <a:ext cx="2286000" cy="2286000"/>
          </a:xfrm>
          <a:prstGeom prst="rect">
            <a:avLst/>
          </a:prstGeom>
        </p:spPr>
      </p:pic>
      <p:sp>
        <p:nvSpPr>
          <p:cNvPr id="127" name="CustomShape 1"/>
          <p:cNvSpPr/>
          <p:nvPr/>
        </p:nvSpPr>
        <p:spPr>
          <a:xfrm>
            <a:off x="255960" y="258840"/>
            <a:ext cx="4676400" cy="539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2300" b="1" spc="-1">
                <a:solidFill>
                  <a:srgbClr val="FFFFFF"/>
                </a:solidFill>
                <a:latin typeface="Inter"/>
              </a:rPr>
              <a:t>Popularne algorytmy</a:t>
            </a:r>
            <a:endParaRPr lang="pl-PL"/>
          </a:p>
        </p:txBody>
      </p:sp>
      <p:sp>
        <p:nvSpPr>
          <p:cNvPr id="128" name="TextShape 2"/>
          <p:cNvSpPr txBox="1"/>
          <p:nvPr/>
        </p:nvSpPr>
        <p:spPr>
          <a:xfrm>
            <a:off x="3960000" y="1584000"/>
            <a:ext cx="2875647" cy="24274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- K-</a:t>
            </a:r>
            <a:r>
              <a:rPr lang="pl-PL" sz="1400" spc="-1" dirty="0" err="1">
                <a:solidFill>
                  <a:srgbClr val="FFFFFF"/>
                </a:solidFill>
                <a:latin typeface="Inter"/>
              </a:rPr>
              <a:t>Means</a:t>
            </a:r>
            <a:endParaRPr lang="pl-PL" sz="1400" spc="-1" dirty="0">
              <a:solidFill>
                <a:srgbClr val="FFFFFF"/>
              </a:solidFill>
              <a:latin typeface="Inter"/>
            </a:endParaRPr>
          </a:p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- </a:t>
            </a:r>
            <a:r>
              <a:rPr lang="pl-PL" sz="1400" spc="-1" dirty="0" err="1">
                <a:solidFill>
                  <a:srgbClr val="FFFFFF"/>
                </a:solidFill>
                <a:latin typeface="Inter"/>
              </a:rPr>
              <a:t>Hierarchical</a:t>
            </a:r>
            <a:r>
              <a:rPr lang="pl-PL" sz="1400" spc="-1" dirty="0">
                <a:solidFill>
                  <a:srgbClr val="FFFFFF"/>
                </a:solidFill>
                <a:latin typeface="Inter"/>
              </a:rPr>
              <a:t> Clustering</a:t>
            </a:r>
          </a:p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- DBSCAN</a:t>
            </a:r>
          </a:p>
        </p:txBody>
      </p:sp>
    </p:spTree>
    <p:extLst>
      <p:ext uri="{BB962C8B-B14F-4D97-AF65-F5344CB8AC3E}">
        <p14:creationId xmlns:p14="http://schemas.microsoft.com/office/powerpoint/2010/main" val="13906494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Microsoft Office PowerPoint</Application>
  <PresentationFormat>Pokaz na ekranie (16:9)</PresentationFormat>
  <Slides>10</Slides>
  <Notes>0</Notes>
  <HiddenSlides>0</HiddenSlides>
  <ScaleCrop>false</ScaleCrop>
  <HeadingPairs>
    <vt:vector size="4" baseType="variant">
      <vt:variant>
        <vt:lpstr>Motyw</vt:lpstr>
      </vt:variant>
      <vt:variant>
        <vt:i4>3</vt:i4>
      </vt:variant>
      <vt:variant>
        <vt:lpstr>Tytuły slajdów</vt:lpstr>
      </vt:variant>
      <vt:variant>
        <vt:i4>10</vt:i4>
      </vt:variant>
    </vt:vector>
  </HeadingPairs>
  <TitlesOfParts>
    <vt:vector size="13" baseType="lpstr">
      <vt:lpstr>Office Theme</vt:lpstr>
      <vt:lpstr>Office Theme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subject/>
  <dc:creator/>
  <dc:description/>
  <cp:lastModifiedBy/>
  <cp:revision>158</cp:revision>
  <dcterms:modified xsi:type="dcterms:W3CDTF">2020-06-02T19:24:51Z</dcterms:modified>
  <dc:language>pl-PL</dc:language>
</cp:coreProperties>
</file>