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715000" cx="9144000"/>
  <p:notesSz cx="6858000" cy="9144000"/>
  <p:embeddedFontLst>
    <p:embeddedFont>
      <p:font typeface="Noto Sans Symbol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j9WZwKtaFsTAlADjQnO4T8JfV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otoSansSymbols-bold.fntdata"/><Relationship Id="rId6" Type="http://schemas.openxmlformats.org/officeDocument/2006/relationships/slide" Target="slides/slide2.xml"/><Relationship Id="rId18" Type="http://schemas.openxmlformats.org/officeDocument/2006/relationships/font" Target="fonts/NotoSansSymbol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213682b56_0_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213682b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c213682b56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213682b56_0_9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213682b5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c213682b56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213682b56_0_14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213682b5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c213682b56_0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457200" y="1333500"/>
            <a:ext cx="822924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457200" y="3303600"/>
            <a:ext cx="822924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457200" y="13335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4674240" y="13335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4674240" y="33036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457200" y="33036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457200" y="1333500"/>
            <a:ext cx="822924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457200" y="1333500"/>
            <a:ext cx="822924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5" name="Google Shape;5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560" y="1333200"/>
            <a:ext cx="5671800" cy="37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560" y="1333200"/>
            <a:ext cx="5671800" cy="37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457200" y="1333500"/>
            <a:ext cx="822924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457200" y="1333500"/>
            <a:ext cx="822924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457200" y="1333500"/>
            <a:ext cx="40158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4674240" y="1333500"/>
            <a:ext cx="40158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idx="1" type="subTitle"/>
          </p:nvPr>
        </p:nvSpPr>
        <p:spPr>
          <a:xfrm>
            <a:off x="457200" y="228900"/>
            <a:ext cx="822924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457200" y="13335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57200" y="33036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3" type="body"/>
          </p:nvPr>
        </p:nvSpPr>
        <p:spPr>
          <a:xfrm>
            <a:off x="4674240" y="1333500"/>
            <a:ext cx="40158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457200" y="1333500"/>
            <a:ext cx="40158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4674240" y="13335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3" type="body"/>
          </p:nvPr>
        </p:nvSpPr>
        <p:spPr>
          <a:xfrm>
            <a:off x="4674240" y="33036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3335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674240" y="1333500"/>
            <a:ext cx="4015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57200" y="3303600"/>
            <a:ext cx="822924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SzPts val="81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2890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67"/>
              <a:buFont typeface="Arial"/>
              <a:buNone/>
              <a:defRPr b="0" i="0" sz="366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333500"/>
            <a:ext cx="822924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833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  <a:defRPr b="0" i="0" sz="2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4454" lvl="2" marL="1371600" marR="0" rtl="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0" y="5592900"/>
            <a:ext cx="213336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309360" y="5592900"/>
            <a:ext cx="2895120" cy="1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4331520" y="5592900"/>
            <a:ext cx="40896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1333500" y="754800"/>
            <a:ext cx="64767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 350 Operating Systems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Spring 202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905000" y="3238500"/>
            <a:ext cx="53337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4: fork, exec, wait, and dup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1143150" y="133548"/>
            <a:ext cx="6857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b="0" i="0" lang="en-US" sz="36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338097" y="1210887"/>
            <a:ext cx="8467806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task 2, but the difference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589" lvl="0" marL="2858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input should be taken from the file specified in the “INPUT_FILE” macro in task3.c.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192" lvl="2" marL="952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always tries to read from file descriptor (fd)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STDIN_FILENO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(which is the standard input file descriptor and the value of it is 0) for input.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192" lvl="2" marL="952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default, fd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STDIN_FILENO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associated with terminal input.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192" lvl="2" marL="952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you need to do here is to re-associate fd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STDIN_FILENO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the fd of the actual input file.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1143150" y="133548"/>
            <a:ext cx="6857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b="0" i="0" lang="en-US" sz="36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338097" y="1210887"/>
            <a:ext cx="8467806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589" lvl="0" marL="2858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output should be written to a file named “result” which locates in the same directory as the “task3” binary.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192" lvl="2" marL="952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always tries to write to file descriptor (fd)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STDOUT_FILENO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(which is the standard output file descriptor and the value of it is 1) for output.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192" lvl="2" marL="952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default, fd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STDOUT_FILENO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associated with terminal output.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192" lvl="2" marL="952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you need to do here is to re-associate fd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STDOUT_FILENO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the fd of the actual output file.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/>
        </p:nvSpPr>
        <p:spPr>
          <a:xfrm>
            <a:off x="1143150" y="133548"/>
            <a:ext cx="6857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b="0" i="0" lang="en-US" sz="36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338096" y="1210887"/>
            <a:ext cx="8644539" cy="3426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589" lvl="0" marL="2858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will need to use the 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dup()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dup2()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 for re-associating file descriptors.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589" lvl="1" marL="7430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the posted materials for how to use these two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589" lvl="1" marL="7430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Hint: 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dup2()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better option for this task.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4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0" i="0" sz="233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589" lvl="0" marL="2858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how to use 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open a file, read the posted materials also.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300" y="420900"/>
            <a:ext cx="5399400" cy="20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300" y="2738100"/>
            <a:ext cx="5399400" cy="24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/>
          <p:nvPr/>
        </p:nvSpPr>
        <p:spPr>
          <a:xfrm>
            <a:off x="6177300" y="529200"/>
            <a:ext cx="1132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00" lIns="75000" spcFirstLastPara="1" rIns="75000" wrap="square" tIns="3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“result”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6192299" y="866400"/>
            <a:ext cx="2767283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00" lIns="75000" spcFirstLastPara="1" rIns="75000" wrap="square" tIns="37500">
            <a:noAutofit/>
          </a:bodyPr>
          <a:lstStyle/>
          <a:p>
            <a:pPr indent="-237888" lvl="0" marL="238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Noto Sans Symbols"/>
              <a:buChar char="🡨"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the first 3 lines of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input, which should be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 redirected to “./input/if1”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6193500" y="1513200"/>
            <a:ext cx="1962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00" lIns="75000" spcFirstLastPara="1" rIns="75000" wrap="square" tIns="37500">
            <a:noAutofit/>
          </a:bodyPr>
          <a:lstStyle/>
          <a:p>
            <a:pPr indent="-237888" lvl="0" marL="238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Noto Sans Symbols"/>
              <a:buChar char="🡨"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check the content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file “result”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6188700" y="2666100"/>
            <a:ext cx="1994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00" lIns="75000" spcFirstLastPara="1" rIns="75000" wrap="square" tIns="37500">
            <a:noAutofit/>
          </a:bodyPr>
          <a:lstStyle/>
          <a:p>
            <a:pPr indent="-237888" lvl="0" marL="238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Noto Sans Symbols"/>
              <a:buChar char="🡨"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the INPUT_FILE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macro to “./input/if2”, and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6169800" y="3409800"/>
            <a:ext cx="1768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00" lIns="75000" spcFirstLastPara="1" rIns="75000" wrap="square" tIns="3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Old “result” is there.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6167700" y="3711000"/>
            <a:ext cx="1210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00" lIns="75000" spcFirstLastPara="1" rIns="75000" wrap="square" tIns="3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Run it again.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6190200" y="4306500"/>
            <a:ext cx="2196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00" lIns="75000" spcFirstLastPara="1" rIns="75000" wrap="square" tIns="37500">
            <a:noAutofit/>
          </a:bodyPr>
          <a:lstStyle/>
          <a:p>
            <a:pPr indent="-237888" lvl="0" marL="238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Noto Sans Symbols"/>
              <a:buChar char="🡨"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“result” has been updated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the new input.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213682b56_0_3"/>
          <p:cNvSpPr txBox="1"/>
          <p:nvPr>
            <p:ph type="title"/>
          </p:nvPr>
        </p:nvSpPr>
        <p:spPr>
          <a:xfrm>
            <a:off x="3025350" y="204225"/>
            <a:ext cx="4316400" cy="41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Hard-coded </a:t>
            </a:r>
            <a:r>
              <a:rPr lang="en-US"/>
              <a:t>Task 1</a:t>
            </a:r>
            <a:endParaRPr/>
          </a:p>
        </p:txBody>
      </p:sp>
      <p:sp>
        <p:nvSpPr>
          <p:cNvPr id="71" name="Google Shape;71;g2c213682b56_0_3"/>
          <p:cNvSpPr txBox="1"/>
          <p:nvPr>
            <p:ph idx="4294967295" type="sldNum"/>
          </p:nvPr>
        </p:nvSpPr>
        <p:spPr>
          <a:xfrm>
            <a:off x="4331487" y="5592762"/>
            <a:ext cx="409500" cy="10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g2c213682b56_0_3"/>
          <p:cNvSpPr/>
          <p:nvPr/>
        </p:nvSpPr>
        <p:spPr>
          <a:xfrm>
            <a:off x="3514650" y="893000"/>
            <a:ext cx="2114700" cy="4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./task1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c213682b56_0_3"/>
          <p:cNvSpPr/>
          <p:nvPr/>
        </p:nvSpPr>
        <p:spPr>
          <a:xfrm>
            <a:off x="3514650" y="1613400"/>
            <a:ext cx="2114700" cy="49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main()	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c213682b56_0_3"/>
          <p:cNvSpPr/>
          <p:nvPr/>
        </p:nvSpPr>
        <p:spPr>
          <a:xfrm>
            <a:off x="3514650" y="2333800"/>
            <a:ext cx="2114700" cy="49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           fork()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2c213682b56_0_3"/>
          <p:cNvSpPr/>
          <p:nvPr/>
        </p:nvSpPr>
        <p:spPr>
          <a:xfrm>
            <a:off x="1893125" y="3242875"/>
            <a:ext cx="2114700" cy="94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Wait for child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Successfully waited for [child id]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c213682b56_0_3"/>
          <p:cNvSpPr/>
          <p:nvPr/>
        </p:nvSpPr>
        <p:spPr>
          <a:xfrm>
            <a:off x="5269250" y="3242875"/>
            <a:ext cx="2114700" cy="1003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Print its 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exec [</a:t>
            </a:r>
            <a:r>
              <a:rPr b="1"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 -l -a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2c213682b56_0_3"/>
          <p:cNvCxnSpPr>
            <a:stCxn id="72" idx="2"/>
            <a:endCxn id="73" idx="0"/>
          </p:cNvCxnSpPr>
          <p:nvPr/>
        </p:nvCxnSpPr>
        <p:spPr>
          <a:xfrm>
            <a:off x="4572000" y="139100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g2c213682b56_0_3"/>
          <p:cNvCxnSpPr>
            <a:stCxn id="73" idx="2"/>
            <a:endCxn id="74" idx="0"/>
          </p:cNvCxnSpPr>
          <p:nvPr/>
        </p:nvCxnSpPr>
        <p:spPr>
          <a:xfrm>
            <a:off x="4572000" y="211140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g2c213682b56_0_3"/>
          <p:cNvCxnSpPr>
            <a:stCxn id="74" idx="2"/>
          </p:cNvCxnSpPr>
          <p:nvPr/>
        </p:nvCxnSpPr>
        <p:spPr>
          <a:xfrm flipH="1">
            <a:off x="3338100" y="2831800"/>
            <a:ext cx="12339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g2c213682b56_0_3"/>
          <p:cNvCxnSpPr>
            <a:stCxn id="74" idx="2"/>
          </p:cNvCxnSpPr>
          <p:nvPr/>
        </p:nvCxnSpPr>
        <p:spPr>
          <a:xfrm>
            <a:off x="4572000" y="2831800"/>
            <a:ext cx="14664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g2c213682b56_0_3"/>
          <p:cNvCxnSpPr>
            <a:stCxn id="75" idx="2"/>
          </p:cNvCxnSpPr>
          <p:nvPr/>
        </p:nvCxnSpPr>
        <p:spPr>
          <a:xfrm>
            <a:off x="2950475" y="4190575"/>
            <a:ext cx="1613100" cy="9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g2c213682b56_0_3"/>
          <p:cNvCxnSpPr>
            <a:stCxn id="76" idx="2"/>
          </p:cNvCxnSpPr>
          <p:nvPr/>
        </p:nvCxnSpPr>
        <p:spPr>
          <a:xfrm flipH="1">
            <a:off x="4548500" y="4246675"/>
            <a:ext cx="1778100" cy="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g2c213682b56_0_3"/>
          <p:cNvSpPr/>
          <p:nvPr/>
        </p:nvSpPr>
        <p:spPr>
          <a:xfrm>
            <a:off x="3583775" y="5106475"/>
            <a:ext cx="2114700" cy="49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exit(1)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143150" y="0"/>
            <a:ext cx="6857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b="0" i="0" lang="en-US" sz="36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35323" y="1071283"/>
            <a:ext cx="8673354" cy="419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589" lvl="0" marL="2858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 program which does the following: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7889" lvl="1" marL="619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–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process fork a child process.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7889" lvl="1" marL="619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–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Child process prints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“</a:t>
            </a:r>
            <a:r>
              <a:rPr b="0" i="1" lang="en-US" sz="2333" u="none" cap="none" strike="noStrik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IN CHILD: pid=child’s_actual_pid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26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7889" lvl="1" marL="619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–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Child process executes the “ls” command with “-l” and “-a” options.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7890" lvl="2" marL="1076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 hard-coded execution. So using the “l” versions of exec (i.e.,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execl()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execlp()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may be more convenient than the “v” versions.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7889" lvl="1" marL="619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–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 waits for the child. Once the child is successfully reaped, parent prints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“</a:t>
            </a:r>
            <a:r>
              <a:rPr b="0" i="1" lang="en-US" sz="2333" u="none" cap="none" strike="noStrik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In PARENT: successfully waited child (pid=child’s_pid)</a:t>
            </a: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26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400" y="1202400"/>
            <a:ext cx="5598300" cy="29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213682b56_0_99"/>
          <p:cNvSpPr txBox="1"/>
          <p:nvPr>
            <p:ph type="title"/>
          </p:nvPr>
        </p:nvSpPr>
        <p:spPr>
          <a:xfrm>
            <a:off x="3025350" y="204225"/>
            <a:ext cx="4316400" cy="41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user-input </a:t>
            </a:r>
            <a:r>
              <a:rPr lang="en-US"/>
              <a:t>Task 2</a:t>
            </a:r>
            <a:endParaRPr/>
          </a:p>
        </p:txBody>
      </p:sp>
      <p:sp>
        <p:nvSpPr>
          <p:cNvPr id="103" name="Google Shape;103;g2c213682b56_0_99"/>
          <p:cNvSpPr txBox="1"/>
          <p:nvPr>
            <p:ph idx="4294967295" type="sldNum"/>
          </p:nvPr>
        </p:nvSpPr>
        <p:spPr>
          <a:xfrm>
            <a:off x="4331487" y="5592762"/>
            <a:ext cx="409500" cy="10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2c213682b56_0_99"/>
          <p:cNvSpPr/>
          <p:nvPr/>
        </p:nvSpPr>
        <p:spPr>
          <a:xfrm>
            <a:off x="3514650" y="893000"/>
            <a:ext cx="2114700" cy="4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./task2[input]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c213682b56_0_99"/>
          <p:cNvSpPr/>
          <p:nvPr/>
        </p:nvSpPr>
        <p:spPr>
          <a:xfrm>
            <a:off x="3514650" y="1613400"/>
            <a:ext cx="2114700" cy="49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main()	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c213682b56_0_99"/>
          <p:cNvSpPr/>
          <p:nvPr/>
        </p:nvSpPr>
        <p:spPr>
          <a:xfrm>
            <a:off x="3514650" y="2333800"/>
            <a:ext cx="2114700" cy="49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           fork()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c213682b56_0_99"/>
          <p:cNvSpPr/>
          <p:nvPr/>
        </p:nvSpPr>
        <p:spPr>
          <a:xfrm>
            <a:off x="1893125" y="3242875"/>
            <a:ext cx="2114700" cy="94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Wait for child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Successfully waited for [child id]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c213682b56_0_99"/>
          <p:cNvSpPr/>
          <p:nvPr/>
        </p:nvSpPr>
        <p:spPr>
          <a:xfrm>
            <a:off x="5269250" y="3242875"/>
            <a:ext cx="2114700" cy="1003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Print its 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exec [input]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2c213682b56_0_99"/>
          <p:cNvCxnSpPr>
            <a:stCxn id="104" idx="2"/>
            <a:endCxn id="105" idx="0"/>
          </p:cNvCxnSpPr>
          <p:nvPr/>
        </p:nvCxnSpPr>
        <p:spPr>
          <a:xfrm>
            <a:off x="4572000" y="139100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g2c213682b56_0_99"/>
          <p:cNvCxnSpPr>
            <a:stCxn id="105" idx="2"/>
            <a:endCxn id="106" idx="0"/>
          </p:cNvCxnSpPr>
          <p:nvPr/>
        </p:nvCxnSpPr>
        <p:spPr>
          <a:xfrm>
            <a:off x="4572000" y="211140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g2c213682b56_0_99"/>
          <p:cNvCxnSpPr>
            <a:stCxn id="106" idx="2"/>
          </p:cNvCxnSpPr>
          <p:nvPr/>
        </p:nvCxnSpPr>
        <p:spPr>
          <a:xfrm flipH="1">
            <a:off x="3338100" y="2831800"/>
            <a:ext cx="12339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g2c213682b56_0_99"/>
          <p:cNvCxnSpPr>
            <a:stCxn id="106" idx="2"/>
          </p:cNvCxnSpPr>
          <p:nvPr/>
        </p:nvCxnSpPr>
        <p:spPr>
          <a:xfrm>
            <a:off x="4572000" y="2831800"/>
            <a:ext cx="14664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g2c213682b56_0_99"/>
          <p:cNvCxnSpPr>
            <a:stCxn id="107" idx="2"/>
          </p:cNvCxnSpPr>
          <p:nvPr/>
        </p:nvCxnSpPr>
        <p:spPr>
          <a:xfrm>
            <a:off x="2950475" y="4190575"/>
            <a:ext cx="1613100" cy="9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g2c213682b56_0_99"/>
          <p:cNvCxnSpPr>
            <a:stCxn id="108" idx="2"/>
          </p:cNvCxnSpPr>
          <p:nvPr/>
        </p:nvCxnSpPr>
        <p:spPr>
          <a:xfrm flipH="1">
            <a:off x="4548500" y="4246675"/>
            <a:ext cx="1778100" cy="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g2c213682b56_0_99"/>
          <p:cNvSpPr/>
          <p:nvPr/>
        </p:nvSpPr>
        <p:spPr>
          <a:xfrm>
            <a:off x="3583775" y="5106475"/>
            <a:ext cx="2114700" cy="49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exit(1)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c213682b56_0_99"/>
          <p:cNvSpPr txBox="1"/>
          <p:nvPr/>
        </p:nvSpPr>
        <p:spPr>
          <a:xfrm>
            <a:off x="37075" y="1194325"/>
            <a:ext cx="33717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67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Char char="●"/>
            </a:pPr>
            <a:r>
              <a:rPr lang="en-US" sz="2333">
                <a:solidFill>
                  <a:schemeClr val="dk1"/>
                </a:solidFill>
              </a:rPr>
              <a:t>[input] stored in buffer </a:t>
            </a:r>
            <a:endParaRPr sz="2333">
              <a:solidFill>
                <a:schemeClr val="dk1"/>
              </a:solidFill>
            </a:endParaRPr>
          </a:p>
          <a:p>
            <a:pPr indent="-3767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Char char="●"/>
            </a:pPr>
            <a:r>
              <a:rPr lang="en-US" sz="2333">
                <a:solidFill>
                  <a:schemeClr val="dk1"/>
                </a:solidFill>
              </a:rPr>
              <a:t>STDIN or 0</a:t>
            </a:r>
            <a:endParaRPr sz="2333">
              <a:solidFill>
                <a:schemeClr val="dk1"/>
              </a:solidFill>
            </a:endParaRPr>
          </a:p>
        </p:txBody>
      </p:sp>
      <p:sp>
        <p:nvSpPr>
          <p:cNvPr id="117" name="Google Shape;117;g2c213682b56_0_99"/>
          <p:cNvSpPr txBox="1"/>
          <p:nvPr/>
        </p:nvSpPr>
        <p:spPr>
          <a:xfrm>
            <a:off x="5965025" y="1092075"/>
            <a:ext cx="31035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67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Char char="●"/>
            </a:pPr>
            <a:r>
              <a:rPr lang="en-US" sz="2333">
                <a:solidFill>
                  <a:schemeClr val="dk1"/>
                </a:solidFill>
              </a:rPr>
              <a:t>[output] stored in buffer </a:t>
            </a:r>
            <a:endParaRPr sz="2333">
              <a:solidFill>
                <a:schemeClr val="dk1"/>
              </a:solidFill>
            </a:endParaRPr>
          </a:p>
          <a:p>
            <a:pPr indent="-3767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Char char="●"/>
            </a:pPr>
            <a:r>
              <a:rPr lang="en-US" sz="2333">
                <a:solidFill>
                  <a:schemeClr val="dk1"/>
                </a:solidFill>
              </a:rPr>
              <a:t>STDOUT or 1</a:t>
            </a:r>
            <a:endParaRPr sz="2333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1143000" y="228900"/>
            <a:ext cx="6857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b="0" i="0" lang="en-US" sz="36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450475" y="1333500"/>
            <a:ext cx="8162365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589" lvl="0" marL="2858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•"/>
            </a:pP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task1, but the command to execute and its options are provided by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7889" lvl="1" marL="619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–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some demos in the next two slides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7889" lvl="1" marL="619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–"/>
            </a:pPr>
            <a:r>
              <a:rPr b="0" i="0" lang="en-US" sz="233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did an almost the same task previously. So you should know what’s the best practice here.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800" y="1313400"/>
            <a:ext cx="5862900" cy="26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4371600" y="5592900"/>
            <a:ext cx="3408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6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000" y="395400"/>
            <a:ext cx="7192500" cy="20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000" y="2907000"/>
            <a:ext cx="7192499" cy="19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213682b56_0_140"/>
          <p:cNvSpPr txBox="1"/>
          <p:nvPr>
            <p:ph type="title"/>
          </p:nvPr>
        </p:nvSpPr>
        <p:spPr>
          <a:xfrm>
            <a:off x="3025350" y="204225"/>
            <a:ext cx="4316400" cy="41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dup2 </a:t>
            </a:r>
            <a:r>
              <a:rPr lang="en-US"/>
              <a:t>Task 3</a:t>
            </a:r>
            <a:endParaRPr/>
          </a:p>
        </p:txBody>
      </p:sp>
      <p:sp>
        <p:nvSpPr>
          <p:cNvPr id="144" name="Google Shape;144;g2c213682b56_0_140"/>
          <p:cNvSpPr txBox="1"/>
          <p:nvPr>
            <p:ph idx="4294967295" type="sldNum"/>
          </p:nvPr>
        </p:nvSpPr>
        <p:spPr>
          <a:xfrm>
            <a:off x="4331487" y="5592762"/>
            <a:ext cx="409500" cy="10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c213682b56_0_140"/>
          <p:cNvSpPr/>
          <p:nvPr/>
        </p:nvSpPr>
        <p:spPr>
          <a:xfrm>
            <a:off x="3514650" y="893000"/>
            <a:ext cx="2114700" cy="4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./task3 [input]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c213682b56_0_140"/>
          <p:cNvSpPr/>
          <p:nvPr/>
        </p:nvSpPr>
        <p:spPr>
          <a:xfrm>
            <a:off x="3514650" y="1613400"/>
            <a:ext cx="2114700" cy="49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main()	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c213682b56_0_140"/>
          <p:cNvSpPr/>
          <p:nvPr/>
        </p:nvSpPr>
        <p:spPr>
          <a:xfrm>
            <a:off x="3514650" y="2333800"/>
            <a:ext cx="2114700" cy="49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           fork()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c213682b56_0_140"/>
          <p:cNvSpPr/>
          <p:nvPr/>
        </p:nvSpPr>
        <p:spPr>
          <a:xfrm>
            <a:off x="1893125" y="3242875"/>
            <a:ext cx="2114700" cy="94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Wait for child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Successfully waited for [child id]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c213682b56_0_140"/>
          <p:cNvSpPr/>
          <p:nvPr/>
        </p:nvSpPr>
        <p:spPr>
          <a:xfrm>
            <a:off x="5269250" y="3242875"/>
            <a:ext cx="2114700" cy="1003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Print its 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exec [input]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2c213682b56_0_140"/>
          <p:cNvCxnSpPr>
            <a:stCxn id="145" idx="2"/>
            <a:endCxn id="146" idx="0"/>
          </p:cNvCxnSpPr>
          <p:nvPr/>
        </p:nvCxnSpPr>
        <p:spPr>
          <a:xfrm>
            <a:off x="4572000" y="139100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2c213682b56_0_140"/>
          <p:cNvCxnSpPr>
            <a:stCxn id="146" idx="2"/>
            <a:endCxn id="147" idx="0"/>
          </p:cNvCxnSpPr>
          <p:nvPr/>
        </p:nvCxnSpPr>
        <p:spPr>
          <a:xfrm>
            <a:off x="4572000" y="211140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2c213682b56_0_140"/>
          <p:cNvCxnSpPr>
            <a:stCxn id="147" idx="2"/>
          </p:cNvCxnSpPr>
          <p:nvPr/>
        </p:nvCxnSpPr>
        <p:spPr>
          <a:xfrm flipH="1">
            <a:off x="3338100" y="2831800"/>
            <a:ext cx="12339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2c213682b56_0_140"/>
          <p:cNvCxnSpPr>
            <a:stCxn id="147" idx="2"/>
          </p:cNvCxnSpPr>
          <p:nvPr/>
        </p:nvCxnSpPr>
        <p:spPr>
          <a:xfrm>
            <a:off x="4572000" y="2831800"/>
            <a:ext cx="14664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2c213682b56_0_140"/>
          <p:cNvCxnSpPr>
            <a:stCxn id="148" idx="2"/>
          </p:cNvCxnSpPr>
          <p:nvPr/>
        </p:nvCxnSpPr>
        <p:spPr>
          <a:xfrm>
            <a:off x="2950475" y="4190575"/>
            <a:ext cx="1613100" cy="9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2c213682b56_0_140"/>
          <p:cNvCxnSpPr>
            <a:stCxn id="149" idx="2"/>
          </p:cNvCxnSpPr>
          <p:nvPr/>
        </p:nvCxnSpPr>
        <p:spPr>
          <a:xfrm flipH="1">
            <a:off x="4548500" y="4246675"/>
            <a:ext cx="1778100" cy="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g2c213682b56_0_140"/>
          <p:cNvSpPr/>
          <p:nvPr/>
        </p:nvSpPr>
        <p:spPr>
          <a:xfrm>
            <a:off x="3583775" y="5106475"/>
            <a:ext cx="2114700" cy="49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exit(1)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c213682b56_0_140"/>
          <p:cNvSpPr txBox="1"/>
          <p:nvPr/>
        </p:nvSpPr>
        <p:spPr>
          <a:xfrm>
            <a:off x="0" y="1009100"/>
            <a:ext cx="33717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2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3"/>
              <a:buChar char="●"/>
            </a:pPr>
            <a:r>
              <a:rPr lang="en-US" sz="1633">
                <a:solidFill>
                  <a:schemeClr val="dk1"/>
                </a:solidFill>
              </a:rPr>
              <a:t>Instead of reading from STDIN, read from a FILE</a:t>
            </a:r>
            <a:endParaRPr sz="1633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</a:endParaRPr>
          </a:p>
        </p:txBody>
      </p:sp>
      <p:sp>
        <p:nvSpPr>
          <p:cNvPr id="158" name="Google Shape;158;g2c213682b56_0_140"/>
          <p:cNvSpPr txBox="1"/>
          <p:nvPr/>
        </p:nvSpPr>
        <p:spPr>
          <a:xfrm>
            <a:off x="5965025" y="906900"/>
            <a:ext cx="31035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>
                <a:solidFill>
                  <a:schemeClr val="dk1"/>
                </a:solidFill>
              </a:rPr>
              <a:t>Instead of writing into STDOUT, write into a </a:t>
            </a:r>
            <a:r>
              <a:rPr i="1" lang="en-US" sz="2333">
                <a:solidFill>
                  <a:schemeClr val="dk1"/>
                </a:solidFill>
              </a:rPr>
              <a:t>FILE named result</a:t>
            </a:r>
            <a:endParaRPr i="1" sz="2333">
              <a:solidFill>
                <a:schemeClr val="dk1"/>
              </a:solidFill>
            </a:endParaRPr>
          </a:p>
        </p:txBody>
      </p:sp>
      <p:sp>
        <p:nvSpPr>
          <p:cNvPr id="159" name="Google Shape;159;g2c213682b56_0_140"/>
          <p:cNvSpPr txBox="1"/>
          <p:nvPr/>
        </p:nvSpPr>
        <p:spPr>
          <a:xfrm>
            <a:off x="38075" y="1811400"/>
            <a:ext cx="33717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2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3"/>
              <a:buChar char="●"/>
            </a:pPr>
            <a:r>
              <a:rPr lang="en-US" sz="1633">
                <a:solidFill>
                  <a:schemeClr val="dk1"/>
                </a:solidFill>
              </a:rPr>
              <a:t>FILE name specified using a </a:t>
            </a:r>
            <a:r>
              <a:rPr i="1" lang="en-US" sz="1633">
                <a:solidFill>
                  <a:schemeClr val="dk1"/>
                </a:solidFill>
              </a:rPr>
              <a:t>#define INPUT_FILE</a:t>
            </a:r>
            <a:endParaRPr i="1" sz="1633">
              <a:solidFill>
                <a:schemeClr val="dk1"/>
              </a:solidFill>
            </a:endParaRPr>
          </a:p>
        </p:txBody>
      </p:sp>
      <p:sp>
        <p:nvSpPr>
          <p:cNvPr id="160" name="Google Shape;160;g2c213682b56_0_140"/>
          <p:cNvSpPr txBox="1"/>
          <p:nvPr/>
        </p:nvSpPr>
        <p:spPr>
          <a:xfrm>
            <a:off x="0" y="4432425"/>
            <a:ext cx="46491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>
                <a:solidFill>
                  <a:schemeClr val="dk1"/>
                </a:solidFill>
              </a:rPr>
              <a:t>use </a:t>
            </a:r>
            <a:r>
              <a:rPr i="1" lang="en-US" sz="2333">
                <a:solidFill>
                  <a:schemeClr val="dk1"/>
                </a:solidFill>
              </a:rPr>
              <a:t>dup2</a:t>
            </a:r>
            <a:r>
              <a:rPr lang="en-US" sz="2333">
                <a:solidFill>
                  <a:schemeClr val="dk1"/>
                </a:solidFill>
              </a:rPr>
              <a:t> to reassociate STDIN/STDOUT to a different file</a:t>
            </a:r>
            <a:endParaRPr i="1" sz="2333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2015-01-24T23:46:07Z</dcterms:created>
  <dc:creator>Yifan Zhang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Binghamton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