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3" roundtripDataSignature="AMtx7mjESxZHmHkYfE+NywmjmxGNbhWU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body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0" y="5592762"/>
            <a:ext cx="2133600" cy="10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6309460" y="5592762"/>
            <a:ext cx="2895600" cy="112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4331487" y="5592762"/>
            <a:ext cx="409444" cy="10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 rot="5400000">
            <a:off x="2686182" y="-895482"/>
            <a:ext cx="3771636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0" y="5592762"/>
            <a:ext cx="2133600" cy="10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6309460" y="5592762"/>
            <a:ext cx="2895600" cy="112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4331487" y="5592762"/>
            <a:ext cx="409444" cy="10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 rot="5400000">
            <a:off x="5219965" y="1638301"/>
            <a:ext cx="4876271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 rot="5400000">
            <a:off x="1028965" y="-342900"/>
            <a:ext cx="4876271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0" y="5592762"/>
            <a:ext cx="2133600" cy="10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6309460" y="5592762"/>
            <a:ext cx="2895600" cy="112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4331487" y="5592762"/>
            <a:ext cx="409444" cy="10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ctr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subTitle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Clr>
                <a:srgbClr val="888888"/>
              </a:buClr>
              <a:buSzPts val="2333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0" y="5592762"/>
            <a:ext cx="2133600" cy="10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6309460" y="5592762"/>
            <a:ext cx="2895600" cy="112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4331487" y="5592762"/>
            <a:ext cx="409444" cy="10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722313" y="3672417"/>
            <a:ext cx="7772400" cy="1135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33"/>
              <a:buFont typeface="Calibri"/>
              <a:buNone/>
              <a:defRPr b="1" sz="3333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 sz="1667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333"/>
              <a:buNone/>
              <a:defRPr sz="1333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33"/>
              </a:spcBef>
              <a:spcAft>
                <a:spcPts val="0"/>
              </a:spcAft>
              <a:buClr>
                <a:srgbClr val="888888"/>
              </a:buClr>
              <a:buSzPts val="1167"/>
              <a:buNone/>
              <a:defRPr sz="1167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33"/>
              </a:spcBef>
              <a:spcAft>
                <a:spcPts val="0"/>
              </a:spcAft>
              <a:buClr>
                <a:srgbClr val="888888"/>
              </a:buClr>
              <a:buSzPts val="1167"/>
              <a:buNone/>
              <a:defRPr sz="1167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33"/>
              </a:spcBef>
              <a:spcAft>
                <a:spcPts val="0"/>
              </a:spcAft>
              <a:buClr>
                <a:srgbClr val="888888"/>
              </a:buClr>
              <a:buSzPts val="1167"/>
              <a:buNone/>
              <a:defRPr sz="1167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33"/>
              </a:spcBef>
              <a:spcAft>
                <a:spcPts val="0"/>
              </a:spcAft>
              <a:buClr>
                <a:srgbClr val="888888"/>
              </a:buClr>
              <a:buSzPts val="1167"/>
              <a:buNone/>
              <a:defRPr sz="1167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33"/>
              </a:spcBef>
              <a:spcAft>
                <a:spcPts val="0"/>
              </a:spcAft>
              <a:buClr>
                <a:srgbClr val="888888"/>
              </a:buClr>
              <a:buSzPts val="1167"/>
              <a:buNone/>
              <a:defRPr sz="1167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33"/>
              </a:spcBef>
              <a:spcAft>
                <a:spcPts val="0"/>
              </a:spcAft>
              <a:buClr>
                <a:srgbClr val="888888"/>
              </a:buClr>
              <a:buSzPts val="1167"/>
              <a:buNone/>
              <a:defRPr sz="1167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0" y="5592762"/>
            <a:ext cx="2133600" cy="10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6309460" y="5592762"/>
            <a:ext cx="2895600" cy="112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4331487" y="5592762"/>
            <a:ext cx="409444" cy="10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457200" y="1333500"/>
            <a:ext cx="4038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6745" lvl="0" marL="457200" algn="l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Clr>
                <a:schemeClr val="dk1"/>
              </a:buClr>
              <a:buSzPts val="2333"/>
              <a:buChar char="•"/>
              <a:defRPr sz="2333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34454" lvl="2" marL="137160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Char char="•"/>
              <a:defRPr sz="1667"/>
            </a:lvl3pPr>
            <a:lvl4pPr indent="-3238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4648200" y="1333500"/>
            <a:ext cx="4038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6745" lvl="0" marL="457200" algn="l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Clr>
                <a:schemeClr val="dk1"/>
              </a:buClr>
              <a:buSzPts val="2333"/>
              <a:buChar char="•"/>
              <a:defRPr sz="2333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34454" lvl="2" marL="137160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Char char="•"/>
              <a:defRPr sz="1667"/>
            </a:lvl3pPr>
            <a:lvl4pPr indent="-3238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0" y="5592762"/>
            <a:ext cx="2133600" cy="10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6309460" y="5592762"/>
            <a:ext cx="2895600" cy="112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4331487" y="5592762"/>
            <a:ext cx="409444" cy="10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67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indent="-228600" lvl="1" marL="91440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None/>
              <a:defRPr b="1" sz="1667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3pPr>
            <a:lvl4pPr indent="-228600" lvl="3" marL="18288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1" sz="1333"/>
            </a:lvl4pPr>
            <a:lvl5pPr indent="-228600" lvl="4" marL="22860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1" sz="1333"/>
            </a:lvl5pPr>
            <a:lvl6pPr indent="-228600" lvl="5" marL="27432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1" sz="1333"/>
            </a:lvl6pPr>
            <a:lvl7pPr indent="-228600" lvl="6" marL="32004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1" sz="1333"/>
            </a:lvl7pPr>
            <a:lvl8pPr indent="-228600" lvl="7" marL="36576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1" sz="1333"/>
            </a:lvl8pPr>
            <a:lvl9pPr indent="-228600" lvl="8" marL="41148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1" sz="1333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34454" lvl="1" marL="91440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Char char="–"/>
              <a:defRPr sz="1667"/>
            </a:lvl2pPr>
            <a:lvl3pPr indent="-32385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3245" lvl="3" marL="18288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–"/>
              <a:defRPr sz="1333"/>
            </a:lvl4pPr>
            <a:lvl5pPr indent="-313245" lvl="4" marL="22860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»"/>
              <a:defRPr sz="1333"/>
            </a:lvl5pPr>
            <a:lvl6pPr indent="-313245" lvl="5" marL="27432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333"/>
            </a:lvl6pPr>
            <a:lvl7pPr indent="-313245" lvl="6" marL="32004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333"/>
            </a:lvl7pPr>
            <a:lvl8pPr indent="-313245" lvl="7" marL="36576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333"/>
            </a:lvl8pPr>
            <a:lvl9pPr indent="-313245" lvl="8" marL="41148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333"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indent="-228600" lvl="1" marL="91440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None/>
              <a:defRPr b="1" sz="1667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3pPr>
            <a:lvl4pPr indent="-228600" lvl="3" marL="18288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1" sz="1333"/>
            </a:lvl4pPr>
            <a:lvl5pPr indent="-228600" lvl="4" marL="22860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1" sz="1333"/>
            </a:lvl5pPr>
            <a:lvl6pPr indent="-228600" lvl="5" marL="27432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1" sz="1333"/>
            </a:lvl6pPr>
            <a:lvl7pPr indent="-228600" lvl="6" marL="32004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1" sz="1333"/>
            </a:lvl7pPr>
            <a:lvl8pPr indent="-228600" lvl="7" marL="36576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1" sz="1333"/>
            </a:lvl8pPr>
            <a:lvl9pPr indent="-228600" lvl="8" marL="41148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1" sz="1333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34454" lvl="1" marL="91440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Char char="–"/>
              <a:defRPr sz="1667"/>
            </a:lvl2pPr>
            <a:lvl3pPr indent="-32385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3245" lvl="3" marL="18288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–"/>
              <a:defRPr sz="1333"/>
            </a:lvl4pPr>
            <a:lvl5pPr indent="-313245" lvl="4" marL="22860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»"/>
              <a:defRPr sz="1333"/>
            </a:lvl5pPr>
            <a:lvl6pPr indent="-313245" lvl="5" marL="27432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333"/>
            </a:lvl6pPr>
            <a:lvl7pPr indent="-313245" lvl="6" marL="32004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333"/>
            </a:lvl7pPr>
            <a:lvl8pPr indent="-313245" lvl="7" marL="36576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333"/>
            </a:lvl8pPr>
            <a:lvl9pPr indent="-313245" lvl="8" marL="41148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333"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0" y="5592762"/>
            <a:ext cx="2133600" cy="10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6309460" y="5592762"/>
            <a:ext cx="2895600" cy="112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4331487" y="5592762"/>
            <a:ext cx="409444" cy="10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0" y="5592762"/>
            <a:ext cx="2133600" cy="10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6309460" y="5592762"/>
            <a:ext cx="2895600" cy="112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4331487" y="5592762"/>
            <a:ext cx="409444" cy="10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0" type="dt"/>
          </p:nvPr>
        </p:nvSpPr>
        <p:spPr>
          <a:xfrm>
            <a:off x="0" y="5592762"/>
            <a:ext cx="2133600" cy="10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6309460" y="5592762"/>
            <a:ext cx="2895600" cy="112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4331487" y="5592762"/>
            <a:ext cx="409444" cy="10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Calibri"/>
              <a:buNone/>
              <a:defRPr b="1" sz="16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3575050" y="227542"/>
            <a:ext cx="5111750" cy="4877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7954" lvl="0" marL="4572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1pPr>
            <a:lvl2pPr indent="-376745" lvl="1" marL="914400" algn="l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Clr>
                <a:schemeClr val="dk1"/>
              </a:buClr>
              <a:buSzPts val="2333"/>
              <a:buChar char="–"/>
              <a:defRPr sz="2333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34454" lvl="3" marL="182880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Char char="–"/>
              <a:defRPr sz="1667"/>
            </a:lvl4pPr>
            <a:lvl5pPr indent="-334454" lvl="4" marL="228600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Char char="»"/>
              <a:defRPr sz="1667"/>
            </a:lvl5pPr>
            <a:lvl6pPr indent="-334454" lvl="5" marL="274320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Char char="•"/>
              <a:defRPr sz="1667"/>
            </a:lvl6pPr>
            <a:lvl7pPr indent="-334454" lvl="6" marL="320040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Char char="•"/>
              <a:defRPr sz="1667"/>
            </a:lvl7pPr>
            <a:lvl8pPr indent="-334454" lvl="7" marL="365760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Char char="•"/>
              <a:defRPr sz="1667"/>
            </a:lvl8pPr>
            <a:lvl9pPr indent="-334454" lvl="8" marL="411480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Char char="•"/>
              <a:defRPr sz="1667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457201" y="1195917"/>
            <a:ext cx="3008313" cy="3909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  <a:defRPr sz="1167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indent="-228600" lvl="2" marL="1371600" algn="l">
              <a:lnSpc>
                <a:spcPct val="100000"/>
              </a:lnSpc>
              <a:spcBef>
                <a:spcPts val="167"/>
              </a:spcBef>
              <a:spcAft>
                <a:spcPts val="0"/>
              </a:spcAft>
              <a:buClr>
                <a:schemeClr val="dk1"/>
              </a:buClr>
              <a:buSzPts val="833"/>
              <a:buNone/>
              <a:defRPr sz="833"/>
            </a:lvl3pPr>
            <a:lvl4pPr indent="-228600" lvl="3" marL="18288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0" y="5592762"/>
            <a:ext cx="2133600" cy="10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6309460" y="5592762"/>
            <a:ext cx="2895600" cy="112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4331487" y="5592762"/>
            <a:ext cx="409444" cy="10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Calibri"/>
              <a:buNone/>
              <a:defRPr b="1" sz="16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/>
          <p:nvPr>
            <p:ph idx="2" type="pic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  <a:defRPr sz="1167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indent="-228600" lvl="2" marL="1371600" algn="l">
              <a:lnSpc>
                <a:spcPct val="100000"/>
              </a:lnSpc>
              <a:spcBef>
                <a:spcPts val="167"/>
              </a:spcBef>
              <a:spcAft>
                <a:spcPts val="0"/>
              </a:spcAft>
              <a:buClr>
                <a:schemeClr val="dk1"/>
              </a:buClr>
              <a:buSzPts val="833"/>
              <a:buNone/>
              <a:defRPr sz="833"/>
            </a:lvl3pPr>
            <a:lvl4pPr indent="-228600" lvl="3" marL="18288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0" y="5592762"/>
            <a:ext cx="2133600" cy="10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6309460" y="5592762"/>
            <a:ext cx="2895600" cy="112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4331487" y="5592762"/>
            <a:ext cx="409444" cy="10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67"/>
              <a:buFont typeface="Calibri"/>
              <a:buNone/>
              <a:defRPr b="0" i="0" sz="36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7954" lvl="0" marL="457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76745" lvl="1" marL="914400" marR="0" rtl="0" algn="l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Clr>
                <a:schemeClr val="dk1"/>
              </a:buClr>
              <a:buSzPts val="2333"/>
              <a:buFont typeface="Arial"/>
              <a:buChar char="–"/>
              <a:defRPr b="0" i="0" sz="23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4454" lvl="3" marL="1828800" marR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4454" lvl="4" marL="2286000" marR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»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4454" lvl="5" marL="2743200" marR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4454" lvl="6" marL="3200400" marR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4454" lvl="7" marL="3657600" marR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4454" lvl="8" marL="4114800" marR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0" y="5592762"/>
            <a:ext cx="2133600" cy="10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6309460" y="5592762"/>
            <a:ext cx="2895600" cy="112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4331487" y="5592762"/>
            <a:ext cx="409444" cy="10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1333500" y="754850"/>
            <a:ext cx="6477000" cy="1225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76200" spcFirstLastPara="1" rIns="76200" wrap="square" tIns="381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66"/>
              <a:buFont typeface="Calibri"/>
              <a:buNone/>
            </a:pPr>
            <a:r>
              <a:rPr b="0" i="0" lang="en-US" sz="36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 350 Operating Systems</a:t>
            </a:r>
            <a:br>
              <a:rPr b="0" i="0" lang="en-US" sz="36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6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 202</a:t>
            </a:r>
            <a:r>
              <a:rPr lang="en-US" sz="36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366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905000" y="3238500"/>
            <a:ext cx="53340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76200" spcFirstLastPara="1" rIns="76200" wrap="square" tIns="381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</a:pPr>
            <a:r>
              <a:rPr b="0" i="0" lang="en-US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5: pipe – executing commands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>
            <p:ph idx="12" type="sldNum"/>
          </p:nvPr>
        </p:nvSpPr>
        <p:spPr>
          <a:xfrm>
            <a:off x="4331487" y="5592762"/>
            <a:ext cx="409444" cy="10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Task1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260130" y="1333500"/>
            <a:ext cx="8749863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85739" lvl="0" marL="28573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649"/>
              <a:buChar char="•"/>
            </a:pPr>
            <a:r>
              <a:rPr lang="en-US"/>
              <a:t>Step 1: write a program which implements the effect of command pipeline (see output in the next slide): </a:t>
            </a:r>
            <a:endParaRPr/>
          </a:p>
          <a:p>
            <a:pPr indent="0" lvl="1" marL="380985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95815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cat Makefile | head -4</a:t>
            </a:r>
            <a:endParaRPr/>
          </a:p>
          <a:p>
            <a:pPr indent="0" lvl="1" marL="380985" rtl="0" algn="l">
              <a:lnSpc>
                <a:spcPct val="10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85739" lvl="0" marL="285739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92649"/>
              <a:buChar char="•"/>
            </a:pPr>
            <a:r>
              <a:rPr lang="en-US"/>
              <a:t>Step 2: comment out the first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argv2</a:t>
            </a:r>
            <a:r>
              <a:rPr lang="en-US"/>
              <a:t>, and un-comment the second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argv2</a:t>
            </a:r>
            <a:r>
              <a:rPr lang="en-US"/>
              <a:t> in the base code. Recompile your task1.c. Your program basically performs (see output in the next slide):</a:t>
            </a:r>
            <a:endParaRPr/>
          </a:p>
          <a:p>
            <a:pPr indent="0" lvl="1" marL="380985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95815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cat Makefile | wc -l</a:t>
            </a:r>
            <a:endParaRPr/>
          </a:p>
        </p:txBody>
      </p:sp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4331487" y="5592762"/>
            <a:ext cx="409444" cy="10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idx="12" type="sldNum"/>
          </p:nvPr>
        </p:nvSpPr>
        <p:spPr>
          <a:xfrm>
            <a:off x="4331487" y="5592762"/>
            <a:ext cx="409444" cy="10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ask1-1.png" id="104" name="Google Shape;1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703" y="737326"/>
            <a:ext cx="5778500" cy="189441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 txBox="1"/>
          <p:nvPr/>
        </p:nvSpPr>
        <p:spPr>
          <a:xfrm>
            <a:off x="913185" y="253065"/>
            <a:ext cx="3214278" cy="502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None/>
            </a:pPr>
            <a:r>
              <a:rPr b="0" i="0" lang="en-US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the first </a:t>
            </a:r>
            <a:r>
              <a:rPr b="0" i="0" lang="en-US" sz="26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argv2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913185" y="3047245"/>
            <a:ext cx="3660361" cy="502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None/>
            </a:pPr>
            <a:r>
              <a:rPr b="0" i="0" lang="en-US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the second </a:t>
            </a:r>
            <a:r>
              <a:rPr b="0" i="0" lang="en-US" sz="26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argv2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ask1-2.png" id="107" name="Google Shape;10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703" y="3534558"/>
            <a:ext cx="57785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Task 1 - Hints</a:t>
            </a:r>
            <a:endParaRPr/>
          </a:p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457199" y="1333500"/>
            <a:ext cx="8466083" cy="4087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85739" lvl="0" marL="28573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649"/>
              <a:buChar char="•"/>
            </a:pPr>
            <a:r>
              <a:rPr lang="en-US"/>
              <a:t>The main process forks two child processes C1 and C2. C1 executes the first command, C2 executes the second. </a:t>
            </a:r>
            <a:endParaRPr/>
          </a:p>
          <a:p>
            <a:pPr indent="-238115" lvl="1" marL="619100" rtl="0" algn="l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ct val="95815"/>
              <a:buChar char="–"/>
            </a:pPr>
            <a:r>
              <a:rPr lang="en-US"/>
              <a:t>Since the command vectors are already given in the base code,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execvp()</a:t>
            </a:r>
            <a:r>
              <a:rPr lang="en-US"/>
              <a:t> is ideal here.</a:t>
            </a:r>
            <a:endParaRPr/>
          </a:p>
          <a:p>
            <a:pPr indent="0" lvl="1" marL="380985" rtl="0" algn="l">
              <a:lnSpc>
                <a:spcPct val="100000"/>
              </a:lnSpc>
              <a:spcBef>
                <a:spcPts val="39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85739" lvl="0" marL="285739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ct val="92649"/>
              <a:buChar char="•"/>
            </a:pPr>
            <a:r>
              <a:rPr lang="en-US"/>
              <a:t>Use a pipe to bridge the output of C1 to the input of C2</a:t>
            </a:r>
            <a:endParaRPr/>
          </a:p>
          <a:p>
            <a:pPr indent="-238115" lvl="1" marL="619100" rtl="0" algn="l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ct val="95815"/>
              <a:buChar char="–"/>
            </a:pPr>
            <a:r>
              <a:rPr lang="en-US"/>
              <a:t>Use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dup2()</a:t>
            </a:r>
            <a:r>
              <a:rPr lang="en-US"/>
              <a:t> to associate the STDOUT_FILENO to the write end of the pipe in C1.</a:t>
            </a:r>
            <a:endParaRPr/>
          </a:p>
          <a:p>
            <a:pPr indent="-238115" lvl="1" marL="619100" rtl="0" algn="l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ct val="95815"/>
              <a:buChar char="–"/>
            </a:pPr>
            <a:r>
              <a:rPr lang="en-US"/>
              <a:t>Use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dup2()</a:t>
            </a:r>
            <a:r>
              <a:rPr lang="en-US"/>
              <a:t> to associate the STDIN_FILENO to the read end of the pipe in C2.</a:t>
            </a:r>
            <a:endParaRPr/>
          </a:p>
          <a:p>
            <a:pPr indent="-238115" lvl="1" marL="619100" rtl="0" algn="l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ct val="95815"/>
              <a:buChar char="–"/>
            </a:pPr>
            <a:r>
              <a:rPr lang="en-US"/>
              <a:t>Recall what we discuss in the class: properly closing the unused pipe file descriptors is important.</a:t>
            </a:r>
            <a:endParaRPr/>
          </a:p>
        </p:txBody>
      </p:sp>
      <p:sp>
        <p:nvSpPr>
          <p:cNvPr id="114" name="Google Shape;114;p4"/>
          <p:cNvSpPr txBox="1"/>
          <p:nvPr>
            <p:ph idx="12" type="sldNum"/>
          </p:nvPr>
        </p:nvSpPr>
        <p:spPr>
          <a:xfrm>
            <a:off x="4331487" y="5592762"/>
            <a:ext cx="409444" cy="10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Task 2</a:t>
            </a:r>
            <a:endParaRPr/>
          </a:p>
        </p:txBody>
      </p:sp>
      <p:sp>
        <p:nvSpPr>
          <p:cNvPr id="120" name="Google Shape;120;p5"/>
          <p:cNvSpPr txBox="1"/>
          <p:nvPr>
            <p:ph idx="1" type="body"/>
          </p:nvPr>
        </p:nvSpPr>
        <p:spPr>
          <a:xfrm>
            <a:off x="457200" y="1333500"/>
            <a:ext cx="8229599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39" lvl="0" marL="28573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Write a program which implements the effect of command pipeline: </a:t>
            </a:r>
            <a:endParaRPr/>
          </a:p>
          <a:p>
            <a:pPr indent="0" lvl="1" marL="380985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cat Makefile | head -4 | wc -l</a:t>
            </a:r>
            <a:endParaRPr/>
          </a:p>
        </p:txBody>
      </p:sp>
      <p:sp>
        <p:nvSpPr>
          <p:cNvPr id="121" name="Google Shape;121;p5"/>
          <p:cNvSpPr txBox="1"/>
          <p:nvPr>
            <p:ph idx="12" type="sldNum"/>
          </p:nvPr>
        </p:nvSpPr>
        <p:spPr>
          <a:xfrm>
            <a:off x="4331487" y="5592762"/>
            <a:ext cx="409444" cy="10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>
            <p:ph idx="12" type="sldNum"/>
          </p:nvPr>
        </p:nvSpPr>
        <p:spPr>
          <a:xfrm>
            <a:off x="4331487" y="5592762"/>
            <a:ext cx="409444" cy="10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ask2.png" id="127" name="Google Shape;12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1920" y="1550771"/>
            <a:ext cx="5799667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Task 2 - Hints</a:t>
            </a:r>
            <a:endParaRPr/>
          </a:p>
        </p:txBody>
      </p:sp>
      <p:sp>
        <p:nvSpPr>
          <p:cNvPr id="133" name="Google Shape;133;p7"/>
          <p:cNvSpPr txBox="1"/>
          <p:nvPr>
            <p:ph idx="1" type="body"/>
          </p:nvPr>
        </p:nvSpPr>
        <p:spPr>
          <a:xfrm>
            <a:off x="362607" y="1333500"/>
            <a:ext cx="8229600" cy="4087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39" lvl="0" marL="28573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If you can do the task1 100% correctly, and understand each line of your code, the task2 should be no problem.</a:t>
            </a:r>
            <a:endParaRPr/>
          </a:p>
        </p:txBody>
      </p:sp>
      <p:sp>
        <p:nvSpPr>
          <p:cNvPr id="134" name="Google Shape;134;p7"/>
          <p:cNvSpPr txBox="1"/>
          <p:nvPr>
            <p:ph idx="12" type="sldNum"/>
          </p:nvPr>
        </p:nvSpPr>
        <p:spPr>
          <a:xfrm>
            <a:off x="4331487" y="5592762"/>
            <a:ext cx="409444" cy="10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2015-01-24T23:46:07Z</dcterms:created>
  <dc:creator>Yifan Zhang</dc:creator>
</cp:coreProperties>
</file>