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2" r:id="rId6"/>
    <p:sldId id="271" r:id="rId7"/>
    <p:sldId id="270" r:id="rId8"/>
    <p:sldId id="278" r:id="rId9"/>
    <p:sldId id="260" r:id="rId10"/>
    <p:sldId id="264" r:id="rId11"/>
    <p:sldId id="266" r:id="rId12"/>
    <p:sldId id="268" r:id="rId13"/>
    <p:sldId id="273" r:id="rId14"/>
    <p:sldId id="274" r:id="rId15"/>
    <p:sldId id="275" r:id="rId16"/>
    <p:sldId id="276" r:id="rId17"/>
    <p:sldId id="277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600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72E90-4B22-44E8-ABF1-DAE26772AAD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5FC21-89CE-4AD6-BC6E-EF5704008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1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FC21-89CE-4AD6-BC6E-EF5704008C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40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Accuracy: 0.679 Precision: 0.636 Recall: 0.350 f1: 0.452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FC21-89CE-4AD6-BC6E-EF5704008C9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845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FC21-89CE-4AD6-BC6E-EF5704008C9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-0.35499106 -0.04275321 -0.21620755 -0.00481236 -0.05350084 0.09136691 -0.28868829 0.07481213 -0.17061888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FC21-89CE-4AD6-BC6E-EF5704008C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92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FC21-89CE-4AD6-BC6E-EF5704008C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6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FC21-89CE-4AD6-BC6E-EF5704008C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01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FC21-89CE-4AD6-BC6E-EF5704008C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38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FC21-89CE-4AD6-BC6E-EF5704008C9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97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ROC AUC: 0.581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E1259-F45B-42F5-BD6F-968D47010B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95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E1259-F45B-42F5-BD6F-968D47010BC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44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kNN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KNeighborsClassifier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n_neighbors</a:t>
            </a:r>
            <a:r>
              <a:rPr lang="en-US" altLang="ko-KR" dirty="0" smtClean="0"/>
              <a:t> = 5, metric = '</a:t>
            </a:r>
            <a:r>
              <a:rPr lang="en-US" altLang="ko-KR" dirty="0" err="1" smtClean="0"/>
              <a:t>euclidean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ROC AUC: 0.516</a:t>
            </a:r>
          </a:p>
          <a:p>
            <a:r>
              <a:rPr lang="en-US" altLang="ko-KR" dirty="0" smtClean="0"/>
              <a:t>Accuracy: 0.450 Precision: 0.412 Recall: 0.875 f1: 0.560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FC21-89CE-4AD6-BC6E-EF5704008C9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7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7EDD-7E87-4D85-B0F4-3EA3841AFCF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7F-CB1A-4C99-8550-DF6AE6811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0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7EDD-7E87-4D85-B0F4-3EA3841AFCF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7F-CB1A-4C99-8550-DF6AE6811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52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7EDD-7E87-4D85-B0F4-3EA3841AFCF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7F-CB1A-4C99-8550-DF6AE6811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0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7EDD-7E87-4D85-B0F4-3EA3841AFCF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7F-CB1A-4C99-8550-DF6AE6811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7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7EDD-7E87-4D85-B0F4-3EA3841AFCF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7F-CB1A-4C99-8550-DF6AE6811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1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7EDD-7E87-4D85-B0F4-3EA3841AFCF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7F-CB1A-4C99-8550-DF6AE6811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0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7EDD-7E87-4D85-B0F4-3EA3841AFCF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7F-CB1A-4C99-8550-DF6AE6811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8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7EDD-7E87-4D85-B0F4-3EA3841AFCF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7F-CB1A-4C99-8550-DF6AE6811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3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7EDD-7E87-4D85-B0F4-3EA3841AFCF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7F-CB1A-4C99-8550-DF6AE6811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1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7EDD-7E87-4D85-B0F4-3EA3841AFCF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7F-CB1A-4C99-8550-DF6AE6811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8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7EDD-7E87-4D85-B0F4-3EA3841AFCF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C87F-CB1A-4C99-8550-DF6AE6811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0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7EDD-7E87-4D85-B0F4-3EA3841AFCF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DC87F-CB1A-4C99-8550-DF6AE6811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03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chool.net/03%20machine%20learning/11.02%20%EB%82%98%EC%9D%B4%EB%B8%8C%EB%B2%A0%EC%9D%B4%EC%A6%88%20%EB%B6%84%EB%A5%98%EB%AA%A8%ED%98%95.html" TargetMode="External"/><Relationship Id="rId2" Type="http://schemas.openxmlformats.org/officeDocument/2006/relationships/hyperlink" Target="https://velog.io/@tonyhan18/4.-%EC%A7%80%EB%8F%84%ED%95%99%EC%8A%B5-LDAQD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Logistic Regression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3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DT-Children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ROC AUC: 0.896</a:t>
            </a:r>
          </a:p>
          <a:p>
            <a:r>
              <a:rPr lang="en-US" altLang="ko-KR" dirty="0" smtClean="0"/>
              <a:t>Accuracy: 0.8</a:t>
            </a:r>
          </a:p>
          <a:p>
            <a:r>
              <a:rPr lang="en-US" altLang="ko-KR" dirty="0" smtClean="0"/>
              <a:t>Precision: 0.66</a:t>
            </a:r>
          </a:p>
          <a:p>
            <a:r>
              <a:rPr lang="en-US" altLang="ko-KR" dirty="0" smtClean="0"/>
              <a:t>Recall: 1.0</a:t>
            </a:r>
          </a:p>
          <a:p>
            <a:r>
              <a:rPr lang="en-US" altLang="ko-KR" dirty="0" smtClean="0"/>
              <a:t>f1: 0.8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437300"/>
              </p:ext>
            </p:extLst>
          </p:nvPr>
        </p:nvGraphicFramePr>
        <p:xfrm>
          <a:off x="5887720" y="1416368"/>
          <a:ext cx="5466080" cy="4150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040">
                  <a:extLst>
                    <a:ext uri="{9D8B030D-6E8A-4147-A177-3AD203B41FA5}">
                      <a16:colId xmlns:a16="http://schemas.microsoft.com/office/drawing/2014/main" val="3044003905"/>
                    </a:ext>
                  </a:extLst>
                </a:gridCol>
                <a:gridCol w="2733040">
                  <a:extLst>
                    <a:ext uri="{9D8B030D-6E8A-4147-A177-3AD203B41FA5}">
                      <a16:colId xmlns:a16="http://schemas.microsoft.com/office/drawing/2014/main" val="3931964400"/>
                    </a:ext>
                  </a:extLst>
                </a:gridCol>
              </a:tblGrid>
              <a:tr h="537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coefficient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95847"/>
                  </a:ext>
                </a:extLst>
              </a:tr>
              <a:tr h="537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283"/>
                  </a:ext>
                </a:extLst>
              </a:tr>
              <a:tr h="537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72823"/>
                  </a:ext>
                </a:extLst>
              </a:tr>
              <a:tr h="537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12702"/>
                  </a:ext>
                </a:extLst>
              </a:tr>
              <a:tr h="537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Published 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72524"/>
                  </a:ext>
                </a:extLst>
              </a:tr>
              <a:tr h="557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Is Fist</a:t>
                      </a:r>
                      <a:r>
                        <a:rPr lang="en-US" altLang="ko-KR" baseline="0" dirty="0" smtClean="0"/>
                        <a:t> bestseller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0.029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51570"/>
                  </a:ext>
                </a:extLst>
              </a:tr>
              <a:tr h="268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AuthorGender</a:t>
                      </a:r>
                      <a:r>
                        <a:rPr lang="en-US" altLang="ko-KR" dirty="0" smtClean="0"/>
                        <a:t>(female0)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76562"/>
                  </a:ext>
                </a:extLst>
              </a:tr>
              <a:tr h="537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Global50(true=1)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595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8690" y="267855"/>
            <a:ext cx="42487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 : test = 8:2 / random state = 100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31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DT_Nonfiction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7395" y="2967335"/>
            <a:ext cx="105279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'Published Year', 'Page', 'Price', '</a:t>
            </a:r>
            <a:r>
              <a:rPr lang="en-US" altLang="ko-KR" dirty="0" err="1" smtClean="0"/>
              <a:t>authorgender</a:t>
            </a:r>
            <a:r>
              <a:rPr lang="en-US" altLang="ko-KR" dirty="0" smtClean="0"/>
              <a:t>(male0fe1team2)', '</a:t>
            </a:r>
            <a:r>
              <a:rPr lang="en-US" altLang="ko-KR" dirty="0" err="1" smtClean="0"/>
              <a:t>isFirstBestSeller</a:t>
            </a:r>
            <a:r>
              <a:rPr lang="en-US" altLang="ko-KR" dirty="0" smtClean="0"/>
              <a:t>', 'Impact', 'isGlobal50 of first year(False=0True=1)‘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ROC AUC: 0.596</a:t>
            </a:r>
          </a:p>
          <a:p>
            <a:r>
              <a:rPr lang="en-US" altLang="ko-KR" dirty="0" smtClean="0"/>
              <a:t>Accuracy: 0.6415 </a:t>
            </a:r>
          </a:p>
          <a:p>
            <a:r>
              <a:rPr lang="en-US" altLang="ko-KR" dirty="0" smtClean="0"/>
              <a:t>Precision: 0.555 </a:t>
            </a:r>
          </a:p>
          <a:p>
            <a:r>
              <a:rPr lang="en-US" altLang="ko-KR" dirty="0" smtClean="0"/>
              <a:t>Recall: 0.25 </a:t>
            </a:r>
          </a:p>
          <a:p>
            <a:r>
              <a:rPr lang="en-US" altLang="ko-KR" dirty="0" smtClean="0"/>
              <a:t>f1: 0.34482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11191"/>
              </p:ext>
            </p:extLst>
          </p:nvPr>
        </p:nvGraphicFramePr>
        <p:xfrm>
          <a:off x="5669280" y="2117408"/>
          <a:ext cx="5466080" cy="4150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040">
                  <a:extLst>
                    <a:ext uri="{9D8B030D-6E8A-4147-A177-3AD203B41FA5}">
                      <a16:colId xmlns:a16="http://schemas.microsoft.com/office/drawing/2014/main" val="3044003905"/>
                    </a:ext>
                  </a:extLst>
                </a:gridCol>
                <a:gridCol w="2733040">
                  <a:extLst>
                    <a:ext uri="{9D8B030D-6E8A-4147-A177-3AD203B41FA5}">
                      <a16:colId xmlns:a16="http://schemas.microsoft.com/office/drawing/2014/main" val="3931964400"/>
                    </a:ext>
                  </a:extLst>
                </a:gridCol>
              </a:tblGrid>
              <a:tr h="537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coefficient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95847"/>
                  </a:ext>
                </a:extLst>
              </a:tr>
              <a:tr h="537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Impact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0.331760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283"/>
                  </a:ext>
                </a:extLst>
              </a:tr>
              <a:tr h="537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Published 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0.256221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72823"/>
                  </a:ext>
                </a:extLst>
              </a:tr>
              <a:tr h="537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0.221924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12702"/>
                  </a:ext>
                </a:extLst>
              </a:tr>
              <a:tr h="537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0.190095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72524"/>
                  </a:ext>
                </a:extLst>
              </a:tr>
              <a:tr h="557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AuthorGender</a:t>
                      </a:r>
                      <a:r>
                        <a:rPr lang="en-US" altLang="ko-KR" dirty="0" smtClean="0"/>
                        <a:t>(female0)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51570"/>
                  </a:ext>
                </a:extLst>
              </a:tr>
              <a:tr h="268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Is Fist</a:t>
                      </a:r>
                      <a:r>
                        <a:rPr lang="en-US" altLang="ko-KR" baseline="0" dirty="0" smtClean="0"/>
                        <a:t> bestseller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76562"/>
                  </a:ext>
                </a:extLst>
              </a:tr>
              <a:tr h="537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Global50(true=1)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595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8690" y="267855"/>
            <a:ext cx="42487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 : test = 8:2 / random state = 100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12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DT_Fiction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ROC AUC: 0.667</a:t>
            </a:r>
          </a:p>
          <a:p>
            <a:r>
              <a:rPr lang="en-US" altLang="ko-KR" dirty="0" smtClean="0"/>
              <a:t>Accuracy: 0.733 </a:t>
            </a:r>
          </a:p>
          <a:p>
            <a:r>
              <a:rPr lang="en-US" altLang="ko-KR" dirty="0" smtClean="0"/>
              <a:t>Precision: 0.6 </a:t>
            </a:r>
          </a:p>
          <a:p>
            <a:r>
              <a:rPr lang="en-US" altLang="ko-KR" dirty="0" smtClean="0"/>
              <a:t>Recall: 0.6 </a:t>
            </a:r>
          </a:p>
          <a:p>
            <a:r>
              <a:rPr lang="en-US" altLang="ko-KR" dirty="0" smtClean="0"/>
              <a:t>f1: 0.6</a:t>
            </a: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48933"/>
              </p:ext>
            </p:extLst>
          </p:nvPr>
        </p:nvGraphicFramePr>
        <p:xfrm>
          <a:off x="5654040" y="1690688"/>
          <a:ext cx="5466080" cy="4150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040">
                  <a:extLst>
                    <a:ext uri="{9D8B030D-6E8A-4147-A177-3AD203B41FA5}">
                      <a16:colId xmlns:a16="http://schemas.microsoft.com/office/drawing/2014/main" val="3044003905"/>
                    </a:ext>
                  </a:extLst>
                </a:gridCol>
                <a:gridCol w="2733040">
                  <a:extLst>
                    <a:ext uri="{9D8B030D-6E8A-4147-A177-3AD203B41FA5}">
                      <a16:colId xmlns:a16="http://schemas.microsoft.com/office/drawing/2014/main" val="3931964400"/>
                    </a:ext>
                  </a:extLst>
                </a:gridCol>
              </a:tblGrid>
              <a:tr h="537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coefficient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95847"/>
                  </a:ext>
                </a:extLst>
              </a:tr>
              <a:tr h="5378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0.433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283"/>
                  </a:ext>
                </a:extLst>
              </a:tr>
              <a:tr h="537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72823"/>
                  </a:ext>
                </a:extLst>
              </a:tr>
              <a:tr h="537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0.2176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12702"/>
                  </a:ext>
                </a:extLst>
              </a:tr>
              <a:tr h="537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Published 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0.0583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72524"/>
                  </a:ext>
                </a:extLst>
              </a:tr>
              <a:tr h="557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AuthorGender</a:t>
                      </a:r>
                      <a:r>
                        <a:rPr lang="en-US" altLang="ko-KR" dirty="0" smtClean="0"/>
                        <a:t>(female0)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51570"/>
                  </a:ext>
                </a:extLst>
              </a:tr>
              <a:tr h="268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Is Fist</a:t>
                      </a:r>
                      <a:r>
                        <a:rPr lang="en-US" altLang="ko-KR" baseline="0" dirty="0" smtClean="0"/>
                        <a:t> bestseller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76562"/>
                  </a:ext>
                </a:extLst>
              </a:tr>
              <a:tr h="537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Global50(true=1)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595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8690" y="267855"/>
            <a:ext cx="42487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 : test = 8:2 / random state = 100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90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KNN - </a:t>
            </a:r>
            <a:r>
              <a:rPr lang="en-US" altLang="ko-KR" dirty="0" err="1" smtClean="0"/>
              <a:t>mahalanobis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cov</a:t>
            </a:r>
            <a:r>
              <a:rPr lang="en-US" altLang="ko-KR" dirty="0"/>
              <a:t> = </a:t>
            </a:r>
            <a:r>
              <a:rPr lang="en-US" altLang="ko-KR" dirty="0" err="1"/>
              <a:t>np.cov</a:t>
            </a:r>
            <a:r>
              <a:rPr lang="en-US" altLang="ko-KR" dirty="0"/>
              <a:t>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rowvar</a:t>
            </a:r>
            <a:r>
              <a:rPr lang="en-US" altLang="ko-KR" dirty="0"/>
              <a:t>=False)</a:t>
            </a:r>
          </a:p>
          <a:p>
            <a:r>
              <a:rPr lang="en-US" altLang="ko-KR" dirty="0" err="1"/>
              <a:t>kNN</a:t>
            </a:r>
            <a:r>
              <a:rPr lang="en-US" altLang="ko-KR" dirty="0"/>
              <a:t> = </a:t>
            </a:r>
            <a:r>
              <a:rPr lang="en-US" altLang="ko-KR" dirty="0" err="1"/>
              <a:t>KNeighborsClassifier</a:t>
            </a:r>
            <a:r>
              <a:rPr lang="en-US" altLang="ko-KR" dirty="0"/>
              <a:t>(algorithm='brute', </a:t>
            </a:r>
            <a:r>
              <a:rPr lang="en-US" altLang="ko-KR" dirty="0" err="1"/>
              <a:t>n_neighbors</a:t>
            </a:r>
            <a:r>
              <a:rPr lang="en-US" altLang="ko-KR" dirty="0"/>
              <a:t> = </a:t>
            </a:r>
            <a:r>
              <a:rPr lang="en-US" altLang="ko-KR" dirty="0" smtClean="0"/>
              <a:t>__, </a:t>
            </a:r>
            <a:r>
              <a:rPr lang="en-US" altLang="ko-KR" dirty="0"/>
              <a:t>metric = '</a:t>
            </a:r>
            <a:r>
              <a:rPr lang="en-US" altLang="ko-KR" dirty="0" err="1"/>
              <a:t>mahalanobis</a:t>
            </a:r>
            <a:r>
              <a:rPr lang="en-US" altLang="ko-KR" dirty="0"/>
              <a:t>', </a:t>
            </a:r>
            <a:r>
              <a:rPr lang="en-US" altLang="ko-KR" dirty="0" err="1"/>
              <a:t>metric_params</a:t>
            </a:r>
            <a:r>
              <a:rPr lang="en-US" altLang="ko-KR" dirty="0"/>
              <a:t>=</a:t>
            </a:r>
            <a:r>
              <a:rPr lang="en-US" altLang="ko-KR" dirty="0" err="1"/>
              <a:t>dict</a:t>
            </a:r>
            <a:r>
              <a:rPr lang="en-US" altLang="ko-KR" dirty="0"/>
              <a:t>(V=</a:t>
            </a:r>
            <a:r>
              <a:rPr lang="en-US" altLang="ko-KR" dirty="0" err="1"/>
              <a:t>cov</a:t>
            </a:r>
            <a:r>
              <a:rPr lang="en-US" altLang="ko-K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3044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KNN-Children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k=9</a:t>
            </a:r>
          </a:p>
          <a:p>
            <a:r>
              <a:rPr lang="en-US" altLang="ko-KR" dirty="0"/>
              <a:t>ROC AUC: 0.854</a:t>
            </a:r>
          </a:p>
          <a:p>
            <a:r>
              <a:rPr lang="en-US" altLang="ko-KR" dirty="0"/>
              <a:t>Accuracy: 0.800</a:t>
            </a:r>
          </a:p>
          <a:p>
            <a:r>
              <a:rPr lang="en-US" altLang="ko-KR" dirty="0"/>
              <a:t>Precision: 0.750</a:t>
            </a:r>
          </a:p>
          <a:p>
            <a:r>
              <a:rPr lang="en-US" altLang="ko-KR" dirty="0"/>
              <a:t>Recall: 0.750</a:t>
            </a:r>
          </a:p>
          <a:p>
            <a:r>
              <a:rPr lang="en-US" altLang="ko-KR" dirty="0"/>
              <a:t>f1: 0.750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kNN.score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)) : 0.736842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kNN.score</a:t>
            </a:r>
            <a:r>
              <a:rPr lang="en-US" altLang="ko-KR" dirty="0"/>
              <a:t>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)) : 0.65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690" y="267855"/>
            <a:ext cx="42487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 : test = 8:2 / random state = 100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57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KNN_Nonfiction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K=11</a:t>
            </a:r>
          </a:p>
          <a:p>
            <a:r>
              <a:rPr lang="en-US" altLang="ko-KR" dirty="0" smtClean="0"/>
              <a:t>ROC AUC = 0.502</a:t>
            </a:r>
          </a:p>
          <a:p>
            <a:r>
              <a:rPr lang="en-US" altLang="ko-KR" dirty="0" smtClean="0"/>
              <a:t>Accuracy</a:t>
            </a:r>
            <a:r>
              <a:rPr lang="en-US" altLang="ko-KR" dirty="0"/>
              <a:t>: 0.679 </a:t>
            </a:r>
            <a:endParaRPr lang="en-US" altLang="ko-KR" dirty="0" smtClean="0"/>
          </a:p>
          <a:p>
            <a:r>
              <a:rPr lang="en-US" altLang="ko-KR" dirty="0" smtClean="0"/>
              <a:t>Precision</a:t>
            </a:r>
            <a:r>
              <a:rPr lang="en-US" altLang="ko-KR" dirty="0"/>
              <a:t>: 0.636 </a:t>
            </a:r>
            <a:endParaRPr lang="en-US" altLang="ko-KR" dirty="0" smtClean="0"/>
          </a:p>
          <a:p>
            <a:r>
              <a:rPr lang="en-US" altLang="ko-KR" dirty="0" smtClean="0"/>
              <a:t>Recall</a:t>
            </a:r>
            <a:r>
              <a:rPr lang="en-US" altLang="ko-KR" dirty="0"/>
              <a:t>: 0.350 </a:t>
            </a:r>
            <a:endParaRPr lang="en-US" altLang="ko-KR" dirty="0" smtClean="0"/>
          </a:p>
          <a:p>
            <a:r>
              <a:rPr lang="en-US" altLang="ko-KR" dirty="0" smtClean="0"/>
              <a:t>f1</a:t>
            </a:r>
            <a:r>
              <a:rPr lang="en-US" altLang="ko-KR" dirty="0"/>
              <a:t>: </a:t>
            </a:r>
            <a:r>
              <a:rPr lang="en-US" altLang="ko-KR" dirty="0" smtClean="0"/>
              <a:t>0.452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kNN.score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 smtClean="0"/>
              <a:t>)) : 0.6411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kNN.score</a:t>
            </a:r>
            <a:r>
              <a:rPr lang="en-US" altLang="ko-KR" dirty="0"/>
              <a:t>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 smtClean="0"/>
              <a:t>)) : 0.6792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690" y="267855"/>
            <a:ext cx="42487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 : test = 8:2 / random state = 100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11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KNN_Fiction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K=3</a:t>
            </a:r>
          </a:p>
          <a:p>
            <a:r>
              <a:rPr lang="en-US" altLang="ko-KR" dirty="0" smtClean="0"/>
              <a:t>ROC </a:t>
            </a:r>
            <a:r>
              <a:rPr lang="en-US" altLang="ko-KR" dirty="0"/>
              <a:t>AUC: </a:t>
            </a:r>
            <a:r>
              <a:rPr lang="en-US" altLang="ko-KR" dirty="0" smtClean="0"/>
              <a:t>0.677</a:t>
            </a:r>
          </a:p>
          <a:p>
            <a:r>
              <a:rPr lang="en-US" altLang="ko-KR" dirty="0" smtClean="0"/>
              <a:t>Accuracy</a:t>
            </a:r>
            <a:r>
              <a:rPr lang="en-US" altLang="ko-KR" dirty="0"/>
              <a:t>: 0.667 </a:t>
            </a:r>
          </a:p>
          <a:p>
            <a:r>
              <a:rPr lang="en-US" altLang="ko-KR" dirty="0"/>
              <a:t>Precision: 0.600 </a:t>
            </a:r>
          </a:p>
          <a:p>
            <a:r>
              <a:rPr lang="en-US" altLang="ko-KR" dirty="0"/>
              <a:t>Recall: 0.273 </a:t>
            </a:r>
          </a:p>
          <a:p>
            <a:r>
              <a:rPr lang="en-US" altLang="ko-KR" dirty="0"/>
              <a:t>f1: </a:t>
            </a:r>
            <a:r>
              <a:rPr lang="en-US" altLang="ko-KR" dirty="0" smtClean="0"/>
              <a:t>0.375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kNN.score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 smtClean="0"/>
              <a:t>)): 0.7711864406779662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kNN.score</a:t>
            </a:r>
            <a:r>
              <a:rPr lang="en-US" altLang="ko-KR" dirty="0"/>
              <a:t>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 smtClean="0"/>
              <a:t>)): 0.6666666666666666</a:t>
            </a:r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78690" y="267855"/>
            <a:ext cx="42487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 : test = 8:2 / random state = 100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19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Naïve Bayes classifier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03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필요 </a:t>
            </a:r>
            <a:r>
              <a:rPr lang="ko-KR" altLang="en-US" sz="2400" dirty="0">
                <a:solidFill>
                  <a:srgbClr val="FF0000"/>
                </a:solidFill>
              </a:rPr>
              <a:t>부분</a:t>
            </a:r>
            <a:r>
              <a:rPr lang="en-US" altLang="ko-KR" sz="2400" dirty="0">
                <a:solidFill>
                  <a:srgbClr val="FF0000"/>
                </a:solidFill>
              </a:rPr>
              <a:t>: </a:t>
            </a:r>
            <a:r>
              <a:rPr lang="en-US" altLang="ko-KR" sz="2400" dirty="0" smtClean="0">
                <a:solidFill>
                  <a:srgbClr val="FF0000"/>
                </a:solidFill>
              </a:rPr>
              <a:t>NB </a:t>
            </a:r>
            <a:r>
              <a:rPr lang="ko-KR" altLang="en-US" sz="2400" dirty="0" smtClean="0">
                <a:solidFill>
                  <a:srgbClr val="FF0000"/>
                </a:solidFill>
              </a:rPr>
              <a:t>적용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분석</a:t>
            </a:r>
            <a:r>
              <a:rPr lang="en-US" altLang="ko-KR" sz="2400" dirty="0">
                <a:solidFill>
                  <a:srgbClr val="FF0000"/>
                </a:solidFill>
              </a:rPr>
              <a:t/>
            </a:r>
            <a:br>
              <a:rPr lang="en-US" altLang="ko-KR" sz="2400" dirty="0">
                <a:solidFill>
                  <a:srgbClr val="FF0000"/>
                </a:solidFill>
              </a:rPr>
            </a:br>
            <a:r>
              <a:rPr lang="en-US" altLang="ko-KR" sz="2400" dirty="0">
                <a:solidFill>
                  <a:srgbClr val="FF0000"/>
                </a:solidFill>
              </a:rPr>
              <a:t>”</a:t>
            </a:r>
            <a:r>
              <a:rPr lang="ko-KR" altLang="en-US" sz="2400" dirty="0">
                <a:solidFill>
                  <a:srgbClr val="FF0000"/>
                </a:solidFill>
              </a:rPr>
              <a:t>독립변수로 실수 변수</a:t>
            </a:r>
            <a:r>
              <a:rPr lang="en-US" altLang="ko-KR" sz="2400" dirty="0">
                <a:solidFill>
                  <a:srgbClr val="FF0000"/>
                </a:solidFill>
              </a:rPr>
              <a:t>, 0 </a:t>
            </a:r>
            <a:r>
              <a:rPr lang="ko-KR" altLang="en-US" sz="2400" dirty="0">
                <a:solidFill>
                  <a:srgbClr val="FF0000"/>
                </a:solidFill>
              </a:rPr>
              <a:t>또는 </a:t>
            </a:r>
            <a:r>
              <a:rPr lang="en-US" altLang="ko-KR" sz="2400" dirty="0">
                <a:solidFill>
                  <a:srgbClr val="FF0000"/>
                </a:solidFill>
              </a:rPr>
              <a:t>1 </a:t>
            </a:r>
            <a:r>
              <a:rPr lang="ko-KR" altLang="en-US" sz="2400" dirty="0">
                <a:solidFill>
                  <a:srgbClr val="FF0000"/>
                </a:solidFill>
              </a:rPr>
              <a:t>값을 가지는 변수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자연수 값을 가지는 변수가 </a:t>
            </a:r>
            <a:r>
              <a:rPr lang="ko-KR" altLang="en-US" sz="2400" dirty="0" err="1">
                <a:solidFill>
                  <a:srgbClr val="FF0000"/>
                </a:solidFill>
              </a:rPr>
              <a:t>섞여있다면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사이킷런에서</a:t>
            </a:r>
            <a:r>
              <a:rPr lang="ko-KR" altLang="en-US" sz="2400" dirty="0">
                <a:solidFill>
                  <a:srgbClr val="FF0000"/>
                </a:solidFill>
              </a:rPr>
              <a:t> 제공하는 </a:t>
            </a:r>
            <a:r>
              <a:rPr lang="ko-KR" altLang="en-US" sz="2400" dirty="0" err="1">
                <a:solidFill>
                  <a:srgbClr val="FF0000"/>
                </a:solidFill>
              </a:rPr>
              <a:t>나이브베이즈</a:t>
            </a:r>
            <a:r>
              <a:rPr lang="ko-KR" altLang="en-US" sz="2400" dirty="0">
                <a:solidFill>
                  <a:srgbClr val="FF0000"/>
                </a:solidFill>
              </a:rPr>
              <a:t> 클래스를 사용하여 풀 수 있는가</a:t>
            </a:r>
            <a:r>
              <a:rPr lang="en-US" altLang="ko-KR" sz="2400" dirty="0">
                <a:solidFill>
                  <a:srgbClr val="FF0000"/>
                </a:solidFill>
              </a:rPr>
              <a:t>?”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 Yes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2212" y="2252459"/>
            <a:ext cx="1051560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+mn-ea"/>
              </a:rPr>
              <a:t>연습 문제 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r>
              <a:rPr kumimoji="0" lang="ko-KR" altLang="ko-KR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만약 독립변수로 실수 변수, 0 또는 1 값을 가지는 변수, 자연수 값을 가지는 변수가 </a:t>
            </a:r>
            <a:r>
              <a:rPr kumimoji="0" lang="ko-KR" altLang="ko-KR" sz="13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섞여있다면</a:t>
            </a:r>
            <a:r>
              <a:rPr kumimoji="0" lang="ko-KR" altLang="ko-KR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3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사이킷런에서</a:t>
            </a:r>
            <a:r>
              <a:rPr kumimoji="0" lang="ko-KR" altLang="ko-KR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제공하는 </a:t>
            </a:r>
            <a:r>
              <a:rPr kumimoji="0" lang="ko-KR" altLang="ko-KR" sz="13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나이브베이즈</a:t>
            </a:r>
            <a:r>
              <a:rPr kumimoji="0" lang="ko-KR" altLang="ko-KR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클래스를 사용하여 풀 수 있는가?</a:t>
            </a:r>
            <a:endParaRPr kumimoji="0" lang="en-US" altLang="ko-KR" sz="13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endParaRPr kumimoji="0" lang="ko-KR" altLang="ko-KR" sz="13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+mn-ea"/>
              </a:rPr>
              <a:t>이제 생각해 보자 사용 용도에 따라서 </a:t>
            </a:r>
            <a:r>
              <a:rPr kumimoji="0" lang="ko-KR" altLang="ko-KR" sz="130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+mn-ea"/>
              </a:rPr>
              <a:t>나이브베이즈를</a:t>
            </a:r>
            <a:r>
              <a:rPr kumimoji="0" lang="ko-KR" altLang="ko-KR" sz="130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+mn-ea"/>
              </a:rPr>
              <a:t> 나눈 것을 확인할 수 있다. 하지만 만약 데이터가 우리가 </a:t>
            </a:r>
            <a:r>
              <a:rPr kumimoji="0" lang="ko-KR" altLang="ko-KR" sz="130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+mn-ea"/>
              </a:rPr>
              <a:t>원하는데로</a:t>
            </a:r>
            <a:r>
              <a:rPr kumimoji="0" lang="ko-KR" altLang="ko-KR" sz="130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+mn-ea"/>
              </a:rPr>
              <a:t> 한 종류로 한정된 것이 아닌 중구난방으로 종류가 흩어져 있다면 어떻게 처리하여야 하는 것일까?</a:t>
            </a:r>
            <a:endParaRPr kumimoji="0" lang="ko-KR" altLang="ko-KR" sz="13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+mn-ea"/>
              </a:rPr>
              <a:t>이 경우에는 가능도 함수에서 </a:t>
            </a:r>
            <a:r>
              <a:rPr kumimoji="0" lang="ko-KR" altLang="ko-KR" sz="130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+mn-ea"/>
              </a:rPr>
              <a:t>x의</a:t>
            </a:r>
            <a:r>
              <a:rPr kumimoji="0" lang="ko-KR" altLang="ko-KR" sz="130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+mn-ea"/>
              </a:rPr>
              <a:t> 범위를 쪼개는 방법이 존재한다.</a:t>
            </a:r>
            <a:br>
              <a:rPr kumimoji="0" lang="ko-KR" altLang="ko-KR" sz="130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+mn-ea"/>
              </a:rPr>
            </a:br>
            <a:r>
              <a:rPr kumimoji="0" lang="ko-KR" altLang="ko-KR" sz="130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+mn-ea"/>
              </a:rPr>
              <a:t>만약 1~10 까지 실수이고 11~20까지 0과 1이고 21~30까지 정수이면 각 범위로 쪼개어서 구한다.</a:t>
            </a:r>
            <a:endParaRPr kumimoji="0" lang="en-US" altLang="ko-KR" sz="1300" i="0" u="none" strike="noStrike" cap="none" normalizeH="0" baseline="0" dirty="0" smtClean="0">
              <a:ln>
                <a:noFill/>
              </a:ln>
              <a:solidFill>
                <a:srgbClr val="222426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300" dirty="0">
              <a:solidFill>
                <a:srgbClr val="222426"/>
              </a:solidFill>
              <a:latin typeface="+mn-ea"/>
            </a:endParaRPr>
          </a:p>
          <a:p>
            <a:pPr marL="0" lvl="0" indent="0" latinLnBrk="0">
              <a:lnSpc>
                <a:spcPct val="100000"/>
              </a:lnSpc>
              <a:buNone/>
            </a:pPr>
            <a:r>
              <a:rPr lang="en-US" altLang="ko-KR" sz="1300" dirty="0" smtClean="0">
                <a:latin typeface="+mn-ea"/>
              </a:rPr>
              <a:t>Ref: </a:t>
            </a:r>
          </a:p>
          <a:p>
            <a:pPr marL="0" lvl="0" indent="0" latinLnBrk="0">
              <a:lnSpc>
                <a:spcPct val="100000"/>
              </a:lnSpc>
              <a:buNone/>
            </a:pPr>
            <a:endParaRPr lang="en-US" altLang="ko-KR" sz="1300" dirty="0">
              <a:latin typeface="+mn-ea"/>
              <a:hlinkClick r:id="rId2"/>
            </a:endParaRPr>
          </a:p>
          <a:p>
            <a:pPr marL="0" lvl="0" indent="0" latinLnBrk="0">
              <a:lnSpc>
                <a:spcPct val="100000"/>
              </a:lnSpc>
              <a:buNone/>
            </a:pPr>
            <a:r>
              <a:rPr lang="en-US" altLang="ko-KR" sz="1300" dirty="0" smtClean="0">
                <a:latin typeface="+mn-ea"/>
                <a:hlinkClick r:id="rId2"/>
              </a:rPr>
              <a:t>https</a:t>
            </a:r>
            <a:r>
              <a:rPr lang="en-US" altLang="ko-KR" sz="1300" dirty="0">
                <a:latin typeface="+mn-ea"/>
                <a:hlinkClick r:id="rId2"/>
              </a:rPr>
              <a:t>://velog.io/@tonyhan18/4.-%</a:t>
            </a:r>
            <a:r>
              <a:rPr lang="en-US" altLang="ko-KR" sz="1300" dirty="0" smtClean="0">
                <a:latin typeface="+mn-ea"/>
                <a:hlinkClick r:id="rId2"/>
              </a:rPr>
              <a:t>EC%A7%80%EB%8F%84%ED%95%99%EC%8A%B5-LDAQDA</a:t>
            </a:r>
            <a:endParaRPr lang="en-US" altLang="ko-KR" sz="1300" dirty="0" smtClean="0">
              <a:latin typeface="+mn-ea"/>
            </a:endParaRPr>
          </a:p>
          <a:p>
            <a:pPr marL="0" lvl="0" indent="0" latinLnBrk="0">
              <a:lnSpc>
                <a:spcPct val="100000"/>
              </a:lnSpc>
              <a:buNone/>
            </a:pPr>
            <a:endParaRPr kumimoji="0" lang="en-US" altLang="ko-KR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lvl="0" indent="0" latinLnBrk="0">
              <a:lnSpc>
                <a:spcPct val="100000"/>
              </a:lnSpc>
              <a:buNone/>
            </a:pPr>
            <a:endParaRPr lang="en-US" altLang="ko-KR" sz="1300" dirty="0" smtClean="0">
              <a:latin typeface="+mn-ea"/>
            </a:endParaRPr>
          </a:p>
          <a:p>
            <a:pPr marL="0" lvl="0" indent="0" latinLnBrk="0">
              <a:lnSpc>
                <a:spcPct val="100000"/>
              </a:lnSpc>
              <a:buNone/>
            </a:pPr>
            <a:r>
              <a:rPr lang="en-US" altLang="ko-KR" sz="1300" dirty="0">
                <a:latin typeface="+mn-ea"/>
                <a:hlinkClick r:id="rId3"/>
              </a:rPr>
              <a:t>https://</a:t>
            </a:r>
            <a:r>
              <a:rPr lang="en-US" altLang="ko-KR" sz="1300" dirty="0" smtClean="0">
                <a:latin typeface="+mn-ea"/>
                <a:hlinkClick r:id="rId3"/>
              </a:rPr>
              <a:t>datascienceschool.net/03%20machine%20learning/11.02%20%EB%82%98%EC%9D%B4%EB%B8%8C%EB%B2%A0%EC%9D%B4%EC%A6%88%20%EB%B6%84%EB%A5%98%EB%AA%A8%ED%98%95.html</a:t>
            </a:r>
            <a:endParaRPr lang="en-US" altLang="ko-KR" sz="1300" dirty="0" smtClean="0">
              <a:latin typeface="+mn-ea"/>
            </a:endParaRPr>
          </a:p>
          <a:p>
            <a:pPr marL="0" lvl="0" indent="0" latinLnBrk="0">
              <a:lnSpc>
                <a:spcPct val="100000"/>
              </a:lnSpc>
              <a:buNone/>
            </a:pPr>
            <a:endParaRPr kumimoji="0" lang="en-US" altLang="ko-KR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lvl="0" indent="0" latinLnBrk="0">
              <a:lnSpc>
                <a:spcPct val="100000"/>
              </a:lnSpc>
              <a:buNone/>
            </a:pPr>
            <a:endParaRPr lang="en-US" altLang="ko-KR" sz="1300" dirty="0" smtClean="0">
              <a:latin typeface="+mn-ea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https://heung-bae-lee.github.io/2020/04/14/machine_learning_08/</a:t>
            </a:r>
          </a:p>
          <a:p>
            <a:pPr marL="0" lvl="0" indent="0" latinLnBrk="0">
              <a:lnSpc>
                <a:spcPct val="100000"/>
              </a:lnSpc>
              <a:buNone/>
            </a:pPr>
            <a:endParaRPr kumimoji="0" lang="ko-KR" altLang="ko-KR" sz="13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15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88378" cy="1325563"/>
          </a:xfrm>
        </p:spPr>
        <p:txBody>
          <a:bodyPr/>
          <a:lstStyle/>
          <a:p>
            <a:r>
              <a:rPr lang="en-US" altLang="ko-KR" sz="3000" dirty="0" err="1" smtClean="0"/>
              <a:t>LR_Fiction</a:t>
            </a:r>
            <a:r>
              <a:rPr lang="en-US" altLang="ko-KR" dirty="0" smtClean="0"/>
              <a:t>(</a:t>
            </a:r>
            <a:r>
              <a:rPr lang="ko-KR" altLang="en-US" sz="2800" dirty="0" err="1" smtClean="0"/>
              <a:t>출판전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2743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model.score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X_train</a:t>
            </a:r>
            <a:r>
              <a:rPr lang="en-US" altLang="ko-KR" sz="2000" dirty="0" smtClean="0"/>
              <a:t>, </a:t>
            </a:r>
            <a:r>
              <a:rPr lang="en-US" altLang="ko-KR" sz="2000" dirty="0" err="1"/>
              <a:t>y_train</a:t>
            </a:r>
            <a:r>
              <a:rPr lang="en-US" altLang="ko-KR" sz="2000" dirty="0"/>
              <a:t>)) : </a:t>
            </a:r>
            <a:r>
              <a:rPr lang="ko-KR" altLang="ko-KR" sz="2000" dirty="0"/>
              <a:t>0.6893203883495146</a:t>
            </a:r>
            <a:endParaRPr lang="en-US" altLang="ko-KR" sz="2000" dirty="0"/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model.score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X_test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y_test</a:t>
            </a:r>
            <a:r>
              <a:rPr lang="en-US" altLang="ko-KR" sz="2000" dirty="0"/>
              <a:t>)):</a:t>
            </a:r>
            <a:r>
              <a:rPr lang="ko-KR" altLang="ko-KR" sz="2000" dirty="0"/>
              <a:t> 0.6888888888888889</a:t>
            </a:r>
            <a:endParaRPr lang="en-US" altLang="ko-KR" sz="2000" dirty="0"/>
          </a:p>
          <a:p>
            <a:pPr lvl="0"/>
            <a:r>
              <a:rPr lang="en-US" altLang="ko-KR" sz="2000" dirty="0"/>
              <a:t>print(</a:t>
            </a:r>
            <a:r>
              <a:rPr lang="en-US" altLang="ko-KR" sz="2000" dirty="0" err="1"/>
              <a:t>model.coef</a:t>
            </a:r>
            <a:r>
              <a:rPr lang="en-US" altLang="ko-KR" sz="2000" dirty="0"/>
              <a:t>_)</a:t>
            </a:r>
          </a:p>
          <a:p>
            <a:pPr lvl="0"/>
            <a:r>
              <a:rPr lang="en-US" altLang="ko-KR" sz="2000" dirty="0"/>
              <a:t>'Published Year', 'Page', 'Price', '</a:t>
            </a:r>
            <a:r>
              <a:rPr lang="en-US" altLang="ko-KR" sz="2000" dirty="0" err="1"/>
              <a:t>authorgender</a:t>
            </a:r>
            <a:r>
              <a:rPr lang="en-US" altLang="ko-KR" sz="2000" dirty="0"/>
              <a:t>(male0fe1team2)', '</a:t>
            </a:r>
            <a:r>
              <a:rPr lang="en-US" altLang="ko-KR" sz="2000" dirty="0" err="1"/>
              <a:t>isFirstBestSeller</a:t>
            </a:r>
            <a:r>
              <a:rPr lang="en-US" altLang="ko-KR" sz="2000" dirty="0"/>
              <a:t>', 'Impact', 'isGlobal50 of first year'</a:t>
            </a:r>
          </a:p>
          <a:p>
            <a:pPr marL="0" lvl="0" indent="0">
              <a:buNone/>
            </a:pPr>
            <a:r>
              <a:rPr lang="en-US" altLang="ko-KR" sz="2000" dirty="0"/>
              <a:t> </a:t>
            </a:r>
            <a:r>
              <a:rPr lang="ko-KR" altLang="ko-KR" sz="2000" dirty="0"/>
              <a:t>[[-0.48511208 0.58687415 0.00709158 0.08720766 0.41038725 0.35219076 0.06811992</a:t>
            </a:r>
            <a:r>
              <a:rPr lang="ko-KR" altLang="ko-KR" sz="2000" dirty="0" smtClean="0"/>
              <a:t>]]</a:t>
            </a:r>
            <a:endParaRPr lang="en-US" altLang="ko-KR" sz="2000" dirty="0" smtClean="0"/>
          </a:p>
          <a:p>
            <a:pPr marL="0" lvl="0" indent="0">
              <a:buNone/>
            </a:pPr>
            <a:r>
              <a:rPr lang="ko-KR" altLang="ko-KR" sz="2000" dirty="0" smtClean="0"/>
              <a:t>ROC </a:t>
            </a:r>
            <a:r>
              <a:rPr lang="ko-KR" altLang="ko-KR" sz="2000" dirty="0"/>
              <a:t>AUC: 0.545</a:t>
            </a:r>
            <a:endParaRPr lang="en-US" altLang="ko-KR" sz="2000" dirty="0"/>
          </a:p>
          <a:p>
            <a:pPr marL="0" lvl="0" indent="0">
              <a:buNone/>
            </a:pPr>
            <a:r>
              <a:rPr lang="ko-KR" altLang="ko-KR" sz="2000" dirty="0" err="1"/>
              <a:t>Accuracy</a:t>
            </a:r>
            <a:r>
              <a:rPr lang="ko-KR" altLang="ko-KR" sz="2000" dirty="0"/>
              <a:t>: 0.689 Precision: 0.333 </a:t>
            </a:r>
            <a:r>
              <a:rPr lang="ko-KR" altLang="ko-KR" sz="2000" dirty="0" err="1"/>
              <a:t>Recall</a:t>
            </a:r>
            <a:r>
              <a:rPr lang="ko-KR" altLang="ko-KR" sz="2000" dirty="0"/>
              <a:t>: 0.273 f1: 0.300  </a:t>
            </a:r>
          </a:p>
          <a:p>
            <a:pPr marL="0" lvl="0" indent="0">
              <a:buNone/>
            </a:pPr>
            <a:endParaRPr lang="ko-KR" altLang="ko-KR" sz="2000" dirty="0"/>
          </a:p>
          <a:p>
            <a:endParaRPr lang="ko-KR" altLang="en-US" sz="20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365631" y="1825625"/>
            <a:ext cx="55274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model.score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X_train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y_train</a:t>
            </a:r>
            <a:r>
              <a:rPr lang="en-US" altLang="ko-KR" sz="2000" dirty="0" smtClean="0"/>
              <a:t>)) : 0.7281553398058253</a:t>
            </a:r>
            <a:endParaRPr lang="ko-KR" altLang="en-US" sz="2000" dirty="0" smtClean="0"/>
          </a:p>
          <a:p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model.score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X_test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y_test</a:t>
            </a:r>
            <a:r>
              <a:rPr lang="en-US" altLang="ko-KR" sz="2000" dirty="0" smtClean="0"/>
              <a:t>)):</a:t>
            </a:r>
            <a:r>
              <a:rPr lang="ko-KR" altLang="ko-KR" sz="2000" dirty="0" smtClean="0"/>
              <a:t> </a:t>
            </a:r>
            <a:r>
              <a:rPr lang="en-US" altLang="ko-KR" sz="2000" dirty="0" smtClean="0"/>
              <a:t>0.7111111111111111</a:t>
            </a:r>
            <a:endParaRPr lang="ko-KR" altLang="en-US" sz="2000" dirty="0" smtClean="0"/>
          </a:p>
          <a:p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model.coef</a:t>
            </a:r>
            <a:r>
              <a:rPr lang="en-US" altLang="ko-KR" sz="2000" dirty="0" smtClean="0"/>
              <a:t>_)</a:t>
            </a:r>
          </a:p>
          <a:p>
            <a:r>
              <a:rPr lang="en-US" altLang="ko-KR" sz="2000" dirty="0" smtClean="0"/>
              <a:t>'Published Year', 'Page', 'Price', '</a:t>
            </a:r>
            <a:r>
              <a:rPr lang="en-US" altLang="ko-KR" sz="2000" dirty="0" err="1" smtClean="0"/>
              <a:t>authorgender</a:t>
            </a:r>
            <a:r>
              <a:rPr lang="en-US" altLang="ko-KR" sz="2000" dirty="0" smtClean="0"/>
              <a:t>(male0fe1team2)', '</a:t>
            </a:r>
            <a:r>
              <a:rPr lang="en-US" altLang="ko-KR" sz="2000" dirty="0" err="1" smtClean="0"/>
              <a:t>isFirstBestSeller</a:t>
            </a:r>
            <a:r>
              <a:rPr lang="en-US" altLang="ko-KR" sz="2000" dirty="0" smtClean="0"/>
              <a:t>', '</a:t>
            </a:r>
            <a:r>
              <a:rPr lang="ko-KR" altLang="en-US" sz="2000" dirty="0" err="1" smtClean="0"/>
              <a:t>변경후</a:t>
            </a:r>
            <a:r>
              <a:rPr lang="en-US" altLang="ko-KR" sz="2000" dirty="0" smtClean="0"/>
              <a:t>Duration3(0=S1=L2=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)', 'Impact', 'isGlobal50 of first year(False=0True=1)', '</a:t>
            </a:r>
            <a:r>
              <a:rPr lang="en-US" altLang="ko-KR" sz="2000" dirty="0" err="1" smtClean="0"/>
              <a:t>ReferenceByPerson</a:t>
            </a:r>
            <a:r>
              <a:rPr lang="en-US" altLang="ko-KR" sz="2000" dirty="0" smtClean="0"/>
              <a:t>', '</a:t>
            </a:r>
            <a:r>
              <a:rPr lang="en-US" altLang="ko-KR" sz="2000" dirty="0" err="1" smtClean="0"/>
              <a:t>ReferenceByMagazine</a:t>
            </a:r>
            <a:r>
              <a:rPr lang="en-US" altLang="ko-KR" sz="2000" dirty="0" smtClean="0"/>
              <a:t>'</a:t>
            </a:r>
            <a:endParaRPr lang="ko-KR" altLang="en-US" sz="2000" dirty="0" smtClean="0"/>
          </a:p>
          <a:p>
            <a:pPr marL="0" indent="0">
              <a:buNone/>
            </a:pPr>
            <a:r>
              <a:rPr lang="en-US" altLang="ko-KR" sz="2000" dirty="0" smtClean="0"/>
              <a:t>[[ -0.28117423 0.64223133 -0.19446837 0.31560981 0.38730102 0.36286096 0.13931152 -0.18988898 -0.3112178</a:t>
            </a:r>
            <a:r>
              <a:rPr lang="ko-KR" altLang="ko-KR" sz="2000" dirty="0" smtClean="0"/>
              <a:t>]]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ko-KR" sz="2000" dirty="0" smtClean="0"/>
              <a:t>ROC AUC: 0.</a:t>
            </a:r>
            <a:r>
              <a:rPr lang="en-US" altLang="ko-KR" sz="2000" dirty="0" smtClean="0"/>
              <a:t>624</a:t>
            </a:r>
          </a:p>
          <a:p>
            <a:pPr marL="0" indent="0">
              <a:buNone/>
            </a:pPr>
            <a:r>
              <a:rPr lang="en-US" altLang="ko-KR" sz="2000" dirty="0" smtClean="0"/>
              <a:t>Accuracy: 0.711 Precision: 0.750 Recall: 0.200 f1: 0.316</a:t>
            </a:r>
            <a:endParaRPr lang="ko-KR" alt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ko-KR" sz="2000" dirty="0" smtClean="0"/>
          </a:p>
          <a:p>
            <a:endParaRPr lang="ko-KR" altLang="en-US" sz="20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403622" y="347695"/>
            <a:ext cx="57883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err="1" smtClean="0"/>
              <a:t>LR_Fiction</a:t>
            </a:r>
            <a:r>
              <a:rPr lang="en-US" altLang="ko-KR" dirty="0" smtClean="0"/>
              <a:t>(</a:t>
            </a:r>
            <a:r>
              <a:rPr lang="ko-KR" altLang="en-US" sz="2800" dirty="0" err="1" smtClean="0"/>
              <a:t>출판전후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690" y="267855"/>
            <a:ext cx="40547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 : test = 7:3 / random state = 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55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88378" cy="1325563"/>
          </a:xfrm>
        </p:spPr>
        <p:txBody>
          <a:bodyPr/>
          <a:lstStyle/>
          <a:p>
            <a:r>
              <a:rPr lang="en-US" altLang="ko-KR" sz="3000" dirty="0" err="1" smtClean="0"/>
              <a:t>LR_NonFiction</a:t>
            </a:r>
            <a:r>
              <a:rPr lang="en-US" altLang="ko-KR" dirty="0" smtClean="0"/>
              <a:t>(</a:t>
            </a:r>
            <a:r>
              <a:rPr lang="ko-KR" altLang="en-US" sz="2800" dirty="0" err="1" smtClean="0"/>
              <a:t>출판전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403622" y="347695"/>
            <a:ext cx="61833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err="1" smtClean="0"/>
              <a:t>LR_NonFiction</a:t>
            </a:r>
            <a:r>
              <a:rPr lang="en-US" altLang="ko-KR" dirty="0" smtClean="0"/>
              <a:t>(</a:t>
            </a:r>
            <a:r>
              <a:rPr lang="ko-KR" altLang="en-US" sz="2800" dirty="0" err="1" smtClean="0"/>
              <a:t>출판전후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2743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model.score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X_train</a:t>
            </a:r>
            <a:r>
              <a:rPr lang="en-US" altLang="ko-KR" sz="2000" dirty="0" smtClean="0"/>
              <a:t>, </a:t>
            </a:r>
            <a:r>
              <a:rPr lang="en-US" altLang="ko-KR" sz="2000" dirty="0" err="1"/>
              <a:t>y_train</a:t>
            </a:r>
            <a:r>
              <a:rPr lang="en-US" altLang="ko-KR" sz="2000" dirty="0"/>
              <a:t>)) : </a:t>
            </a:r>
            <a:r>
              <a:rPr lang="en-US" altLang="ko-KR" sz="2000" dirty="0" smtClean="0"/>
              <a:t>0.6830601092896175</a:t>
            </a:r>
            <a:endParaRPr lang="ko-KR" altLang="en-US" sz="2000" dirty="0" smtClean="0"/>
          </a:p>
          <a:p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model.score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X_test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y_test</a:t>
            </a:r>
            <a:r>
              <a:rPr lang="en-US" altLang="ko-KR" sz="2000" dirty="0"/>
              <a:t>)):</a:t>
            </a:r>
            <a:r>
              <a:rPr lang="ko-KR" altLang="ko-KR" sz="2000" dirty="0"/>
              <a:t> </a:t>
            </a:r>
            <a:r>
              <a:rPr lang="en-US" altLang="ko-KR" sz="2000" dirty="0" smtClean="0"/>
              <a:t>0.6582278481012658</a:t>
            </a:r>
            <a:endParaRPr lang="ko-KR" altLang="en-US" sz="2000" dirty="0" smtClean="0"/>
          </a:p>
          <a:p>
            <a:pPr lvl="0"/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model.coef</a:t>
            </a:r>
            <a:r>
              <a:rPr lang="en-US" altLang="ko-KR" sz="2000" dirty="0"/>
              <a:t>_)</a:t>
            </a:r>
          </a:p>
          <a:p>
            <a:pPr lvl="0"/>
            <a:r>
              <a:rPr lang="en-US" altLang="ko-KR" sz="2000" dirty="0"/>
              <a:t>'Published Year', 'Page', 'Price', '</a:t>
            </a:r>
            <a:r>
              <a:rPr lang="en-US" altLang="ko-KR" sz="2000" dirty="0" err="1"/>
              <a:t>authorgender</a:t>
            </a:r>
            <a:r>
              <a:rPr lang="en-US" altLang="ko-KR" sz="2000" dirty="0"/>
              <a:t>(male0fe1team2)', '</a:t>
            </a:r>
            <a:r>
              <a:rPr lang="en-US" altLang="ko-KR" sz="2000" dirty="0" err="1"/>
              <a:t>isFirstBestSeller</a:t>
            </a:r>
            <a:r>
              <a:rPr lang="en-US" altLang="ko-KR" sz="2000" dirty="0"/>
              <a:t>', 'Impact', 'isGlobal50 of first year'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ko-KR" sz="2000" dirty="0" smtClean="0"/>
              <a:t>[[</a:t>
            </a:r>
            <a:r>
              <a:rPr lang="en-US" altLang="ko-KR" sz="2000" dirty="0" smtClean="0"/>
              <a:t>-0.30435891 -0.16787806 0.1253083 0.12439156 -0.22868053 0.10274604 -0.20040119</a:t>
            </a:r>
            <a:r>
              <a:rPr lang="ko-KR" altLang="ko-KR" sz="2000" dirty="0" smtClean="0"/>
              <a:t>]]</a:t>
            </a:r>
            <a:endParaRPr lang="en-US" altLang="ko-KR" sz="2000" dirty="0" smtClean="0"/>
          </a:p>
          <a:p>
            <a:r>
              <a:rPr lang="ko-KR" altLang="ko-KR" sz="2000" dirty="0" smtClean="0"/>
              <a:t>ROC </a:t>
            </a:r>
            <a:r>
              <a:rPr lang="ko-KR" altLang="ko-KR" sz="2000" dirty="0"/>
              <a:t>AUC: </a:t>
            </a:r>
            <a:r>
              <a:rPr lang="ko-KR" altLang="ko-KR" sz="2000" dirty="0" smtClean="0"/>
              <a:t>0.5</a:t>
            </a:r>
            <a:r>
              <a:rPr lang="en-US" altLang="ko-KR" sz="2000" dirty="0" smtClean="0"/>
              <a:t>36</a:t>
            </a:r>
            <a:endParaRPr lang="en-US" altLang="ko-KR" sz="2000" dirty="0"/>
          </a:p>
          <a:p>
            <a:r>
              <a:rPr lang="en-US" altLang="ko-KR" sz="2000" dirty="0" smtClean="0"/>
              <a:t>Accuracy: 0.658 Precision: 0.364 Recall: 0.167 f1: 0.229</a:t>
            </a:r>
            <a:endParaRPr lang="ko-KR" altLang="en-US" sz="2000" dirty="0" smtClean="0"/>
          </a:p>
          <a:p>
            <a:pPr marL="0" lvl="0" indent="0">
              <a:buNone/>
            </a:pPr>
            <a:endParaRPr lang="ko-KR" altLang="ko-KR" sz="2000" dirty="0"/>
          </a:p>
          <a:p>
            <a:endParaRPr lang="ko-KR" altLang="en-US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365631" y="1825625"/>
            <a:ext cx="55274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model.score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X_train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y_train</a:t>
            </a:r>
            <a:r>
              <a:rPr lang="en-US" altLang="ko-KR" sz="2000" dirty="0" smtClean="0"/>
              <a:t>)) : 0.7281553398058253</a:t>
            </a:r>
            <a:endParaRPr lang="ko-KR" altLang="en-US" sz="2000" dirty="0" smtClean="0"/>
          </a:p>
          <a:p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model.score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X_test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y_test</a:t>
            </a:r>
            <a:r>
              <a:rPr lang="en-US" altLang="ko-KR" sz="2000" dirty="0" smtClean="0"/>
              <a:t>)):</a:t>
            </a:r>
            <a:r>
              <a:rPr lang="ko-KR" altLang="ko-KR" sz="2000" dirty="0" smtClean="0"/>
              <a:t> </a:t>
            </a:r>
            <a:r>
              <a:rPr lang="en-US" altLang="ko-KR" sz="2000" dirty="0" smtClean="0"/>
              <a:t>0.7111111111111111</a:t>
            </a:r>
            <a:endParaRPr lang="ko-KR" altLang="en-US" sz="2000" dirty="0" smtClean="0"/>
          </a:p>
          <a:p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model.coef</a:t>
            </a:r>
            <a:r>
              <a:rPr lang="en-US" altLang="ko-KR" sz="2000" dirty="0" smtClean="0"/>
              <a:t>_)</a:t>
            </a:r>
          </a:p>
          <a:p>
            <a:r>
              <a:rPr lang="en-US" altLang="ko-KR" sz="2000" dirty="0" smtClean="0"/>
              <a:t>'Published Year', 'Page', 'Price', ‘</a:t>
            </a:r>
            <a:r>
              <a:rPr lang="en-US" altLang="ko-KR" sz="2000" dirty="0" err="1" smtClean="0"/>
              <a:t>authorgender</a:t>
            </a:r>
            <a:r>
              <a:rPr lang="en-US" altLang="ko-KR" sz="2000" dirty="0" smtClean="0"/>
              <a:t>(male0fe1team2)','</a:t>
            </a:r>
            <a:r>
              <a:rPr lang="en-US" altLang="ko-KR" sz="2000" dirty="0" err="1" smtClean="0"/>
              <a:t>isFirstBestSeller</a:t>
            </a:r>
            <a:r>
              <a:rPr lang="en-US" altLang="ko-KR" sz="2000" dirty="0" smtClean="0"/>
              <a:t>', 'Impact', 'isGlobal50 of first year(False=0True=1)', 'Reference by person', </a:t>
            </a:r>
          </a:p>
          <a:p>
            <a:r>
              <a:rPr lang="en-US" altLang="ko-KR" sz="2000" dirty="0" smtClean="0"/>
              <a:t>'Reference by Magazine'[[-0.35499106 -0.04275321 -0.21620755 -0.00481236 -0.05350084 0.09136691 -0.28868829 0.07481213 -0.17061888</a:t>
            </a:r>
            <a:r>
              <a:rPr lang="ko-KR" altLang="ko-KR" sz="2000" dirty="0" smtClean="0"/>
              <a:t>]]</a:t>
            </a:r>
            <a:endParaRPr lang="en-US" altLang="ko-KR" sz="2000" dirty="0" smtClean="0"/>
          </a:p>
          <a:p>
            <a:r>
              <a:rPr lang="ko-KR" altLang="ko-KR" sz="2000" dirty="0" smtClean="0"/>
              <a:t>ROC AUC: 0.</a:t>
            </a:r>
            <a:r>
              <a:rPr lang="en-US" altLang="ko-KR" sz="2000" dirty="0" smtClean="0"/>
              <a:t>529</a:t>
            </a:r>
          </a:p>
          <a:p>
            <a:r>
              <a:rPr lang="en-US" altLang="ko-KR" sz="2000" dirty="0" smtClean="0"/>
              <a:t>Accuracy: 0.570 Precision: 0.389 Recall: 0.233 f1: 0.292</a:t>
            </a:r>
            <a:endParaRPr lang="ko-KR" alt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ko-KR" sz="2000" dirty="0" smtClean="0"/>
          </a:p>
          <a:p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8690" y="267855"/>
            <a:ext cx="40547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 : test = 7:3 / random state = 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76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88378" cy="1325563"/>
          </a:xfrm>
        </p:spPr>
        <p:txBody>
          <a:bodyPr/>
          <a:lstStyle/>
          <a:p>
            <a:r>
              <a:rPr lang="en-US" altLang="ko-KR" sz="3000" dirty="0" err="1" smtClean="0"/>
              <a:t>LR_Children</a:t>
            </a:r>
            <a:r>
              <a:rPr lang="en-US" altLang="ko-KR" dirty="0" smtClean="0"/>
              <a:t>(</a:t>
            </a:r>
            <a:r>
              <a:rPr lang="ko-KR" altLang="en-US" sz="2800" dirty="0" err="1" smtClean="0"/>
              <a:t>출판전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403622" y="347695"/>
            <a:ext cx="57883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err="1" smtClean="0"/>
              <a:t>LR_Children</a:t>
            </a:r>
            <a:r>
              <a:rPr lang="en-US" altLang="ko-KR" dirty="0" smtClean="0"/>
              <a:t>(</a:t>
            </a:r>
            <a:r>
              <a:rPr lang="ko-KR" altLang="en-US" sz="2800" dirty="0" err="1" smtClean="0"/>
              <a:t>출판전후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2743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model.score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X_train</a:t>
            </a:r>
            <a:r>
              <a:rPr lang="en-US" altLang="ko-KR" sz="2000" dirty="0" smtClean="0"/>
              <a:t>, </a:t>
            </a:r>
            <a:r>
              <a:rPr lang="en-US" altLang="ko-KR" sz="2000" dirty="0" err="1"/>
              <a:t>y_train</a:t>
            </a:r>
            <a:r>
              <a:rPr lang="en-US" altLang="ko-KR" sz="2000" dirty="0"/>
              <a:t>)) : </a:t>
            </a:r>
            <a:r>
              <a:rPr lang="en-US" altLang="ko-KR" sz="2000" dirty="0" smtClean="0"/>
              <a:t>0.746268656716418</a:t>
            </a:r>
            <a:endParaRPr lang="ko-KR" altLang="en-US" sz="2000" dirty="0" smtClean="0"/>
          </a:p>
          <a:p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model.score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X_test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y_test</a:t>
            </a:r>
            <a:r>
              <a:rPr lang="en-US" altLang="ko-KR" sz="2000" dirty="0"/>
              <a:t>)):</a:t>
            </a:r>
            <a:r>
              <a:rPr lang="ko-KR" altLang="ko-KR" sz="2000" dirty="0"/>
              <a:t> </a:t>
            </a:r>
            <a:r>
              <a:rPr lang="en-US" altLang="ko-KR" sz="2000" dirty="0" smtClean="0"/>
              <a:t>0.7586206896551724</a:t>
            </a:r>
            <a:endParaRPr lang="ko-KR" altLang="en-US" sz="2000" dirty="0" smtClean="0"/>
          </a:p>
          <a:p>
            <a:pPr lvl="0"/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model.coef</a:t>
            </a:r>
            <a:r>
              <a:rPr lang="en-US" altLang="ko-KR" sz="2000" dirty="0"/>
              <a:t>_)</a:t>
            </a:r>
          </a:p>
          <a:p>
            <a:pPr lvl="0"/>
            <a:r>
              <a:rPr lang="en-US" altLang="ko-KR" sz="2000" dirty="0"/>
              <a:t>'Published Year', 'Page', 'Price', '</a:t>
            </a:r>
            <a:r>
              <a:rPr lang="en-US" altLang="ko-KR" sz="2000" dirty="0" err="1"/>
              <a:t>authorgender</a:t>
            </a:r>
            <a:r>
              <a:rPr lang="en-US" altLang="ko-KR" sz="2000" dirty="0"/>
              <a:t>(male0fe1team2)', '</a:t>
            </a:r>
            <a:r>
              <a:rPr lang="en-US" altLang="ko-KR" sz="2000" dirty="0" err="1"/>
              <a:t>isFirstBestSeller</a:t>
            </a:r>
            <a:r>
              <a:rPr lang="en-US" altLang="ko-KR" sz="2000" dirty="0"/>
              <a:t>', 'Impact', 'isGlobal50 of first year'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ko-KR" sz="2000" dirty="0" smtClean="0"/>
              <a:t>[[</a:t>
            </a:r>
            <a:r>
              <a:rPr lang="en-US" altLang="ko-KR" sz="2000" dirty="0" smtClean="0"/>
              <a:t>-0.703743 -0.95372424 0.0523991 0.01182066 -0.11720218 -0.2922025 0.06628759</a:t>
            </a:r>
            <a:r>
              <a:rPr lang="ko-KR" altLang="ko-KR" sz="2000" dirty="0" smtClean="0"/>
              <a:t>]]</a:t>
            </a:r>
            <a:endParaRPr lang="en-US" altLang="ko-KR" sz="2000" dirty="0" smtClean="0"/>
          </a:p>
          <a:p>
            <a:r>
              <a:rPr lang="ko-KR" altLang="ko-KR" sz="2000" dirty="0" smtClean="0"/>
              <a:t>ROC </a:t>
            </a:r>
            <a:r>
              <a:rPr lang="ko-KR" altLang="ko-KR" sz="2000" dirty="0"/>
              <a:t>AUC: </a:t>
            </a:r>
            <a:r>
              <a:rPr lang="en-US" altLang="ko-KR" sz="2000" dirty="0" smtClean="0"/>
              <a:t>0.907</a:t>
            </a:r>
            <a:endParaRPr lang="en-US" altLang="ko-KR" sz="2000" dirty="0"/>
          </a:p>
          <a:p>
            <a:r>
              <a:rPr lang="en-US" altLang="ko-KR" sz="2000" dirty="0" smtClean="0"/>
              <a:t>Accuracy: 0.759 Precision: 0.692 Recall: 0.750 f1: 0.720</a:t>
            </a:r>
            <a:endParaRPr lang="ko-KR" altLang="en-US" sz="2000" dirty="0" smtClean="0"/>
          </a:p>
          <a:p>
            <a:pPr marL="0" lvl="0" indent="0">
              <a:buNone/>
            </a:pPr>
            <a:endParaRPr lang="ko-KR" altLang="ko-KR" sz="2000" dirty="0"/>
          </a:p>
          <a:p>
            <a:endParaRPr lang="ko-KR" altLang="en-US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365631" y="1825625"/>
            <a:ext cx="55274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model.score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X_train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y_train</a:t>
            </a:r>
            <a:r>
              <a:rPr lang="en-US" altLang="ko-KR" sz="2000" dirty="0" smtClean="0"/>
              <a:t>)) : 0.8208955223880597</a:t>
            </a:r>
            <a:endParaRPr lang="ko-KR" altLang="en-US" sz="2000" dirty="0" smtClean="0"/>
          </a:p>
          <a:p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model.score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X_test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y_test</a:t>
            </a:r>
            <a:r>
              <a:rPr lang="en-US" altLang="ko-KR" sz="2000" dirty="0" smtClean="0"/>
              <a:t>)):</a:t>
            </a:r>
            <a:r>
              <a:rPr lang="ko-KR" altLang="ko-KR" sz="2000" dirty="0" smtClean="0"/>
              <a:t> </a:t>
            </a:r>
            <a:r>
              <a:rPr lang="en-US" altLang="ko-KR" sz="2000" dirty="0" smtClean="0"/>
              <a:t>0.6551724137931034</a:t>
            </a:r>
            <a:endParaRPr lang="ko-KR" altLang="en-US" sz="2000" dirty="0" smtClean="0"/>
          </a:p>
          <a:p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model.coef</a:t>
            </a:r>
            <a:r>
              <a:rPr lang="en-US" altLang="ko-KR" sz="2000" dirty="0" smtClean="0"/>
              <a:t>_)</a:t>
            </a:r>
          </a:p>
          <a:p>
            <a:r>
              <a:rPr lang="en-US" altLang="ko-KR" sz="2000" dirty="0" smtClean="0"/>
              <a:t>'Published Year', 'Page', 'Price', ‘</a:t>
            </a:r>
            <a:r>
              <a:rPr lang="en-US" altLang="ko-KR" sz="2000" dirty="0" err="1" smtClean="0"/>
              <a:t>authorgender</a:t>
            </a:r>
            <a:r>
              <a:rPr lang="en-US" altLang="ko-KR" sz="2000" dirty="0" smtClean="0"/>
              <a:t>(male0fe1team2)','</a:t>
            </a:r>
            <a:r>
              <a:rPr lang="en-US" altLang="ko-KR" sz="2000" dirty="0" err="1" smtClean="0"/>
              <a:t>isFirstBestSeller</a:t>
            </a:r>
            <a:r>
              <a:rPr lang="en-US" altLang="ko-KR" sz="2000" dirty="0" smtClean="0"/>
              <a:t>', 'Impact', 'isGlobal50 of first year(False=0True=1)', 'Reference by person', </a:t>
            </a:r>
          </a:p>
          <a:p>
            <a:r>
              <a:rPr lang="en-US" altLang="ko-KR" sz="2000" dirty="0" smtClean="0"/>
              <a:t>'Reference by Magazine'[[-1.03367928 -1.15270781 0.01167574 0. 0.26744632 0.10733347 -0.44113116 -0.3275882 -0.06600606</a:t>
            </a:r>
            <a:r>
              <a:rPr lang="ko-KR" altLang="ko-KR" sz="2000" dirty="0" smtClean="0"/>
              <a:t>]]</a:t>
            </a:r>
            <a:endParaRPr lang="en-US" altLang="ko-KR" sz="2000" dirty="0" smtClean="0"/>
          </a:p>
          <a:p>
            <a:r>
              <a:rPr lang="ko-KR" altLang="ko-KR" sz="2000" dirty="0" smtClean="0"/>
              <a:t>ROC AUC: 0.</a:t>
            </a:r>
            <a:r>
              <a:rPr lang="en-US" altLang="ko-KR" sz="2000" dirty="0" smtClean="0"/>
              <a:t>746</a:t>
            </a:r>
          </a:p>
          <a:p>
            <a:r>
              <a:rPr lang="en-US" altLang="ko-KR" sz="2000" dirty="0" smtClean="0"/>
              <a:t>Accuracy: 0.655 Precision: 0.333 Recall: 0.667 f1: 0.444</a:t>
            </a:r>
            <a:endParaRPr lang="ko-KR" alt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ko-KR" sz="2000" dirty="0" smtClean="0"/>
          </a:p>
          <a:p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8690" y="267855"/>
            <a:ext cx="40547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 : test = 7:3 / random state = 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46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88378" cy="1325563"/>
          </a:xfrm>
        </p:spPr>
        <p:txBody>
          <a:bodyPr/>
          <a:lstStyle/>
          <a:p>
            <a:r>
              <a:rPr lang="en-US" altLang="ko-KR" sz="3000" dirty="0" err="1" smtClean="0"/>
              <a:t>LR_Fiction</a:t>
            </a:r>
            <a:r>
              <a:rPr lang="en-US" altLang="ko-KR" dirty="0" smtClean="0"/>
              <a:t>(</a:t>
            </a:r>
            <a:r>
              <a:rPr lang="ko-KR" altLang="en-US" sz="2800" dirty="0" err="1" smtClean="0"/>
              <a:t>출판전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9480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model.score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X_train</a:t>
            </a:r>
            <a:r>
              <a:rPr lang="en-US" altLang="ko-KR" sz="2000" dirty="0" smtClean="0"/>
              <a:t>, </a:t>
            </a:r>
            <a:r>
              <a:rPr lang="en-US" altLang="ko-KR" sz="2000" dirty="0" err="1"/>
              <a:t>y_train</a:t>
            </a:r>
            <a:r>
              <a:rPr lang="en-US" altLang="ko-KR" sz="2000" dirty="0"/>
              <a:t>)) : </a:t>
            </a:r>
            <a:r>
              <a:rPr lang="en-US" altLang="ko-KR" sz="2000" dirty="0" smtClean="0"/>
              <a:t> 0.711864406779661</a:t>
            </a:r>
            <a:endParaRPr lang="en-US" altLang="ko-KR" sz="2000" dirty="0"/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model.score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X_test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y_test</a:t>
            </a:r>
            <a:r>
              <a:rPr lang="en-US" altLang="ko-KR" sz="2000" dirty="0"/>
              <a:t>)):</a:t>
            </a:r>
            <a:r>
              <a:rPr lang="ko-KR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0.</a:t>
            </a:r>
            <a:r>
              <a:rPr lang="en-US" altLang="ko-KR" sz="2000" dirty="0" smtClean="0"/>
              <a:t>733333333333333</a:t>
            </a:r>
            <a:endParaRPr lang="en-US" altLang="ko-KR" sz="2000" dirty="0"/>
          </a:p>
          <a:p>
            <a:pPr lvl="0"/>
            <a:r>
              <a:rPr lang="en-US" altLang="ko-KR" sz="2000" dirty="0"/>
              <a:t>print(</a:t>
            </a:r>
            <a:r>
              <a:rPr lang="en-US" altLang="ko-KR" sz="2000" dirty="0" err="1"/>
              <a:t>model.coef</a:t>
            </a:r>
            <a:r>
              <a:rPr lang="en-US" altLang="ko-KR" sz="2000" dirty="0"/>
              <a:t>_)</a:t>
            </a:r>
          </a:p>
          <a:p>
            <a:pPr lvl="0"/>
            <a:r>
              <a:rPr lang="en-US" altLang="ko-KR" sz="2000" dirty="0"/>
              <a:t>'Published Year', '</a:t>
            </a:r>
            <a:r>
              <a:rPr lang="en-US" altLang="ko-KR" sz="2000" b="1" dirty="0"/>
              <a:t>Page</a:t>
            </a:r>
            <a:r>
              <a:rPr lang="en-US" altLang="ko-KR" sz="2000" dirty="0"/>
              <a:t>', 'Price', '</a:t>
            </a:r>
            <a:r>
              <a:rPr lang="en-US" altLang="ko-KR" sz="2000" dirty="0" err="1"/>
              <a:t>authorgender</a:t>
            </a:r>
            <a:r>
              <a:rPr lang="en-US" altLang="ko-KR" sz="2000" dirty="0"/>
              <a:t>(male0fe1team2)', </a:t>
            </a:r>
            <a:r>
              <a:rPr lang="en-US" altLang="ko-KR" sz="2000" b="1" dirty="0"/>
              <a:t>'</a:t>
            </a:r>
            <a:r>
              <a:rPr lang="en-US" altLang="ko-KR" sz="2000" b="1" dirty="0" err="1"/>
              <a:t>isFirstBestSeller</a:t>
            </a:r>
            <a:r>
              <a:rPr lang="en-US" altLang="ko-KR" sz="2000" b="1" dirty="0"/>
              <a:t>', 'Impact', 'isGlobal50 of first year'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ko-KR" sz="2000" dirty="0" smtClean="0"/>
              <a:t>[[</a:t>
            </a:r>
            <a:r>
              <a:rPr lang="ko-KR" altLang="ko-KR" sz="2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-0.02017366 </a:t>
            </a:r>
            <a:r>
              <a:rPr lang="ko-KR" altLang="ko-KR" sz="2000" b="1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0.3684274</a:t>
            </a:r>
            <a:r>
              <a:rPr lang="ko-KR" altLang="ko-KR" sz="2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1 0.06891238 -0.03737091 </a:t>
            </a:r>
            <a:r>
              <a:rPr lang="ko-KR" altLang="ko-KR" sz="2000" b="1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0.26503852 0.3827711 0.21003877</a:t>
            </a:r>
            <a:r>
              <a:rPr lang="ko-KR" altLang="ko-KR" sz="1600" b="1" dirty="0"/>
              <a:t> </a:t>
            </a:r>
            <a:r>
              <a:rPr lang="ko-KR" altLang="ko-KR" sz="2000" dirty="0" smtClean="0"/>
              <a:t>]]</a:t>
            </a:r>
            <a:endParaRPr lang="en-US" altLang="ko-KR" sz="2000" dirty="0" smtClean="0"/>
          </a:p>
          <a:p>
            <a:pPr marL="0" lvl="0" indent="0">
              <a:buNone/>
            </a:pPr>
            <a:r>
              <a:rPr lang="ko-KR" altLang="ko-KR" sz="2000" dirty="0" smtClean="0"/>
              <a:t>ROC </a:t>
            </a:r>
            <a:r>
              <a:rPr lang="ko-KR" altLang="ko-KR" sz="2000" dirty="0"/>
              <a:t>AUC: </a:t>
            </a:r>
            <a:r>
              <a:rPr lang="ko-KR" altLang="ko-KR" sz="2000" dirty="0" smtClean="0"/>
              <a:t>0.</a:t>
            </a:r>
            <a:r>
              <a:rPr lang="en-US" altLang="ko-KR" sz="2000" dirty="0" smtClean="0"/>
              <a:t>755</a:t>
            </a:r>
            <a:endParaRPr lang="en-US" altLang="ko-KR" sz="2000" dirty="0"/>
          </a:p>
          <a:p>
            <a:pPr marL="0" lvl="0" indent="0">
              <a:buNone/>
            </a:pPr>
            <a:r>
              <a:rPr lang="ko-KR" altLang="ko-KR" sz="2000" dirty="0" err="1"/>
              <a:t>Accuracy</a:t>
            </a:r>
            <a:r>
              <a:rPr lang="ko-KR" altLang="ko-KR" sz="2000" dirty="0"/>
              <a:t>: </a:t>
            </a:r>
            <a:r>
              <a:rPr lang="ko-KR" altLang="ko-KR" sz="2000" dirty="0" smtClean="0"/>
              <a:t>0.</a:t>
            </a:r>
            <a:r>
              <a:rPr lang="en-US" altLang="ko-KR" sz="2000" dirty="0" smtClean="0"/>
              <a:t>733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Precision: </a:t>
            </a:r>
            <a:r>
              <a:rPr lang="ko-KR" altLang="ko-KR" sz="2000" dirty="0" smtClean="0"/>
              <a:t>0.</a:t>
            </a:r>
            <a:r>
              <a:rPr lang="en-US" altLang="ko-KR" sz="2000" dirty="0" smtClean="0"/>
              <a:t>750</a:t>
            </a:r>
            <a:r>
              <a:rPr lang="ko-KR" altLang="ko-KR" sz="2000" dirty="0" smtClean="0"/>
              <a:t> </a:t>
            </a:r>
            <a:r>
              <a:rPr lang="ko-KR" altLang="ko-KR" sz="2000" dirty="0" err="1"/>
              <a:t>Recall</a:t>
            </a:r>
            <a:r>
              <a:rPr lang="ko-KR" altLang="ko-KR" sz="2000" dirty="0"/>
              <a:t>: </a:t>
            </a:r>
            <a:r>
              <a:rPr lang="ko-KR" altLang="ko-KR" sz="2000" dirty="0" smtClean="0"/>
              <a:t>0.</a:t>
            </a:r>
            <a:r>
              <a:rPr lang="en-US" altLang="ko-KR" sz="2000" dirty="0" smtClean="0"/>
              <a:t>300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f1: </a:t>
            </a:r>
            <a:r>
              <a:rPr lang="ko-KR" altLang="ko-KR" sz="2000" dirty="0" smtClean="0"/>
              <a:t>0.</a:t>
            </a:r>
            <a:r>
              <a:rPr lang="en-US" altLang="ko-KR" sz="2000" dirty="0" smtClean="0"/>
              <a:t>729</a:t>
            </a:r>
            <a:r>
              <a:rPr lang="ko-KR" altLang="ko-KR" sz="2000" dirty="0" smtClean="0"/>
              <a:t>  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8690" y="267855"/>
            <a:ext cx="42487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 : test = 8:2 / random state = 100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60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88378" cy="1325563"/>
          </a:xfrm>
        </p:spPr>
        <p:txBody>
          <a:bodyPr/>
          <a:lstStyle/>
          <a:p>
            <a:r>
              <a:rPr lang="en-US" altLang="ko-KR" sz="3000" dirty="0" err="1" smtClean="0"/>
              <a:t>LR_NonFiction</a:t>
            </a:r>
            <a:r>
              <a:rPr lang="en-US" altLang="ko-KR" dirty="0" smtClean="0"/>
              <a:t>(</a:t>
            </a:r>
            <a:r>
              <a:rPr lang="ko-KR" altLang="en-US" sz="2800" dirty="0" err="1" smtClean="0"/>
              <a:t>출판전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model.score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X_train</a:t>
            </a:r>
            <a:r>
              <a:rPr lang="en-US" altLang="ko-KR" sz="2000" dirty="0" smtClean="0"/>
              <a:t>, </a:t>
            </a:r>
            <a:r>
              <a:rPr lang="en-US" altLang="ko-KR" sz="2000" dirty="0" err="1"/>
              <a:t>y_train</a:t>
            </a:r>
            <a:r>
              <a:rPr lang="en-US" altLang="ko-KR" sz="2000" dirty="0"/>
              <a:t>)) : </a:t>
            </a:r>
            <a:r>
              <a:rPr lang="ko-KR" altLang="ko-KR" sz="2000" dirty="0" smtClean="0"/>
              <a:t>0.6</a:t>
            </a:r>
            <a:r>
              <a:rPr lang="en-US" altLang="ko-KR" sz="2000" dirty="0" smtClean="0"/>
              <a:t>650717703349283</a:t>
            </a:r>
            <a:endParaRPr lang="en-US" altLang="ko-KR" sz="2000" dirty="0"/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model.score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X_test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y_test</a:t>
            </a:r>
            <a:r>
              <a:rPr lang="en-US" altLang="ko-KR" sz="2000" dirty="0"/>
              <a:t>)):</a:t>
            </a:r>
            <a:r>
              <a:rPr lang="ko-KR" altLang="ko-KR" sz="2000" dirty="0"/>
              <a:t> </a:t>
            </a:r>
            <a:r>
              <a:rPr lang="ko-KR" altLang="ko-KR" sz="2000" dirty="0" smtClean="0"/>
              <a:t>0.6</a:t>
            </a:r>
            <a:r>
              <a:rPr lang="en-US" altLang="ko-KR" sz="2000" dirty="0" smtClean="0"/>
              <a:t>415094339622641</a:t>
            </a:r>
            <a:endParaRPr lang="en-US" altLang="ko-KR" sz="2000" dirty="0"/>
          </a:p>
          <a:p>
            <a:pPr lvl="0"/>
            <a:r>
              <a:rPr lang="en-US" altLang="ko-KR" sz="2000" dirty="0"/>
              <a:t>print(</a:t>
            </a:r>
            <a:r>
              <a:rPr lang="en-US" altLang="ko-KR" sz="2000" dirty="0" err="1"/>
              <a:t>model.coef</a:t>
            </a:r>
            <a:r>
              <a:rPr lang="en-US" altLang="ko-KR" sz="2000" dirty="0"/>
              <a:t>_)</a:t>
            </a:r>
          </a:p>
          <a:p>
            <a:pPr lvl="0"/>
            <a:r>
              <a:rPr lang="en-US" altLang="ko-KR" sz="2000" b="1" dirty="0"/>
              <a:t>'Published Year', 'Page', </a:t>
            </a:r>
            <a:r>
              <a:rPr lang="en-US" altLang="ko-KR" sz="2000" dirty="0"/>
              <a:t>'Price', '</a:t>
            </a:r>
            <a:r>
              <a:rPr lang="en-US" altLang="ko-KR" sz="2000" dirty="0" err="1"/>
              <a:t>authorgender</a:t>
            </a:r>
            <a:r>
              <a:rPr lang="en-US" altLang="ko-KR" sz="2000" dirty="0"/>
              <a:t>(male0fe1team2)', </a:t>
            </a:r>
            <a:r>
              <a:rPr lang="en-US" altLang="ko-KR" sz="2000" b="1" dirty="0"/>
              <a:t>'</a:t>
            </a:r>
            <a:r>
              <a:rPr lang="en-US" altLang="ko-KR" sz="2000" b="1" dirty="0" err="1"/>
              <a:t>isFirstBestSeller</a:t>
            </a:r>
            <a:r>
              <a:rPr lang="en-US" altLang="ko-KR" sz="2000" b="1" dirty="0"/>
              <a:t>', 'Impact</a:t>
            </a:r>
            <a:r>
              <a:rPr lang="en-US" altLang="ko-KR" sz="2000" dirty="0"/>
              <a:t>', 'isGlobal50 of first year'</a:t>
            </a:r>
          </a:p>
          <a:p>
            <a:pPr marL="0" lvl="0" indent="0">
              <a:buNone/>
            </a:pPr>
            <a:r>
              <a:rPr lang="en-US" altLang="ko-KR" sz="2000" dirty="0"/>
              <a:t> </a:t>
            </a:r>
            <a:r>
              <a:rPr lang="ko-KR" altLang="ko-KR" sz="2000" b="1" dirty="0"/>
              <a:t>[[-0.48511208 0.58687415 </a:t>
            </a:r>
            <a:r>
              <a:rPr lang="ko-KR" altLang="ko-KR" sz="2000" dirty="0"/>
              <a:t>0.00709158 0.08720766 </a:t>
            </a:r>
            <a:r>
              <a:rPr lang="ko-KR" altLang="ko-KR" sz="2000" b="1" dirty="0"/>
              <a:t>0.41038725 0.35219076 </a:t>
            </a:r>
            <a:r>
              <a:rPr lang="ko-KR" altLang="ko-KR" sz="2000" dirty="0"/>
              <a:t>0.06811992</a:t>
            </a:r>
            <a:r>
              <a:rPr lang="ko-KR" altLang="ko-KR" sz="2000" dirty="0" smtClean="0"/>
              <a:t>]]</a:t>
            </a:r>
            <a:endParaRPr lang="en-US" altLang="ko-KR" sz="2000" dirty="0" smtClean="0"/>
          </a:p>
          <a:p>
            <a:pPr marL="0" lvl="0" indent="0">
              <a:buNone/>
            </a:pPr>
            <a:r>
              <a:rPr lang="ko-KR" altLang="ko-KR" sz="2000" dirty="0" smtClean="0"/>
              <a:t>ROC </a:t>
            </a:r>
            <a:r>
              <a:rPr lang="ko-KR" altLang="ko-KR" sz="2000" dirty="0"/>
              <a:t>AUC: </a:t>
            </a:r>
            <a:r>
              <a:rPr lang="ko-KR" altLang="ko-KR" sz="2000" dirty="0" smtClean="0"/>
              <a:t>0.5</a:t>
            </a:r>
            <a:r>
              <a:rPr lang="en-US" altLang="ko-KR" sz="2000" dirty="0" smtClean="0"/>
              <a:t>73</a:t>
            </a:r>
            <a:endParaRPr lang="en-US" altLang="ko-KR" sz="2000" dirty="0"/>
          </a:p>
          <a:p>
            <a:pPr marL="0" lvl="0" indent="0">
              <a:buNone/>
            </a:pPr>
            <a:r>
              <a:rPr lang="ko-KR" altLang="ko-KR" sz="2000" dirty="0" err="1"/>
              <a:t>Accuracy</a:t>
            </a:r>
            <a:r>
              <a:rPr lang="ko-KR" altLang="ko-KR" sz="2000" dirty="0"/>
              <a:t>: </a:t>
            </a:r>
            <a:r>
              <a:rPr lang="ko-KR" altLang="ko-KR" sz="2000" dirty="0" smtClean="0"/>
              <a:t>0.6</a:t>
            </a:r>
            <a:r>
              <a:rPr lang="en-US" altLang="ko-KR" sz="2000" dirty="0" smtClean="0"/>
              <a:t>42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Precision: </a:t>
            </a:r>
            <a:r>
              <a:rPr lang="ko-KR" altLang="ko-KR" sz="2000" dirty="0" smtClean="0"/>
              <a:t>0.</a:t>
            </a:r>
            <a:r>
              <a:rPr lang="en-US" altLang="ko-KR" sz="2000" dirty="0" smtClean="0"/>
              <a:t>545</a:t>
            </a:r>
            <a:r>
              <a:rPr lang="ko-KR" altLang="ko-KR" sz="2000" dirty="0" smtClean="0"/>
              <a:t> </a:t>
            </a:r>
            <a:r>
              <a:rPr lang="ko-KR" altLang="ko-KR" sz="2000" dirty="0" err="1"/>
              <a:t>Recall</a:t>
            </a:r>
            <a:r>
              <a:rPr lang="ko-KR" altLang="ko-KR" sz="2000" dirty="0"/>
              <a:t>: </a:t>
            </a:r>
            <a:r>
              <a:rPr lang="ko-KR" altLang="ko-KR" sz="2000" dirty="0" smtClean="0"/>
              <a:t>0.3</a:t>
            </a:r>
            <a:r>
              <a:rPr lang="en-US" altLang="ko-KR" sz="2000" dirty="0" smtClean="0"/>
              <a:t>00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f1: </a:t>
            </a:r>
            <a:r>
              <a:rPr lang="ko-KR" altLang="ko-KR" sz="2000" dirty="0" smtClean="0"/>
              <a:t>0.3</a:t>
            </a:r>
            <a:r>
              <a:rPr lang="en-US" altLang="ko-KR" sz="2000" dirty="0" smtClean="0"/>
              <a:t>87</a:t>
            </a:r>
            <a:r>
              <a:rPr lang="ko-KR" altLang="ko-KR" sz="2000" dirty="0" smtClean="0"/>
              <a:t>  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8690" y="267855"/>
            <a:ext cx="42487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 : test = 8:2 / random state = 100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13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88378" cy="1325563"/>
          </a:xfrm>
        </p:spPr>
        <p:txBody>
          <a:bodyPr/>
          <a:lstStyle/>
          <a:p>
            <a:r>
              <a:rPr lang="en-US" altLang="ko-KR" sz="3000" dirty="0" err="1" smtClean="0"/>
              <a:t>LR_Children</a:t>
            </a:r>
            <a:r>
              <a:rPr lang="en-US" altLang="ko-KR" dirty="0" smtClean="0"/>
              <a:t>(</a:t>
            </a:r>
            <a:r>
              <a:rPr lang="ko-KR" altLang="en-US" sz="2800" dirty="0" err="1" smtClean="0"/>
              <a:t>출판전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080" y="1787958"/>
            <a:ext cx="11094720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model.score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X_train</a:t>
            </a:r>
            <a:r>
              <a:rPr lang="en-US" altLang="ko-KR" sz="2000" dirty="0" smtClean="0"/>
              <a:t>, </a:t>
            </a:r>
            <a:r>
              <a:rPr lang="en-US" altLang="ko-KR" sz="2000" dirty="0" err="1"/>
              <a:t>y_train</a:t>
            </a:r>
            <a:r>
              <a:rPr lang="en-US" altLang="ko-KR" sz="2000" dirty="0"/>
              <a:t>)) : </a:t>
            </a:r>
            <a:r>
              <a:rPr lang="ko-KR" altLang="ko-KR" sz="2000" dirty="0" smtClean="0"/>
              <a:t>0.</a:t>
            </a:r>
            <a:r>
              <a:rPr lang="en-US" altLang="ko-KR" sz="2000" dirty="0" smtClean="0"/>
              <a:t>7894736842105263</a:t>
            </a:r>
            <a:endParaRPr lang="en-US" altLang="ko-KR" sz="2000" dirty="0"/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model.score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X_test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y_test</a:t>
            </a:r>
            <a:r>
              <a:rPr lang="en-US" altLang="ko-KR" sz="2000" dirty="0"/>
              <a:t>)):</a:t>
            </a:r>
            <a:r>
              <a:rPr lang="ko-KR" altLang="ko-KR" sz="2000" dirty="0"/>
              <a:t> </a:t>
            </a:r>
            <a:r>
              <a:rPr lang="ko-KR" altLang="ko-KR" sz="2000" dirty="0" smtClean="0"/>
              <a:t>0.6</a:t>
            </a:r>
            <a:endParaRPr lang="en-US" altLang="ko-KR" sz="2000" dirty="0"/>
          </a:p>
          <a:p>
            <a:pPr lvl="0"/>
            <a:r>
              <a:rPr lang="en-US" altLang="ko-KR" sz="2000" dirty="0"/>
              <a:t>print(</a:t>
            </a:r>
            <a:r>
              <a:rPr lang="en-US" altLang="ko-KR" sz="2000" dirty="0" err="1"/>
              <a:t>model.coef</a:t>
            </a:r>
            <a:r>
              <a:rPr lang="en-US" altLang="ko-KR" sz="2000" dirty="0"/>
              <a:t>_)</a:t>
            </a:r>
          </a:p>
          <a:p>
            <a:pPr lvl="0"/>
            <a:r>
              <a:rPr lang="en-US" altLang="ko-KR" sz="2000" dirty="0"/>
              <a:t>'Published Year', 'Page', 'Price', '</a:t>
            </a:r>
            <a:r>
              <a:rPr lang="en-US" altLang="ko-KR" sz="2000" dirty="0" err="1"/>
              <a:t>authorgender</a:t>
            </a:r>
            <a:r>
              <a:rPr lang="en-US" altLang="ko-KR" sz="2000" dirty="0"/>
              <a:t>(male0fe1team2)', '</a:t>
            </a:r>
            <a:r>
              <a:rPr lang="en-US" altLang="ko-KR" sz="2000" dirty="0" err="1"/>
              <a:t>isFirstBestSeller</a:t>
            </a:r>
            <a:r>
              <a:rPr lang="en-US" altLang="ko-KR" sz="2000" dirty="0"/>
              <a:t>', 'Impact', 'isGlobal50 of first year'</a:t>
            </a:r>
          </a:p>
          <a:p>
            <a:pPr marL="0" indent="0">
              <a:buNone/>
            </a:pPr>
            <a:r>
              <a:rPr lang="en-US" altLang="ko-KR" sz="2000" b="1" dirty="0" smtClean="0"/>
              <a:t>[[ </a:t>
            </a:r>
            <a:r>
              <a:rPr lang="ko-KR" altLang="ko-K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-0.67793836 -1.30257197 </a:t>
            </a:r>
            <a:r>
              <a:rPr lang="ko-KR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0.08789584 </a:t>
            </a:r>
            <a:r>
              <a:rPr lang="ko-KR" altLang="ko-K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-0.43960271 -0.15884396 0.60771943 -0.30907726</a:t>
            </a:r>
            <a:r>
              <a:rPr lang="ko-KR" altLang="ko-KR" sz="1600" dirty="0"/>
              <a:t> </a:t>
            </a:r>
            <a:r>
              <a:rPr lang="ko-KR" altLang="ko-KR" sz="2000" dirty="0" smtClean="0"/>
              <a:t>]]</a:t>
            </a:r>
            <a:endParaRPr lang="en-US" altLang="ko-KR" sz="2000" dirty="0" smtClean="0"/>
          </a:p>
          <a:p>
            <a:pPr marL="0" lvl="0" indent="0">
              <a:buNone/>
            </a:pPr>
            <a:r>
              <a:rPr lang="ko-KR" altLang="ko-KR" sz="2000" dirty="0" smtClean="0"/>
              <a:t>ROC </a:t>
            </a:r>
            <a:r>
              <a:rPr lang="ko-KR" altLang="ko-KR" sz="2000" dirty="0"/>
              <a:t>AUC: </a:t>
            </a:r>
            <a:r>
              <a:rPr lang="en-US" altLang="ko-KR" sz="2000" dirty="0" smtClean="0"/>
              <a:t>0.719</a:t>
            </a:r>
            <a:endParaRPr lang="en-US" altLang="ko-KR" sz="2000" dirty="0"/>
          </a:p>
          <a:p>
            <a:pPr marL="0" lvl="0" indent="0">
              <a:buNone/>
            </a:pPr>
            <a:r>
              <a:rPr lang="ko-KR" altLang="ko-KR" sz="2000" dirty="0" err="1"/>
              <a:t>Accuracy</a:t>
            </a:r>
            <a:r>
              <a:rPr lang="ko-KR" altLang="ko-KR" sz="2000" dirty="0"/>
              <a:t>: </a:t>
            </a:r>
            <a:r>
              <a:rPr lang="ko-KR" altLang="ko-KR" sz="2000" dirty="0" smtClean="0"/>
              <a:t>0.6</a:t>
            </a:r>
            <a:r>
              <a:rPr lang="en-US" altLang="ko-KR" sz="2000" dirty="0" smtClean="0"/>
              <a:t>00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Precision: </a:t>
            </a:r>
            <a:r>
              <a:rPr lang="ko-KR" altLang="ko-KR" sz="2000" dirty="0" smtClean="0"/>
              <a:t>0.</a:t>
            </a:r>
            <a:r>
              <a:rPr lang="en-US" altLang="ko-KR" sz="2000" dirty="0" smtClean="0"/>
              <a:t>500</a:t>
            </a:r>
            <a:r>
              <a:rPr lang="ko-KR" altLang="ko-KR" sz="2000" dirty="0" smtClean="0"/>
              <a:t> </a:t>
            </a:r>
            <a:r>
              <a:rPr lang="ko-KR" altLang="ko-KR" sz="2000" dirty="0" err="1"/>
              <a:t>Recall</a:t>
            </a:r>
            <a:r>
              <a:rPr lang="ko-KR" altLang="ko-KR" sz="2000" dirty="0"/>
              <a:t>: </a:t>
            </a:r>
            <a:r>
              <a:rPr lang="ko-KR" altLang="ko-KR" sz="2000" dirty="0" smtClean="0"/>
              <a:t>0.</a:t>
            </a:r>
            <a:r>
              <a:rPr lang="en-US" altLang="ko-KR" sz="2000" dirty="0" smtClean="0"/>
              <a:t>625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f1: </a:t>
            </a:r>
            <a:r>
              <a:rPr lang="ko-KR" altLang="ko-KR" sz="2000" dirty="0" smtClean="0"/>
              <a:t>0.</a:t>
            </a:r>
            <a:r>
              <a:rPr lang="en-US" altLang="ko-KR" sz="2000" dirty="0" smtClean="0"/>
              <a:t>556</a:t>
            </a:r>
            <a:r>
              <a:rPr lang="ko-KR" altLang="ko-KR" sz="2000" dirty="0" smtClean="0"/>
              <a:t>  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8690" y="267855"/>
            <a:ext cx="42487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 : test = 8:2 / random state = 100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71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00" y="1690688"/>
            <a:ext cx="10820400" cy="160496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필요 부분</a:t>
            </a:r>
            <a:r>
              <a:rPr lang="en-US" altLang="ko-KR" dirty="0" smtClean="0">
                <a:solidFill>
                  <a:srgbClr val="FF0000"/>
                </a:solidFill>
              </a:rPr>
              <a:t>: p-value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https://stackoverflow.com/questions/27928275/find-p-value-significance-in-scikit-learn-linearregression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5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Decision Tree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9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1151</Words>
  <Application>Microsoft Office PowerPoint</Application>
  <PresentationFormat>와이드스크린</PresentationFormat>
  <Paragraphs>222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 Unicode MS</vt:lpstr>
      <vt:lpstr>맑은 고딕</vt:lpstr>
      <vt:lpstr>Arial</vt:lpstr>
      <vt:lpstr>Courier New</vt:lpstr>
      <vt:lpstr>Wingdings</vt:lpstr>
      <vt:lpstr>Office 테마</vt:lpstr>
      <vt:lpstr>Logistic Regression</vt:lpstr>
      <vt:lpstr>LR_Fiction(출판전)</vt:lpstr>
      <vt:lpstr>LR_NonFiction(출판전)</vt:lpstr>
      <vt:lpstr>LR_Children(출판전)</vt:lpstr>
      <vt:lpstr>LR_Fiction(출판전)</vt:lpstr>
      <vt:lpstr>LR_NonFiction(출판전)</vt:lpstr>
      <vt:lpstr>LR_Children(출판전)</vt:lpstr>
      <vt:lpstr>PowerPoint 프레젠테이션</vt:lpstr>
      <vt:lpstr>Decision Tree</vt:lpstr>
      <vt:lpstr>DT-Children</vt:lpstr>
      <vt:lpstr>DT_Nonfiction</vt:lpstr>
      <vt:lpstr>DT_Fiction</vt:lpstr>
      <vt:lpstr>KNN - mahalanobis</vt:lpstr>
      <vt:lpstr>KNN-Children</vt:lpstr>
      <vt:lpstr>KNN_Nonfiction</vt:lpstr>
      <vt:lpstr>KNN_Fiction</vt:lpstr>
      <vt:lpstr>Naïve Bayes classifier</vt:lpstr>
      <vt:lpstr>필요 부분: NB 적용 분석 ”독립변수로 실수 변수, 0 또는 1 값을 가지는 변수, 자연수 값을 가지는 변수가 섞여있다면 사이킷런에서 제공하는 나이브베이즈 클래스를 사용하여 풀 수 있는가?”  Yes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GC</dc:creator>
  <cp:lastModifiedBy>GC</cp:lastModifiedBy>
  <cp:revision>29</cp:revision>
  <dcterms:created xsi:type="dcterms:W3CDTF">2021-02-24T21:43:31Z</dcterms:created>
  <dcterms:modified xsi:type="dcterms:W3CDTF">2021-02-27T09:38:15Z</dcterms:modified>
</cp:coreProperties>
</file>