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Semi-Bold" charset="1" panose="00000700000000000000"/>
      <p:regular r:id="rId12"/>
    </p:embeddedFont>
    <p:embeddedFont>
      <p:font typeface="Raleway Italics" charset="1" panose="00000000000000000000"/>
      <p:regular r:id="rId13"/>
    </p:embeddedFont>
    <p:embeddedFont>
      <p:font typeface="Montserrat Heavy" charset="1" panose="00000A00000000000000"/>
      <p:regular r:id="rId14"/>
    </p:embeddedFont>
    <p:embeddedFont>
      <p:font typeface="Raleway Bold Italics" charset="1" panose="00000000000000000000"/>
      <p:regular r:id="rId15"/>
    </p:embeddedFont>
    <p:embeddedFont>
      <p:font typeface="Mokoto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kaggle.com/datasets/kaustubhdikshit/neu-surface-defect-database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6814" y="-478043"/>
            <a:ext cx="6531186" cy="11641778"/>
            <a:chOff x="0" y="0"/>
            <a:chExt cx="1720148" cy="3066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148" cy="3066147"/>
            </a:xfrm>
            <a:custGeom>
              <a:avLst/>
              <a:gdLst/>
              <a:ahLst/>
              <a:cxnLst/>
              <a:rect r="r" b="b" t="t" l="l"/>
              <a:pathLst>
                <a:path h="3066147" w="1720148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4092">
            <a:off x="-3513169" y="8339629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828919">
            <a:off x="1076036" y="-48194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6543" y="804337"/>
            <a:ext cx="12617438" cy="542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CNN-Based Defect Detection in Manufacturing Images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6543" y="8129151"/>
            <a:ext cx="10291077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Group Members: Evan Musick &amp; Breydan Walker</a:t>
            </a:r>
          </a:p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Course: CSC 537 - Deep Learning</a:t>
            </a:r>
          </a:p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Instructor: Mukulika Ghosh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6543" y="6489577"/>
            <a:ext cx="13644655" cy="142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Project Proposal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72293">
            <a:off x="-5799371" y="666836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822" y="3071015"/>
            <a:ext cx="3970782" cy="8229600"/>
          </a:xfrm>
          <a:custGeom>
            <a:avLst/>
            <a:gdLst/>
            <a:ahLst/>
            <a:cxnLst/>
            <a:rect r="r" b="b" t="t" l="l"/>
            <a:pathLst>
              <a:path h="8229600" w="3970782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75575" y="2080415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57471" y="770604"/>
            <a:ext cx="11173059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0928" y="2324941"/>
            <a:ext cx="8533572" cy="7962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What Problem Are We Addressing?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Automated defect detection is essential for quality control in manufacturing.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Traditional inspection methods are manual, time-consuming, and prone to human error.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CNNs can efficiently classify and detect manufacturing defects in images.</a:t>
            </a:r>
          </a:p>
          <a:p>
            <a:pPr algn="l">
              <a:lnSpc>
                <a:spcPts val="3319"/>
              </a:lnSpc>
            </a:pPr>
          </a:p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Why is This a Problem?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Manual inspection lacks scalability and consistency.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Undetected defects can lead to increased costs, safety issues, and reduced customer satisfaction.</a:t>
            </a:r>
          </a:p>
          <a:p>
            <a:pPr algn="l">
              <a:lnSpc>
                <a:spcPts val="3319"/>
              </a:lnSpc>
            </a:pPr>
          </a:p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Why Will a DL/ML Approach Help?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CNNs excel in image classification and object detection.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Reduce dependency on human intervention and provide faster, more accurate results.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00724" y="1599114"/>
            <a:ext cx="1074675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1325" y="1014048"/>
            <a:ext cx="9965350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5682" y="3149351"/>
            <a:ext cx="12059898" cy="360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14" indent="-267907" lvl="1">
              <a:lnSpc>
                <a:spcPts val="3201"/>
              </a:lnSpc>
              <a:buFont typeface="Arial"/>
              <a:buChar char="•"/>
            </a:pPr>
            <a:r>
              <a:rPr lang="en-US" b="true" sz="2481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NEU Surface Defect Dataset</a:t>
            </a:r>
          </a:p>
          <a:p>
            <a:pPr algn="l" marL="1071627" indent="-357209" lvl="2">
              <a:lnSpc>
                <a:spcPts val="3201"/>
              </a:lnSpc>
              <a:buFont typeface="Arial"/>
              <a:buChar char="⚬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Contains 1,800 grayscale images of six common surface defects in hot-rolled steel: crazing, inclusion, patches, pitted surface, rolled-in scale, and scratches.</a:t>
            </a:r>
          </a:p>
          <a:p>
            <a:pPr algn="l" marL="1071627" indent="-357209" lvl="2">
              <a:lnSpc>
                <a:spcPts val="3201"/>
              </a:lnSpc>
              <a:buFont typeface="Arial"/>
              <a:buChar char="⚬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Each defect class contains 300 labeled images, making it a well-balanced dataset for training.</a:t>
            </a:r>
          </a:p>
          <a:p>
            <a:pPr algn="l" marL="1071627" indent="-357209" lvl="2">
              <a:lnSpc>
                <a:spcPts val="3201"/>
              </a:lnSpc>
              <a:buFont typeface="Arial"/>
              <a:buChar char="⚬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Images are of size 200 × 200 pixels and were collected under real-world industrial settings.</a:t>
            </a:r>
          </a:p>
          <a:p>
            <a:pPr algn="l" marL="975377" indent="-325126" lvl="2">
              <a:lnSpc>
                <a:spcPts val="2913"/>
              </a:lnSpc>
              <a:buFont typeface="Arial"/>
              <a:buChar char="⚬"/>
            </a:pPr>
            <a:r>
              <a:rPr lang="en-US" sz="2258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  <a:hlinkClick r:id="rId3" tooltip="https://www.kaggle.com/datasets/kaustubhdikshit/neu-surface-defect-database"/>
              </a:rPr>
              <a:t>https://www.kaggle.com/datasets/kaustubhdikshit/neu-surface-defect-database</a:t>
            </a:r>
          </a:p>
          <a:p>
            <a:pPr algn="ctr">
              <a:lnSpc>
                <a:spcPts val="320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00724" y="7486622"/>
            <a:ext cx="12059898" cy="2009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13" indent="-267907" lvl="1">
              <a:lnSpc>
                <a:spcPts val="3201"/>
              </a:lnSpc>
              <a:buFont typeface="Arial"/>
              <a:buChar char="•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1,800 labeled images categorized into six defect types.</a:t>
            </a:r>
          </a:p>
          <a:p>
            <a:pPr algn="l" marL="535813" indent="-267907" lvl="1">
              <a:lnSpc>
                <a:spcPts val="3201"/>
              </a:lnSpc>
              <a:buFont typeface="Arial"/>
              <a:buChar char="•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Designed for surface defect classification and segmentation tasks.</a:t>
            </a:r>
          </a:p>
          <a:p>
            <a:pPr algn="l" marL="535813" indent="-267907" lvl="1">
              <a:lnSpc>
                <a:spcPts val="3201"/>
              </a:lnSpc>
              <a:buFont typeface="Arial"/>
              <a:buChar char="•"/>
            </a:pPr>
            <a:r>
              <a:rPr lang="en-US" sz="2481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Potential preprocessing steps: grayscale normalization, histogram equalization, and augmentation techniques (rotation, flipping, contrast adjustment).</a:t>
            </a:r>
          </a:p>
          <a:p>
            <a:pPr algn="ctr">
              <a:lnSpc>
                <a:spcPts val="32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0724" y="2343131"/>
            <a:ext cx="8115300" cy="70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1"/>
              </a:lnSpc>
              <a:spcBef>
                <a:spcPct val="0"/>
              </a:spcBef>
            </a:pPr>
            <a:r>
              <a:rPr lang="en-US" b="true" sz="41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Which Dataset Will Be Used?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0724" y="6678206"/>
            <a:ext cx="8115300" cy="70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1"/>
              </a:lnSpc>
              <a:spcBef>
                <a:spcPct val="0"/>
              </a:spcBef>
            </a:pPr>
            <a:r>
              <a:rPr lang="en-US" b="true" sz="4172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Size and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1474" y="1200150"/>
            <a:ext cx="6185052" cy="92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7197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Approach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2267" y="2048217"/>
            <a:ext cx="13923466" cy="812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1"/>
              </a:lnSpc>
            </a:pPr>
            <a:r>
              <a:rPr lang="en-US" sz="33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Methodology</a:t>
            </a:r>
          </a:p>
          <a:p>
            <a:pPr algn="just" marL="515245" indent="-257623" lvl="1">
              <a:lnSpc>
                <a:spcPts val="3341"/>
              </a:lnSpc>
              <a:buAutoNum type="arabicPeriod" startAt="1"/>
            </a:pP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onvert images to a standardized format.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Apply data augmentation (rotation, contrast adjustment, flipping) to enhance generalization.</a:t>
            </a:r>
          </a:p>
          <a:p>
            <a:pPr algn="just" marL="515245" indent="-257623" lvl="1">
              <a:lnSpc>
                <a:spcPts val="3341"/>
              </a:lnSpc>
              <a:spcBef>
                <a:spcPct val="0"/>
              </a:spcBef>
              <a:buAutoNum type="arabicPeriod" startAt="1"/>
            </a:pP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Model Architecture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CNN-Based Approach:</a:t>
            </a:r>
          </a:p>
          <a:p>
            <a:pPr algn="just" marL="1545736" indent="-386434" lvl="3">
              <a:lnSpc>
                <a:spcPts val="3341"/>
              </a:lnSpc>
              <a:spcBef>
                <a:spcPct val="0"/>
              </a:spcBef>
              <a:buFont typeface="Arial"/>
              <a:buChar char="￭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Utilize architectures such as ResNet, VGG, EfficientNet.</a:t>
            </a:r>
          </a:p>
          <a:p>
            <a:pPr algn="just" marL="1545736" indent="-386434" lvl="3">
              <a:lnSpc>
                <a:spcPts val="3341"/>
              </a:lnSpc>
              <a:spcBef>
                <a:spcPct val="0"/>
              </a:spcBef>
              <a:buFont typeface="Arial"/>
              <a:buChar char="￭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Transfer Learning with a pre-trained model on ImageNet.</a:t>
            </a:r>
          </a:p>
          <a:p>
            <a:pPr algn="just" marL="1545736" indent="-386434" lvl="3">
              <a:lnSpc>
                <a:spcPts val="3341"/>
              </a:lnSpc>
              <a:spcBef>
                <a:spcPct val="0"/>
              </a:spcBef>
              <a:buFont typeface="Arial"/>
              <a:buChar char="￭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Fine-tune the final layers for defect classification.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Alternative Approach:</a:t>
            </a:r>
          </a:p>
          <a:p>
            <a:pPr algn="just" marL="1545736" indent="-386434" lvl="3">
              <a:lnSpc>
                <a:spcPts val="3341"/>
              </a:lnSpc>
              <a:spcBef>
                <a:spcPct val="0"/>
              </a:spcBef>
              <a:buFont typeface="Arial"/>
              <a:buChar char="￭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U-Net for defect segmentation to localize defects in images.</a:t>
            </a:r>
          </a:p>
          <a:p>
            <a:pPr algn="just" marL="515245" indent="-257623" lvl="1">
              <a:lnSpc>
                <a:spcPts val="3341"/>
              </a:lnSpc>
              <a:spcBef>
                <a:spcPct val="0"/>
              </a:spcBef>
              <a:buAutoNum type="arabicPeriod" startAt="1"/>
            </a:pP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Strategy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Train using stochastic gradient descent (SGD) or Adam optimizer.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Loss function: Cross-Entropy for classification, IoU Loss for segmentation.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Evaluate using accuracy, precision, recall, F1-score, and confusion matrix.</a:t>
            </a:r>
          </a:p>
          <a:p>
            <a:pPr algn="just" marL="515245" indent="-257623" lvl="1">
              <a:lnSpc>
                <a:spcPts val="3341"/>
              </a:lnSpc>
              <a:spcBef>
                <a:spcPct val="0"/>
              </a:spcBef>
              <a:buAutoNum type="arabicPeriod" startAt="1"/>
            </a:pP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38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Comparison with Traditional ML Techniques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Train an SVM or Random Forest on extracted features.</a:t>
            </a:r>
          </a:p>
          <a:p>
            <a:pPr algn="just" marL="1030491" indent="-343497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Compare accuracy and inference speed with CNN-based models.</a:t>
            </a:r>
          </a:p>
          <a:p>
            <a:pPr algn="just">
              <a:lnSpc>
                <a:spcPts val="33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82889">
            <a:off x="-4783694" y="797501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65602" y="1228725"/>
            <a:ext cx="6956796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To-Do Tasks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01475" y="2876705"/>
            <a:ext cx="12002291" cy="5866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Topics to Research Further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Review existing research on steel surface defect detection using CNNs.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Compare different CNN architectures for this specific task.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Study transfer learning and its effectiveness on small datasets.</a:t>
            </a:r>
          </a:p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Implementation Setup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Platform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Google Colab, PyTorch/TensorFlow.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Libraries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OpenCV, NumPy, Matplotlib, TensorFlow/Keras, PyTorch.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Hardware Requirements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GPU acceleration for training efficiency.</a:t>
            </a:r>
          </a:p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Anticipated Challenges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Limited dataset size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Need for augmentation to improve generalization.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Computational cost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Training deep CNN models requires significant resources.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Class imbalance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Minor defects may be harder to classify correctly.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 u="sng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Hyperparameter tuning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Optimize learning rate, dropout, and regularization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242" y="4478587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9" y="0"/>
                </a:lnTo>
                <a:lnTo>
                  <a:pt x="2691369" y="2691369"/>
                </a:lnTo>
                <a:lnTo>
                  <a:pt x="0" y="2691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04928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6705" y="3123240"/>
            <a:ext cx="9176274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6705" y="4587246"/>
            <a:ext cx="8533572" cy="335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This project aims to develop an automated defect detection system using CNNs for steel surface defects.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approach will improve accuracy, speed, and consistency compared to traditional methods.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Implementation and evaluation will help assess CNN effectiveness in real-world manufacturing environments.</a:t>
            </a:r>
          </a:p>
          <a:p>
            <a:pPr algn="l">
              <a:lnSpc>
                <a:spcPts val="3319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397663" y="2447052"/>
            <a:ext cx="5985108" cy="5985108"/>
            <a:chOff x="0" y="0"/>
            <a:chExt cx="14840029" cy="14840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25187" r="223" b="-25187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692956" y="6582619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5" y="0"/>
                </a:lnTo>
                <a:lnTo>
                  <a:pt x="1785235" y="1785235"/>
                </a:lnTo>
                <a:lnTo>
                  <a:pt x="0" y="1785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3721" y="564812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6" y="0"/>
                </a:lnTo>
                <a:lnTo>
                  <a:pt x="1785236" y="1785236"/>
                </a:lnTo>
                <a:lnTo>
                  <a:pt x="0" y="1785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DAGgVGCJKlE</dc:identifier>
  <dcterms:modified xsi:type="dcterms:W3CDTF">2011-08-01T06:04:30Z</dcterms:modified>
  <cp:revision>1</cp:revision>
  <dc:title>CNN-Based Defect Detection</dc:title>
</cp:coreProperties>
</file>