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9" y="10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1862E583-4585-4A32-9713-FFE1202B91AF}" type="datetimeFigureOut">
              <a:rPr lang="it-IT" smtClean="0"/>
              <a:pPr/>
              <a:t>29/09/2016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087ACAC-7C13-47E4-B484-A69B8165106B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7ACAC-7C13-47E4-B484-A69B8165106B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066800" y="5181600"/>
            <a:ext cx="792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/>
          <p:cNvSpPr/>
          <p:nvPr/>
        </p:nvSpPr>
        <p:spPr>
          <a:xfrm>
            <a:off x="914400" y="5029200"/>
            <a:ext cx="792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/>
          <p:cNvSpPr/>
          <p:nvPr/>
        </p:nvSpPr>
        <p:spPr>
          <a:xfrm>
            <a:off x="762000" y="4876800"/>
            <a:ext cx="792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/>
          <p:cNvSpPr/>
          <p:nvPr/>
        </p:nvSpPr>
        <p:spPr>
          <a:xfrm>
            <a:off x="609600" y="4724400"/>
            <a:ext cx="792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/>
          <p:cNvSpPr/>
          <p:nvPr/>
        </p:nvSpPr>
        <p:spPr>
          <a:xfrm>
            <a:off x="457200" y="4572000"/>
            <a:ext cx="792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ctangle 61"/>
          <p:cNvSpPr/>
          <p:nvPr/>
        </p:nvSpPr>
        <p:spPr>
          <a:xfrm>
            <a:off x="304800" y="4419600"/>
            <a:ext cx="792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CTRL_FIFO_OUT</a:t>
            </a:r>
          </a:p>
          <a:p>
            <a:pPr algn="ctr"/>
            <a:r>
              <a:rPr lang="en-US" dirty="0" smtClean="0"/>
              <a:t>32 x 32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1143000" y="2057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CTRL_FIFO_IN</a:t>
            </a:r>
          </a:p>
          <a:p>
            <a:pPr algn="ctr"/>
            <a:r>
              <a:rPr lang="en-US" dirty="0" smtClean="0"/>
              <a:t>32 x 32</a:t>
            </a:r>
            <a:endParaRPr lang="it-IT" dirty="0"/>
          </a:p>
        </p:txBody>
      </p:sp>
      <p:sp>
        <p:nvSpPr>
          <p:cNvPr id="6" name="Rectangle 5"/>
          <p:cNvSpPr/>
          <p:nvPr/>
        </p:nvSpPr>
        <p:spPr>
          <a:xfrm>
            <a:off x="5334000" y="2133600"/>
            <a:ext cx="15240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1143000" y="2743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N1, N2, SELECT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5400"/>
            <a:ext cx="1524000" cy="685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it-IT" dirty="0"/>
          </a:p>
        </p:txBody>
      </p:sp>
      <p:cxnSp>
        <p:nvCxnSpPr>
          <p:cNvPr id="10" name="Elbow Connector 9"/>
          <p:cNvCxnSpPr>
            <a:stCxn id="5" idx="3"/>
          </p:cNvCxnSpPr>
          <p:nvPr/>
        </p:nvCxnSpPr>
        <p:spPr>
          <a:xfrm>
            <a:off x="2971800" y="2362200"/>
            <a:ext cx="2362200" cy="228600"/>
          </a:xfrm>
          <a:prstGeom prst="bentConnector3">
            <a:avLst>
              <a:gd name="adj1" fmla="val 1220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3"/>
          </p:cNvCxnSpPr>
          <p:nvPr/>
        </p:nvCxnSpPr>
        <p:spPr>
          <a:xfrm rot="10800000">
            <a:off x="2971800" y="1676400"/>
            <a:ext cx="2362200" cy="685800"/>
          </a:xfrm>
          <a:prstGeom prst="bentConnector3">
            <a:avLst>
              <a:gd name="adj1" fmla="val 764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</p:cNvCxnSpPr>
          <p:nvPr/>
        </p:nvCxnSpPr>
        <p:spPr>
          <a:xfrm flipV="1">
            <a:off x="2971800" y="2743200"/>
            <a:ext cx="2362200" cy="1905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58000" y="1447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58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0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58000" y="2438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58000" y="2590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8580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1295400"/>
            <a:ext cx="918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SYNC_RST</a:t>
            </a:r>
            <a:endParaRPr lang="it-IT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39000" y="1673423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TEST_PULSE</a:t>
            </a:r>
            <a:endParaRPr lang="it-IT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315200" y="259080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SDO</a:t>
            </a:r>
            <a:endParaRPr lang="it-IT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311272" y="243542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SDI</a:t>
            </a:r>
            <a:endParaRPr lang="it-IT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11272" y="213062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SCLK (10 MHz)</a:t>
            </a:r>
            <a:endParaRPr lang="it-IT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311272" y="228302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</a:t>
            </a:r>
            <a:endParaRPr lang="it-IT" sz="1400" dirty="0"/>
          </a:p>
        </p:txBody>
      </p:sp>
      <p:sp>
        <p:nvSpPr>
          <p:cNvPr id="47" name="Rectangle 46"/>
          <p:cNvSpPr/>
          <p:nvPr/>
        </p:nvSpPr>
        <p:spPr>
          <a:xfrm>
            <a:off x="5857896" y="3124200"/>
            <a:ext cx="9906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PLL</a:t>
            </a:r>
            <a:endParaRPr lang="it-IT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48496" y="3429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88586" y="3273623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CLK_I (160 MHz) </a:t>
            </a:r>
            <a:endParaRPr lang="it-IT" sz="1400" dirty="0"/>
          </a:p>
        </p:txBody>
      </p:sp>
      <p:sp>
        <p:nvSpPr>
          <p:cNvPr id="50" name="Rectangle 49"/>
          <p:cNvSpPr/>
          <p:nvPr/>
        </p:nvSpPr>
        <p:spPr>
          <a:xfrm>
            <a:off x="6400800" y="4724400"/>
            <a:ext cx="83820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DESER</a:t>
            </a:r>
            <a:endParaRPr lang="it-IT" dirty="0"/>
          </a:p>
        </p:txBody>
      </p:sp>
      <p:sp>
        <p:nvSpPr>
          <p:cNvPr id="51" name="Rectangle 50"/>
          <p:cNvSpPr/>
          <p:nvPr/>
        </p:nvSpPr>
        <p:spPr>
          <a:xfrm>
            <a:off x="457200" y="4648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DATA_FIFO</a:t>
            </a:r>
          </a:p>
          <a:p>
            <a:pPr algn="ctr"/>
            <a:r>
              <a:rPr lang="en-US" dirty="0" smtClean="0"/>
              <a:t>2048 x 32</a:t>
            </a:r>
            <a:endParaRPr lang="it-IT" dirty="0"/>
          </a:p>
        </p:txBody>
      </p:sp>
      <p:sp>
        <p:nvSpPr>
          <p:cNvPr id="52" name="Rectangle 51"/>
          <p:cNvSpPr/>
          <p:nvPr/>
        </p:nvSpPr>
        <p:spPr>
          <a:xfrm>
            <a:off x="5334000" y="4724400"/>
            <a:ext cx="91440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8b/10b DEC</a:t>
            </a:r>
            <a:endParaRPr lang="it-IT" dirty="0"/>
          </a:p>
        </p:txBody>
      </p:sp>
      <p:sp>
        <p:nvSpPr>
          <p:cNvPr id="53" name="Rectangle 52"/>
          <p:cNvSpPr/>
          <p:nvPr/>
        </p:nvSpPr>
        <p:spPr>
          <a:xfrm>
            <a:off x="4114800" y="4724400"/>
            <a:ext cx="106680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ALIGNER</a:t>
            </a:r>
            <a:endParaRPr lang="it-IT" dirty="0"/>
          </a:p>
        </p:txBody>
      </p:sp>
      <p:sp>
        <p:nvSpPr>
          <p:cNvPr id="54" name="Rectangle 53"/>
          <p:cNvSpPr/>
          <p:nvPr/>
        </p:nvSpPr>
        <p:spPr>
          <a:xfrm>
            <a:off x="2438400" y="4572000"/>
            <a:ext cx="15240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ID &amp; data packer</a:t>
            </a:r>
            <a:endParaRPr lang="it-IT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239000" y="4800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239000" y="5029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239000" y="5257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2048" y="464820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CLK_O</a:t>
            </a:r>
            <a:endParaRPr lang="it-IT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581551" y="48738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TX0</a:t>
            </a:r>
            <a:endParaRPr lang="it-IT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581551" y="51024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TX1</a:t>
            </a:r>
            <a:endParaRPr lang="it-IT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62000" y="23622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62000" y="29718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62000" y="1676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76200" y="49530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19200" y="381000"/>
            <a:ext cx="660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TOFPET ASIC CONTROLLER BLOCK DIAGRAM</a:t>
            </a: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056" y="381000"/>
            <a:ext cx="484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MODULE BLOCK DIAGRAM</a:t>
            </a:r>
            <a:endParaRPr lang="it-IT" sz="2800" dirty="0"/>
          </a:p>
        </p:txBody>
      </p:sp>
      <p:sp>
        <p:nvSpPr>
          <p:cNvPr id="5" name="Rectangle 4"/>
          <p:cNvSpPr/>
          <p:nvPr/>
        </p:nvSpPr>
        <p:spPr>
          <a:xfrm>
            <a:off x="1750515" y="1524000"/>
            <a:ext cx="22860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it-IT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6515" y="2057400"/>
            <a:ext cx="1068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4016" y="1749623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TEST_PULSE</a:t>
            </a:r>
            <a:endParaRPr lang="it-IT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69515" y="26670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69515" y="167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69515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152400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CK 160 MHz</a:t>
            </a:r>
            <a:endParaRPr lang="it-IT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2877" y="167640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K28.1</a:t>
            </a:r>
            <a:endParaRPr lang="it-IT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69515" y="2819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69515" y="29718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9515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8915" y="1828800"/>
            <a:ext cx="978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TEST_CMD</a:t>
            </a:r>
            <a:endParaRPr lang="it-IT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9915" y="2511623"/>
            <a:ext cx="637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DELAY</a:t>
            </a:r>
            <a:endParaRPr lang="it-IT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3715" y="2667000"/>
            <a:ext cx="780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WID_LO</a:t>
            </a:r>
            <a:endParaRPr lang="it-IT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6448" y="28194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WID_HI = </a:t>
            </a:r>
            <a:r>
              <a:rPr lang="en-US" sz="1400" dirty="0" smtClean="0"/>
              <a:t>128</a:t>
            </a:r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293275"/>
            <a:ext cx="45584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K28.1 synchronize the machine to the start of TOFPET frame</a:t>
            </a:r>
          </a:p>
          <a:p>
            <a:r>
              <a:rPr lang="en-US" sz="1400" dirty="0" smtClean="0"/>
              <a:t>If( TEST_CMD &amp; K28.1 )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&lt;wait </a:t>
            </a:r>
            <a:r>
              <a:rPr lang="en-US" sz="1400" dirty="0" smtClean="0"/>
              <a:t>DELAY </a:t>
            </a:r>
            <a:r>
              <a:rPr lang="en-US" sz="1400" dirty="0" smtClean="0"/>
              <a:t>CK 160 MHz cycles&gt;</a:t>
            </a:r>
          </a:p>
          <a:p>
            <a:r>
              <a:rPr lang="en-US" sz="1400" dirty="0" smtClean="0"/>
              <a:t>	TEST_PULSE = </a:t>
            </a:r>
            <a:r>
              <a:rPr lang="en-US" sz="1400" dirty="0" smtClean="0"/>
              <a:t>POLARITY</a:t>
            </a:r>
            <a:endParaRPr lang="en-US" sz="1400" dirty="0" smtClean="0"/>
          </a:p>
          <a:p>
            <a:r>
              <a:rPr lang="en-US" sz="1400" dirty="0" smtClean="0"/>
              <a:t>	&lt;wait WID_HI </a:t>
            </a:r>
            <a:r>
              <a:rPr lang="en-US" sz="1400" dirty="0" smtClean="0"/>
              <a:t>CK 160 MHz periods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	TEST_PULSE = </a:t>
            </a:r>
            <a:r>
              <a:rPr lang="en-US" sz="1400" dirty="0" smtClean="0"/>
              <a:t>~POLARITY</a:t>
            </a:r>
            <a:endParaRPr lang="en-US" sz="1400" dirty="0" smtClean="0"/>
          </a:p>
          <a:p>
            <a:r>
              <a:rPr lang="en-US" sz="1400" dirty="0" smtClean="0"/>
              <a:t>	&lt;wait WID_LO K28.1 periods&gt;</a:t>
            </a:r>
            <a:br>
              <a:rPr lang="en-US" sz="1400" dirty="0" smtClean="0"/>
            </a:br>
            <a:r>
              <a:rPr lang="en-US" sz="1400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5400" y="1633728"/>
            <a:ext cx="22860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TAPPED DELAY LINE</a:t>
            </a:r>
            <a:endParaRPr lang="it-IT" dirty="0"/>
          </a:p>
        </p:txBody>
      </p:sp>
      <p:cxnSp>
        <p:nvCxnSpPr>
          <p:cNvPr id="26" name="Straight Arrow Connector 25"/>
          <p:cNvCxnSpPr>
            <a:endCxn id="28" idx="0"/>
          </p:cNvCxnSpPr>
          <p:nvPr/>
        </p:nvCxnSpPr>
        <p:spPr>
          <a:xfrm>
            <a:off x="6248400" y="2468880"/>
            <a:ext cx="0" cy="7315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05400" y="3200400"/>
            <a:ext cx="2286000" cy="838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 32-&gt;1</a:t>
            </a:r>
            <a:endParaRPr lang="it-IT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3352800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TOFPET_TEST_PULSE</a:t>
            </a:r>
            <a:endParaRPr lang="it-IT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91400" y="3657600"/>
            <a:ext cx="1068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24400" y="36576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33800" y="3502223"/>
            <a:ext cx="1062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TAP_SELECT</a:t>
            </a:r>
            <a:endParaRPr lang="it-IT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257800" y="914400"/>
            <a:ext cx="19638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 delay = ARRIA II GX </a:t>
            </a:r>
          </a:p>
          <a:p>
            <a:r>
              <a:rPr lang="en-US" sz="1400" dirty="0" err="1" smtClean="0"/>
              <a:t>lcell_comb</a:t>
            </a:r>
            <a:r>
              <a:rPr lang="en-US" sz="1400" dirty="0" smtClean="0"/>
              <a:t> </a:t>
            </a:r>
            <a:r>
              <a:rPr lang="en-US" sz="1400" dirty="0" smtClean="0"/>
              <a:t>in-out </a:t>
            </a:r>
            <a:r>
              <a:rPr lang="en-US" sz="1400" dirty="0" smtClean="0"/>
              <a:t>delay</a:t>
            </a:r>
          </a:p>
          <a:p>
            <a:r>
              <a:rPr lang="en-US" sz="1400" dirty="0" smtClean="0"/>
              <a:t>(about 0.5-0.9 ns/step)</a:t>
            </a:r>
            <a:endParaRPr lang="it-IT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71600" y="213062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1981200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POLARITY</a:t>
            </a:r>
            <a:endParaRPr lang="it-IT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724205" y="2514600"/>
            <a:ext cx="4539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[9:0]</a:t>
            </a:r>
          </a:p>
          <a:p>
            <a:r>
              <a:rPr lang="en-US" sz="1100" dirty="0" smtClean="0"/>
              <a:t>[6:0]</a:t>
            </a:r>
          </a:p>
          <a:p>
            <a:r>
              <a:rPr lang="en-US" sz="1100" dirty="0" smtClean="0"/>
              <a:t>[7:0]</a:t>
            </a:r>
            <a:endParaRPr lang="it-IT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50520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smtClean="0"/>
              <a:t>4</a:t>
            </a:r>
            <a:r>
              <a:rPr lang="en-US" sz="1100" dirty="0" smtClean="0"/>
              <a:t>:0]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122</Words>
  <Application>Microsoft Office PowerPoint</Application>
  <PresentationFormat>On-screen Show (4:3)</PresentationFormat>
  <Paragraphs>54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musico</dc:creator>
  <cp:lastModifiedBy>musico</cp:lastModifiedBy>
  <cp:revision>15</cp:revision>
  <dcterms:created xsi:type="dcterms:W3CDTF">2006-08-16T00:00:00Z</dcterms:created>
  <dcterms:modified xsi:type="dcterms:W3CDTF">2016-09-29T12:19:13Z</dcterms:modified>
</cp:coreProperties>
</file>