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95" r:id="rId4"/>
    <p:sldId id="257" r:id="rId5"/>
    <p:sldId id="258" r:id="rId6"/>
    <p:sldId id="259" r:id="rId7"/>
    <p:sldId id="260" r:id="rId8"/>
    <p:sldId id="261" r:id="rId9"/>
    <p:sldId id="264" r:id="rId10"/>
    <p:sldId id="267" r:id="rId11"/>
    <p:sldId id="268" r:id="rId12"/>
    <p:sldId id="265" r:id="rId13"/>
    <p:sldId id="269" r:id="rId14"/>
    <p:sldId id="266" r:id="rId15"/>
    <p:sldId id="270" r:id="rId16"/>
    <p:sldId id="272" r:id="rId17"/>
    <p:sldId id="273" r:id="rId18"/>
    <p:sldId id="274" r:id="rId19"/>
    <p:sldId id="279" r:id="rId20"/>
    <p:sldId id="280" r:id="rId21"/>
    <p:sldId id="281" r:id="rId22"/>
    <p:sldId id="282" r:id="rId23"/>
    <p:sldId id="275" r:id="rId24"/>
    <p:sldId id="276" r:id="rId25"/>
    <p:sldId id="277" r:id="rId26"/>
    <p:sldId id="283" r:id="rId27"/>
    <p:sldId id="278" r:id="rId28"/>
    <p:sldId id="284" r:id="rId29"/>
    <p:sldId id="292" r:id="rId30"/>
    <p:sldId id="289" r:id="rId31"/>
    <p:sldId id="290" r:id="rId32"/>
    <p:sldId id="291" r:id="rId33"/>
    <p:sldId id="294" r:id="rId34"/>
    <p:sldId id="293" r:id="rId35"/>
    <p:sldId id="288" r:id="rId36"/>
    <p:sldId id="285" r:id="rId37"/>
    <p:sldId id="286" r:id="rId38"/>
    <p:sldId id="287" r:id="rId39"/>
    <p:sldId id="296" r:id="rId40"/>
    <p:sldId id="297" r:id="rId41"/>
    <p:sldId id="299" r:id="rId42"/>
    <p:sldId id="298" r:id="rId43"/>
    <p:sldId id="300" r:id="rId44"/>
    <p:sldId id="30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nextbigsound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kobaltmusic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40522" y="1392950"/>
            <a:ext cx="8791575" cy="2387600"/>
          </a:xfrm>
        </p:spPr>
        <p:txBody>
          <a:bodyPr/>
          <a:lstStyle/>
          <a:p>
            <a:pPr algn="ctr"/>
            <a:r>
              <a:rPr lang="en-US" dirty="0" smtClean="0"/>
              <a:t>MUSIC TO ALL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329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big sound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האתר מספק מידע סטטיסטי אמין על אמנים ועל האוכלוסייה המאזינה להם</a:t>
            </a:r>
            <a:r>
              <a:rPr lang="he-IL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/>
              <a:t>הפוקוס של המוצר הוא סביב האמן והאוכלוסייה המאזינה לאותו אמן.</a:t>
            </a: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למוצר יש גישה מידע על הורדות דיגיטליות ומידע רב נוסף.</a:t>
            </a:r>
          </a:p>
          <a:p>
            <a:endParaRPr lang="he-IL" dirty="0"/>
          </a:p>
          <a:p>
            <a:r>
              <a:rPr lang="en-US" u="sng" dirty="0">
                <a:hlinkClick r:id="rId2"/>
              </a:rPr>
              <a:t>https://www.nextbigsound.com</a:t>
            </a:r>
            <a:r>
              <a:rPr lang="en-US" u="sng" dirty="0" smtClean="0">
                <a:hlinkClick r:id="rId2"/>
              </a:rPr>
              <a:t>/</a:t>
            </a:r>
            <a:endParaRPr lang="he-IL" u="sng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pic>
        <p:nvPicPr>
          <p:cNvPr id="1026" name="Picture 2" descr="תוצאת תמונה עבור ‪next big sound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38862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3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יתרונות וחסרונות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יתרונות: השירות שלנו יכול למצוא קשר בין אוכלוסייה מסוימת לאמנים מסוימים ולהציע זמרים חדשים בשוק.</a:t>
            </a:r>
          </a:p>
          <a:p>
            <a:endParaRPr lang="he-IL" dirty="0" smtClean="0"/>
          </a:p>
          <a:p>
            <a:r>
              <a:rPr lang="he-IL" dirty="0" smtClean="0"/>
              <a:t>חסרונות : למוצר שלנו עדיין אין גישה לכל מקורות המידע שיש למוצר שלהם.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457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google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לגוגל יש גישה למידע רב כמו היסטוריית גלישה, מיילים ועוד.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גוגל מציעה פרסומות מדויקות ככל הניתן לגולש על פי החיפושים שלו.</a:t>
            </a:r>
          </a:p>
          <a:p>
            <a:endParaRPr lang="he-IL" dirty="0" smtClean="0"/>
          </a:p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www.google.com</a:t>
            </a:r>
            <a:endParaRPr lang="he-IL" u="sng" dirty="0" smtClean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88620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6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יתרונות וחסרונות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יתרונות: גוגל לא תציע מוזיקה לצרכן אלא אם הוא מחפש מוזיקה בצורה אקטיבית. השירות שלנו מנתח את הטעם של הגולש ויכול להציע לו מוצרים בתחום.</a:t>
            </a:r>
          </a:p>
          <a:p>
            <a:endParaRPr lang="he-IL" dirty="0" smtClean="0"/>
          </a:p>
          <a:p>
            <a:r>
              <a:rPr lang="he-IL" dirty="0" smtClean="0"/>
              <a:t>חסרונות : זוהי חברה מובילה בתחום בעלת דיוק מאוד גבוה בהתאמת הפרסומות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(לא רק בתחום המוזיקלי).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840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kobalt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החברה מנתחת מידע ציבורי ומציעה לחברות פרסום ואמנים תוצאות וסטטיסטיקות על קהל היעד שלהם.</a:t>
            </a:r>
          </a:p>
          <a:p>
            <a:endParaRPr lang="he-IL" dirty="0"/>
          </a:p>
          <a:p>
            <a:r>
              <a:rPr lang="en-US" u="sng" dirty="0">
                <a:hlinkClick r:id="rId2"/>
              </a:rPr>
              <a:t>http://www.kobaltmusic.com</a:t>
            </a:r>
            <a:r>
              <a:rPr lang="en-US" u="sng" dirty="0" smtClean="0">
                <a:hlinkClick r:id="rId2"/>
              </a:rPr>
              <a:t>/</a:t>
            </a:r>
            <a:endParaRPr lang="he-IL" u="sng" dirty="0" smtClean="0"/>
          </a:p>
          <a:p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983113"/>
            <a:ext cx="2712131" cy="18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1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יתרונות וחסרונות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יתרונות: השירות שלנו מתמקד גם בחברות פרסום וגם בצרכן הפשוט.</a:t>
            </a:r>
          </a:p>
          <a:p>
            <a:r>
              <a:rPr lang="he-IL" dirty="0" smtClean="0"/>
              <a:t>חסרונות : </a:t>
            </a:r>
            <a:r>
              <a:rPr lang="en-US" dirty="0" err="1" smtClean="0"/>
              <a:t>Kobalt</a:t>
            </a:r>
            <a:r>
              <a:rPr lang="he-IL" dirty="0" smtClean="0"/>
              <a:t> הם מוצר מוכר ושולט בתחום. המידע המנותח שהם מספקים הוא ברמה מאוד גבוהה ומדויקת.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868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69404" y="2344681"/>
            <a:ext cx="9905998" cy="1478570"/>
          </a:xfrm>
        </p:spPr>
        <p:txBody>
          <a:bodyPr/>
          <a:lstStyle/>
          <a:p>
            <a:pPr algn="ctr"/>
            <a:r>
              <a:rPr lang="he-IL" sz="6600" dirty="0" smtClean="0"/>
              <a:t>המסכים במערכת: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14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54351" y="618518"/>
            <a:ext cx="5393060" cy="1478570"/>
          </a:xfrm>
        </p:spPr>
        <p:txBody>
          <a:bodyPr/>
          <a:lstStyle/>
          <a:p>
            <a:pPr algn="r"/>
            <a:r>
              <a:rPr lang="he-IL" dirty="0" smtClean="0"/>
              <a:t>מסך התחברות לצרכן הפשוט:</a:t>
            </a:r>
            <a:endParaRPr lang="he-IL" dirty="0"/>
          </a:p>
        </p:txBody>
      </p:sp>
      <p:pic>
        <p:nvPicPr>
          <p:cNvPr id="5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2" y="618518"/>
            <a:ext cx="4177036" cy="577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5654351" y="2249487"/>
            <a:ext cx="5393060" cy="3541714"/>
          </a:xfrm>
        </p:spPr>
        <p:txBody>
          <a:bodyPr/>
          <a:lstStyle/>
          <a:p>
            <a:endParaRPr lang="he-IL" dirty="0" smtClean="0"/>
          </a:p>
          <a:p>
            <a:r>
              <a:rPr lang="he-IL" dirty="0" smtClean="0"/>
              <a:t>באמצעות </a:t>
            </a:r>
            <a:r>
              <a:rPr lang="he-IL" dirty="0"/>
              <a:t>מסך זה משתמשים יכולים בצורה פשוטה להתחבר ולקבל תוצאות אשר יעניינו אותם.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452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54351" y="618518"/>
            <a:ext cx="5393059" cy="1478570"/>
          </a:xfrm>
        </p:spPr>
        <p:txBody>
          <a:bodyPr/>
          <a:lstStyle/>
          <a:p>
            <a:pPr algn="r"/>
            <a:r>
              <a:rPr lang="he-IL" dirty="0" smtClean="0"/>
              <a:t>מסך טעינה:</a:t>
            </a:r>
            <a:endParaRPr lang="he-IL" dirty="0"/>
          </a:p>
        </p:txBody>
      </p:sp>
      <p:pic>
        <p:nvPicPr>
          <p:cNvPr id="4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618517"/>
            <a:ext cx="4177036" cy="577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5654351" y="2249487"/>
            <a:ext cx="5393060" cy="3541714"/>
          </a:xfrm>
        </p:spPr>
        <p:txBody>
          <a:bodyPr/>
          <a:lstStyle/>
          <a:p>
            <a:r>
              <a:rPr lang="he-IL" dirty="0" smtClean="0"/>
              <a:t>החיפוש </a:t>
            </a:r>
            <a:r>
              <a:rPr lang="he-IL" dirty="0"/>
              <a:t>אחר תוצאות </a:t>
            </a:r>
            <a:r>
              <a:rPr lang="he-IL" dirty="0" smtClean="0"/>
              <a:t>מדויקות </a:t>
            </a:r>
            <a:r>
              <a:rPr lang="he-IL" dirty="0"/>
              <a:t>עשוי לקחת זמן. </a:t>
            </a:r>
            <a:r>
              <a:rPr lang="he-IL" dirty="0" smtClean="0"/>
              <a:t>בכדי </a:t>
            </a:r>
            <a:r>
              <a:rPr lang="he-IL" dirty="0"/>
              <a:t>שחוויית המשתמש תהיה רציפה ישנו מסך טעינה עם אנימציה שירגישו שאכן נעשה חיפוש ברקע ושהאפליקציה לא נתקעה.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517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54351" y="618518"/>
            <a:ext cx="5393060" cy="1478570"/>
          </a:xfrm>
        </p:spPr>
        <p:txBody>
          <a:bodyPr/>
          <a:lstStyle/>
          <a:p>
            <a:pPr algn="r"/>
            <a:r>
              <a:rPr lang="he-IL" dirty="0" smtClean="0"/>
              <a:t>מסך תוצאות:</a:t>
            </a:r>
            <a:endParaRPr lang="he-IL" dirty="0"/>
          </a:p>
        </p:txBody>
      </p:sp>
      <p:pic>
        <p:nvPicPr>
          <p:cNvPr id="5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618518"/>
            <a:ext cx="4177036" cy="577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5654351" y="2249487"/>
            <a:ext cx="5393060" cy="3541714"/>
          </a:xfrm>
        </p:spPr>
        <p:txBody>
          <a:bodyPr/>
          <a:lstStyle/>
          <a:p>
            <a:pPr marL="0" indent="0">
              <a:buNone/>
            </a:pPr>
            <a:endParaRPr lang="he-IL" dirty="0"/>
          </a:p>
          <a:p>
            <a:r>
              <a:rPr lang="he-IL" dirty="0" smtClean="0"/>
              <a:t>לאחר </a:t>
            </a:r>
            <a:r>
              <a:rPr lang="he-IL" dirty="0"/>
              <a:t>ההתחברות המשתמש מקבל הצעות לאומנים </a:t>
            </a:r>
            <a:r>
              <a:rPr lang="he-IL" dirty="0" smtClean="0"/>
              <a:t>וז'אנרים </a:t>
            </a:r>
            <a:r>
              <a:rPr lang="he-IL" dirty="0"/>
              <a:t>שעשויים לעניין אותו.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474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29838" y="226212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e-IL" sz="6600" dirty="0" smtClean="0"/>
              <a:t>הרעיון: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3622458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54351" y="618518"/>
            <a:ext cx="5393060" cy="1478570"/>
          </a:xfrm>
        </p:spPr>
        <p:txBody>
          <a:bodyPr/>
          <a:lstStyle/>
          <a:p>
            <a:pPr algn="r"/>
            <a:r>
              <a:rPr lang="he-IL" dirty="0" smtClean="0"/>
              <a:t>מסך תוצאות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עבור ארגונים מקומיים:</a:t>
            </a:r>
            <a:endParaRPr lang="he-IL" dirty="0"/>
          </a:p>
        </p:txBody>
      </p:sp>
      <p:pic>
        <p:nvPicPr>
          <p:cNvPr id="4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618518"/>
            <a:ext cx="4177036" cy="577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5654351" y="2249487"/>
            <a:ext cx="5393060" cy="3541714"/>
          </a:xfrm>
        </p:spPr>
        <p:txBody>
          <a:bodyPr/>
          <a:lstStyle/>
          <a:p>
            <a:pPr marL="0" indent="0">
              <a:buNone/>
            </a:pPr>
            <a:endParaRPr lang="he-IL" dirty="0"/>
          </a:p>
          <a:p>
            <a:r>
              <a:rPr lang="he-IL" dirty="0"/>
              <a:t>מארגן מסיבות של </a:t>
            </a:r>
            <a:r>
              <a:rPr lang="he-IL" dirty="0"/>
              <a:t>ז</a:t>
            </a:r>
            <a:r>
              <a:rPr lang="he-IL" dirty="0" smtClean="0"/>
              <a:t>'אנר מסוים </a:t>
            </a:r>
            <a:r>
              <a:rPr lang="he-IL" dirty="0"/>
              <a:t>יכול להזמין אנשים שיאהבו את המוזיקה שהוא מעוניין להשמיע במסיבה.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373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54351" y="618518"/>
            <a:ext cx="5393060" cy="1478570"/>
          </a:xfrm>
        </p:spPr>
        <p:txBody>
          <a:bodyPr/>
          <a:lstStyle/>
          <a:p>
            <a:pPr algn="r"/>
            <a:r>
              <a:rPr lang="he-IL" dirty="0" smtClean="0"/>
              <a:t>מסך סטטיסטיקות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עבור שירותי פרסום:</a:t>
            </a:r>
            <a:endParaRPr lang="he-IL" dirty="0"/>
          </a:p>
        </p:txBody>
      </p:sp>
      <p:pic>
        <p:nvPicPr>
          <p:cNvPr id="5" name="Picture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618518"/>
            <a:ext cx="4177036" cy="577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5654351" y="2249487"/>
            <a:ext cx="5393060" cy="3541714"/>
          </a:xfrm>
        </p:spPr>
        <p:txBody>
          <a:bodyPr/>
          <a:lstStyle/>
          <a:p>
            <a:pPr marL="0" indent="0">
              <a:buNone/>
            </a:pPr>
            <a:endParaRPr lang="he-IL" dirty="0"/>
          </a:p>
          <a:p>
            <a:r>
              <a:rPr lang="he-IL" dirty="0"/>
              <a:t>חברת פרסום או ארגון מקומי יוכל להזין פרמטרים וכך לקבל </a:t>
            </a:r>
            <a:r>
              <a:rPr lang="he-IL" dirty="0" smtClean="0"/>
              <a:t>במדויק </a:t>
            </a:r>
            <a:r>
              <a:rPr lang="he-IL" dirty="0"/>
              <a:t>אילו </a:t>
            </a:r>
            <a:r>
              <a:rPr lang="he-IL" dirty="0"/>
              <a:t>ז</a:t>
            </a:r>
            <a:r>
              <a:rPr lang="he-IL" dirty="0" smtClean="0"/>
              <a:t>'אנרים </a:t>
            </a:r>
            <a:r>
              <a:rPr lang="he-IL" dirty="0"/>
              <a:t>נפוצים ביותר.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כך יוכלו </a:t>
            </a:r>
            <a:r>
              <a:rPr lang="he-IL" dirty="0"/>
              <a:t>לפרסם או לשדר את התכנים הרצויים לאותה אוכלוסייה.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83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69404" y="2344681"/>
            <a:ext cx="9905998" cy="1478570"/>
          </a:xfrm>
        </p:spPr>
        <p:txBody>
          <a:bodyPr/>
          <a:lstStyle/>
          <a:p>
            <a:pPr algn="ctr"/>
            <a:r>
              <a:rPr lang="he-IL" sz="6600" dirty="0" smtClean="0"/>
              <a:t>ארכיטקטורה: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452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זוהי לא מערכת מידע קלאסית המבצעת חיתוכים וחישובים עם המידע הנמצא במאגר.</a:t>
            </a:r>
          </a:p>
          <a:p>
            <a:r>
              <a:rPr lang="he-IL" dirty="0" smtClean="0"/>
              <a:t>לכן, מסד הנתונים שלנו משמש גם כ</a:t>
            </a:r>
            <a:r>
              <a:rPr lang="en-US" dirty="0" err="1" smtClean="0"/>
              <a:t>chache</a:t>
            </a:r>
            <a:r>
              <a:rPr lang="he-IL" dirty="0" smtClean="0"/>
              <a:t> בכדי לספק תוצאות במהירות.</a:t>
            </a:r>
          </a:p>
          <a:p>
            <a:r>
              <a:rPr lang="he-IL" dirty="0" smtClean="0"/>
              <a:t>המערכת עצמה משתמשת במגוון שירותים חיצוניים, מבצעת חישובים וחיתוכים על התוצאות ושולחת אותם למשתמש ולמסד הנתונים בשביל גישה עתידית מהירה.</a:t>
            </a:r>
            <a:endParaRPr lang="he-IL" dirty="0"/>
          </a:p>
        </p:txBody>
      </p:sp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המערכת: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9115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Architectur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740" y="382556"/>
            <a:ext cx="10282334" cy="538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3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חלקי המערכת: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השירות משתמש בשירותי </a:t>
            </a:r>
            <a:r>
              <a:rPr lang="en-US" dirty="0" err="1" smtClean="0"/>
              <a:t>Amazone</a:t>
            </a:r>
            <a:r>
              <a:rPr lang="he-IL" dirty="0"/>
              <a:t> </a:t>
            </a:r>
            <a:r>
              <a:rPr lang="he-IL" dirty="0" smtClean="0"/>
              <a:t>(</a:t>
            </a:r>
            <a:r>
              <a:rPr lang="en-US" dirty="0" smtClean="0"/>
              <a:t>EC</a:t>
            </a:r>
            <a:r>
              <a:rPr lang="en-US" dirty="0"/>
              <a:t>2</a:t>
            </a:r>
            <a:r>
              <a:rPr lang="he-IL" dirty="0" smtClean="0"/>
              <a:t>) עבור אחסון השרתים.</a:t>
            </a:r>
          </a:p>
          <a:p>
            <a:endParaRPr lang="he-IL" dirty="0" smtClean="0"/>
          </a:p>
          <a:p>
            <a:r>
              <a:rPr lang="he-IL" dirty="0" smtClean="0"/>
              <a:t>עבור שירותי מסד הנתונים נשתמש</a:t>
            </a:r>
            <a:r>
              <a:rPr lang="he-IL" dirty="0"/>
              <a:t> </a:t>
            </a:r>
            <a:r>
              <a:rPr lang="he-IL" dirty="0" smtClean="0"/>
              <a:t>ב</a:t>
            </a:r>
            <a:r>
              <a:rPr lang="en-US" dirty="0" smtClean="0"/>
              <a:t>DB</a:t>
            </a:r>
            <a:r>
              <a:rPr lang="he-IL" dirty="0" smtClean="0"/>
              <a:t> </a:t>
            </a:r>
            <a:r>
              <a:rPr lang="he-IL" dirty="0" err="1" smtClean="0"/>
              <a:t>רלציוני</a:t>
            </a:r>
            <a:r>
              <a:rPr lang="he-IL" dirty="0" smtClean="0"/>
              <a:t> בשם </a:t>
            </a:r>
            <a:r>
              <a:rPr lang="en-US" dirty="0" smtClean="0"/>
              <a:t> AWS </a:t>
            </a:r>
            <a:r>
              <a:rPr lang="en-US" dirty="0" err="1" smtClean="0"/>
              <a:t>MySql</a:t>
            </a:r>
            <a:r>
              <a:rPr lang="en-US" dirty="0" smtClean="0"/>
              <a:t> RDS</a:t>
            </a:r>
            <a:r>
              <a:rPr lang="he-IL" dirty="0" smtClean="0"/>
              <a:t>.</a:t>
            </a:r>
          </a:p>
          <a:p>
            <a:endParaRPr lang="he-IL" dirty="0" smtClean="0"/>
          </a:p>
          <a:p>
            <a:r>
              <a:rPr lang="he-IL" dirty="0" smtClean="0"/>
              <a:t>הרשמה והתחברות יעשו דרך </a:t>
            </a:r>
            <a:r>
              <a:rPr lang="en-US" dirty="0" smtClean="0"/>
              <a:t>Facebook</a:t>
            </a:r>
            <a:r>
              <a:rPr lang="he-IL" dirty="0" smtClean="0"/>
              <a:t> או משתמש </a:t>
            </a:r>
            <a:r>
              <a:rPr lang="en-US" dirty="0" smtClean="0"/>
              <a:t>Google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104063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חלקי המערכת: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המידע יועבר באמצעות פרוטוקול </a:t>
            </a:r>
            <a:r>
              <a:rPr lang="en-US" dirty="0" smtClean="0"/>
              <a:t>HTTPS</a:t>
            </a:r>
            <a:r>
              <a:rPr lang="he-IL" dirty="0" smtClean="0"/>
              <a:t> כדי לאבטח את אמינות המידע וחיסיון המשתמשים.</a:t>
            </a:r>
          </a:p>
          <a:p>
            <a:endParaRPr lang="he-IL" dirty="0" smtClean="0"/>
          </a:p>
          <a:p>
            <a:r>
              <a:rPr lang="he-IL" dirty="0" smtClean="0"/>
              <a:t>נשתמש בשירות </a:t>
            </a:r>
            <a:r>
              <a:rPr lang="en-US" dirty="0" smtClean="0"/>
              <a:t>Elastic Load Balancing</a:t>
            </a:r>
            <a:r>
              <a:rPr lang="he-IL" dirty="0" smtClean="0"/>
              <a:t> של </a:t>
            </a:r>
            <a:r>
              <a:rPr lang="en-US" dirty="0" smtClean="0"/>
              <a:t>AWS</a:t>
            </a:r>
            <a:r>
              <a:rPr lang="he-IL" dirty="0" smtClean="0"/>
              <a:t> כדי להבטיח את זמינות המידע גם כאשר המערכת תתרחב למספר רב של משתמשים.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920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טבלאות במסד הנתונים:</a:t>
            </a:r>
            <a:endParaRPr lang="he-IL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9" y="2097088"/>
            <a:ext cx="9199984" cy="37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66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טבלאות במסד הנתונים: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רוב המידע מיובא ממאגרים חיצוניים. לכן נרצה לשמור רק את תוצאות מכונת הלמידה.</a:t>
            </a:r>
          </a:p>
          <a:p>
            <a:r>
              <a:rPr lang="he-IL" dirty="0" smtClean="0"/>
              <a:t>המידע שנשמע הוא הקשר בין המשמשים </a:t>
            </a:r>
            <a:r>
              <a:rPr lang="he-IL" dirty="0"/>
              <a:t>ל</a:t>
            </a:r>
            <a:r>
              <a:rPr lang="he-IL" dirty="0" smtClean="0"/>
              <a:t>סגנונות המוזיקה השונים לבין חיתוכים נוספים כמו אזור מגורים, גיל, מין ועוד.</a:t>
            </a:r>
          </a:p>
          <a:p>
            <a:r>
              <a:rPr lang="he-IL" dirty="0" smtClean="0"/>
              <a:t>אין צורך לשמור מידע על המשתמש מאחר וניתן להשיג אותו בזמן אמת על ידי הממשקים החיצוניים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0906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69404" y="2344681"/>
            <a:ext cx="9905998" cy="1478570"/>
          </a:xfrm>
        </p:spPr>
        <p:txBody>
          <a:bodyPr/>
          <a:lstStyle/>
          <a:p>
            <a:pPr algn="ctr"/>
            <a:r>
              <a:rPr lang="he-IL" sz="6600" dirty="0" smtClean="0"/>
              <a:t>דיאגרמת זרימה: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038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הרעיון הכללי: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Music To All</a:t>
            </a:r>
            <a:r>
              <a:rPr lang="he-IL" dirty="0" smtClean="0"/>
              <a:t> הוא אפליקציה המבוססת על תהליך למידה עמוקה שמטרתה זיהוי הטעם המוזיקלי של המשתמש והצעת שירים בתחום.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בנוסף, המערכת תדע לנתח טעם מוזיקלי של קבוצות באוכלוסייה ותספק סטטיסטיקות ומידע אזורי לארגונים וחברות פרסומיות.</a:t>
            </a:r>
          </a:p>
        </p:txBody>
      </p:sp>
    </p:spTree>
    <p:extLst>
      <p:ext uri="{BB962C8B-B14F-4D97-AF65-F5344CB8AC3E}">
        <p14:creationId xmlns:p14="http://schemas.microsoft.com/office/powerpoint/2010/main" val="192208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אתחול ראשוני של המערכת:</a:t>
            </a:r>
            <a:endParaRPr lang="he-IL" dirty="0"/>
          </a:p>
        </p:txBody>
      </p:sp>
      <p:pic>
        <p:nvPicPr>
          <p:cNvPr id="4" name="Picture 4" descr="Initialization_PMC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99285" y="2097088"/>
            <a:ext cx="5990253" cy="34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3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שימוש של משתמש עצמי:</a:t>
            </a:r>
            <a:endParaRPr lang="he-IL" dirty="0"/>
          </a:p>
        </p:txBody>
      </p:sp>
      <p:pic>
        <p:nvPicPr>
          <p:cNvPr id="4" name="Picture 4" descr="Regular User Interaction PMC (1)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5830" y="1957129"/>
            <a:ext cx="8357163" cy="40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6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שימוש של ארגון:</a:t>
            </a:r>
            <a:endParaRPr lang="he-IL" dirty="0"/>
          </a:p>
        </p:txBody>
      </p:sp>
      <p:pic>
        <p:nvPicPr>
          <p:cNvPr id="4" name="Picture 7" descr="flow_sequence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5453" y="2097088"/>
            <a:ext cx="7001101" cy="37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0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69404" y="2344681"/>
            <a:ext cx="9905998" cy="1478570"/>
          </a:xfrm>
        </p:spPr>
        <p:txBody>
          <a:bodyPr/>
          <a:lstStyle/>
          <a:p>
            <a:pPr algn="ctr"/>
            <a:r>
              <a:rPr lang="he-IL" sz="6600" dirty="0" smtClean="0"/>
              <a:t>מחלקות: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1293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618518"/>
            <a:ext cx="9905998" cy="538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3370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69404" y="2344681"/>
            <a:ext cx="9905998" cy="1478570"/>
          </a:xfrm>
        </p:spPr>
        <p:txBody>
          <a:bodyPr/>
          <a:lstStyle/>
          <a:p>
            <a:pPr algn="ctr"/>
            <a:r>
              <a:rPr lang="he-IL" sz="6600" dirty="0" smtClean="0"/>
              <a:t>טכנולוגיות: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8621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ממשקים חיצוניים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iTunes API</a:t>
            </a:r>
            <a:r>
              <a:rPr lang="he-IL" dirty="0" smtClean="0"/>
              <a:t>- מידע על שירים והשמעתם למשתמש</a:t>
            </a:r>
            <a:endParaRPr lang="en-US" dirty="0"/>
          </a:p>
          <a:p>
            <a:r>
              <a:rPr lang="en-US" dirty="0" smtClean="0"/>
              <a:t>Spotify API</a:t>
            </a:r>
            <a:r>
              <a:rPr lang="he-IL" dirty="0" smtClean="0"/>
              <a:t>- זיהוי להיטים ומציאת שירים מאותו הז'אנר.</a:t>
            </a:r>
            <a:endParaRPr lang="en-US" dirty="0" smtClean="0"/>
          </a:p>
          <a:p>
            <a:r>
              <a:rPr lang="en-US" dirty="0" smtClean="0"/>
              <a:t>Million Song Dataset</a:t>
            </a:r>
            <a:r>
              <a:rPr lang="he-IL" dirty="0" smtClean="0"/>
              <a:t>- מאגר השירים של </a:t>
            </a:r>
            <a:r>
              <a:rPr lang="he-IL" dirty="0" err="1" smtClean="0"/>
              <a:t>אמאזון</a:t>
            </a:r>
            <a:r>
              <a:rPr lang="he-IL" dirty="0" smtClean="0"/>
              <a:t>.</a:t>
            </a:r>
          </a:p>
          <a:p>
            <a:r>
              <a:rPr lang="en-US" dirty="0" smtClean="0"/>
              <a:t>Facebook API</a:t>
            </a:r>
            <a:r>
              <a:rPr lang="he-IL" dirty="0" smtClean="0"/>
              <a:t>-התחברות וקבלת העדפות של שירים</a:t>
            </a:r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5202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שרתים ושירותי </a:t>
            </a:r>
            <a:r>
              <a:rPr lang="he-IL" dirty="0" err="1" smtClean="0"/>
              <a:t>אמאזון</a:t>
            </a:r>
            <a:r>
              <a:rPr lang="he-IL" dirty="0" smtClean="0"/>
              <a:t>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/>
              <a:t>MySQL </a:t>
            </a:r>
            <a:r>
              <a:rPr lang="en-US" dirty="0" smtClean="0"/>
              <a:t>RDS</a:t>
            </a:r>
            <a:r>
              <a:rPr lang="he-IL" dirty="0" smtClean="0"/>
              <a:t>- </a:t>
            </a:r>
            <a:r>
              <a:rPr lang="en-US" dirty="0" smtClean="0"/>
              <a:t>DB</a:t>
            </a:r>
            <a:r>
              <a:rPr lang="he-IL" dirty="0" smtClean="0"/>
              <a:t> לשמירת תוצאות מכונת הלמידה בחיתוכים שונים.</a:t>
            </a:r>
          </a:p>
          <a:p>
            <a:endParaRPr lang="he-IL" dirty="0" smtClean="0"/>
          </a:p>
          <a:p>
            <a:r>
              <a:rPr lang="he-IL" dirty="0" smtClean="0"/>
              <a:t>נשתמש בשירות מכונות הלמידה של </a:t>
            </a:r>
            <a:r>
              <a:rPr lang="he-IL" dirty="0" err="1" smtClean="0"/>
              <a:t>אמאזון</a:t>
            </a:r>
            <a:r>
              <a:rPr lang="he-IL" dirty="0" smtClean="0"/>
              <a:t>.</a:t>
            </a:r>
          </a:p>
          <a:p>
            <a:endParaRPr lang="he-IL" dirty="0" smtClean="0"/>
          </a:p>
          <a:p>
            <a:r>
              <a:rPr lang="en-US" dirty="0"/>
              <a:t>AWS Elastic Load </a:t>
            </a:r>
            <a:r>
              <a:rPr lang="en-US" dirty="0" smtClean="0"/>
              <a:t>Balancer</a:t>
            </a:r>
            <a:r>
              <a:rPr lang="he-IL" dirty="0" smtClean="0"/>
              <a:t>- להתמודד עם עומס משתמשים.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702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ספריות ושפות פיתוח: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Haxe</a:t>
            </a:r>
            <a:endParaRPr lang="he-IL" dirty="0" smtClean="0"/>
          </a:p>
          <a:p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 + JS</a:t>
            </a:r>
            <a:endParaRPr lang="he-IL" dirty="0" smtClean="0"/>
          </a:p>
          <a:p>
            <a:endParaRPr lang="en-US" dirty="0" smtClean="0"/>
          </a:p>
          <a:p>
            <a:r>
              <a:rPr lang="en-US" dirty="0" smtClean="0"/>
              <a:t>Material-UI</a:t>
            </a:r>
          </a:p>
        </p:txBody>
      </p:sp>
    </p:spTree>
    <p:extLst>
      <p:ext uri="{BB962C8B-B14F-4D97-AF65-F5344CB8AC3E}">
        <p14:creationId xmlns:p14="http://schemas.microsoft.com/office/powerpoint/2010/main" val="1007727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לוח זמנים:</a:t>
            </a:r>
            <a:endParaRPr lang="he-IL" dirty="0"/>
          </a:p>
        </p:txBody>
      </p:sp>
      <p:graphicFrame>
        <p:nvGraphicFramePr>
          <p:cNvPr id="17" name="מציין מיקום תוכן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426356"/>
              </p:ext>
            </p:extLst>
          </p:nvPr>
        </p:nvGraphicFramePr>
        <p:xfrm>
          <a:off x="2386013" y="1875450"/>
          <a:ext cx="7416800" cy="3280274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685507"/>
                <a:gridCol w="6731293"/>
              </a:tblGrid>
              <a:tr h="3027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Due 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rtl="1" fontAlgn="ctr"/>
                      <a:r>
                        <a:rPr lang="en-US" sz="1200" u="none" strike="noStrike" dirty="0">
                          <a:effectLst/>
                        </a:rPr>
                        <a:t>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02710">
                <a:tc>
                  <a:txBody>
                    <a:bodyPr/>
                    <a:lstStyle/>
                    <a:p>
                      <a:pPr algn="l" rtl="0" fontAlgn="ctr"/>
                      <a:r>
                        <a:rPr lang="he-IL" sz="1200" u="none" strike="noStrike">
                          <a:effectLst/>
                        </a:rPr>
                        <a:t>15.12.16</a:t>
                      </a:r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Submit Project Proposal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02710">
                <a:tc>
                  <a:txBody>
                    <a:bodyPr/>
                    <a:lstStyle/>
                    <a:p>
                      <a:pPr algn="l" rtl="0" fontAlgn="ctr"/>
                      <a:r>
                        <a:rPr lang="he-IL" sz="1200" u="none" strike="noStrike">
                          <a:effectLst/>
                        </a:rPr>
                        <a:t>15.12.16</a:t>
                      </a:r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r>
                        <a:rPr lang="en-US" sz="700" u="none" strike="noStrike" baseline="30000">
                          <a:effectLst/>
                        </a:rPr>
                        <a:t>st</a:t>
                      </a:r>
                      <a:r>
                        <a:rPr lang="en-US" sz="1200" u="none" strike="noStrike">
                          <a:effectLst/>
                        </a:rPr>
                        <a:t> project committee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02710">
                <a:tc>
                  <a:txBody>
                    <a:bodyPr/>
                    <a:lstStyle/>
                    <a:p>
                      <a:pPr algn="l" rtl="0" fontAlgn="ctr"/>
                      <a:r>
                        <a:rPr lang="he-IL" sz="1200" u="none" strike="noStrike">
                          <a:effectLst/>
                        </a:rPr>
                        <a:t>15.1.17</a:t>
                      </a:r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Configuring work environment (workstations, servers, coding applications)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77942">
                <a:tc>
                  <a:txBody>
                    <a:bodyPr/>
                    <a:lstStyle/>
                    <a:p>
                      <a:pPr algn="l" rtl="0" fontAlgn="ctr"/>
                      <a:r>
                        <a:rPr lang="he-IL" sz="1200" u="none" strike="noStrike">
                          <a:effectLst/>
                        </a:rPr>
                        <a:t>15.3.17</a:t>
                      </a:r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Write Machine-learning Code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77942">
                <a:tc>
                  <a:txBody>
                    <a:bodyPr/>
                    <a:lstStyle/>
                    <a:p>
                      <a:pPr algn="l" rtl="0" fontAlgn="ctr"/>
                      <a:r>
                        <a:rPr lang="he-IL" sz="1200" u="none" strike="noStrike">
                          <a:effectLst/>
                        </a:rPr>
                        <a:t>1.4.17</a:t>
                      </a:r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begin the learning process.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02710">
                <a:tc>
                  <a:txBody>
                    <a:bodyPr/>
                    <a:lstStyle/>
                    <a:p>
                      <a:pPr algn="l" rtl="0" fontAlgn="ctr"/>
                      <a:r>
                        <a:rPr lang="he-IL" sz="1200" u="none" strike="noStrike">
                          <a:effectLst/>
                        </a:rPr>
                        <a:t>15.4.17</a:t>
                      </a:r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Reviews core logic application and success rates.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02710">
                <a:tc>
                  <a:txBody>
                    <a:bodyPr/>
                    <a:lstStyle/>
                    <a:p>
                      <a:pPr algn="l" rtl="0" fontAlgn="ctr"/>
                      <a:r>
                        <a:rPr lang="he-IL" sz="1200" u="none" strike="noStrike">
                          <a:effectLst/>
                        </a:rPr>
                        <a:t>20.4.17</a:t>
                      </a:r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build application UI.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02710">
                <a:tc>
                  <a:txBody>
                    <a:bodyPr/>
                    <a:lstStyle/>
                    <a:p>
                      <a:pPr algn="l" rtl="0" fontAlgn="ctr"/>
                      <a:r>
                        <a:rPr lang="he-IL" sz="1200" u="none" strike="noStrike">
                          <a:effectLst/>
                        </a:rPr>
                        <a:t>15.5.17</a:t>
                      </a:r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Full application launched to testing market.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02710">
                <a:tc>
                  <a:txBody>
                    <a:bodyPr/>
                    <a:lstStyle/>
                    <a:p>
                      <a:pPr algn="l" rtl="0" fontAlgn="ctr"/>
                      <a:r>
                        <a:rPr lang="he-IL" sz="1200" u="none" strike="noStrike">
                          <a:effectLst/>
                        </a:rPr>
                        <a:t>10.6.17</a:t>
                      </a:r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POC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02710">
                <a:tc>
                  <a:txBody>
                    <a:bodyPr/>
                    <a:lstStyle/>
                    <a:p>
                      <a:pPr algn="l" rtl="0" fontAlgn="ctr"/>
                      <a:r>
                        <a:rPr lang="he-IL" sz="1200" u="none" strike="noStrike">
                          <a:effectLst/>
                        </a:rPr>
                        <a:t>15.8.17</a:t>
                      </a:r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first release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35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הרעיון הכללי: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he-IL" dirty="0" smtClean="0"/>
              <a:t>ניתוח מידע כגון היסטוריית גלישה, מידע </a:t>
            </a:r>
            <a:r>
              <a:rPr lang="he-IL" dirty="0" err="1" smtClean="0"/>
              <a:t>מיוטיוב</a:t>
            </a:r>
            <a:r>
              <a:rPr lang="he-IL" dirty="0" smtClean="0"/>
              <a:t>, </a:t>
            </a:r>
            <a:r>
              <a:rPr lang="he-IL" dirty="0" err="1" smtClean="0"/>
              <a:t>פייסבוק</a:t>
            </a:r>
            <a:r>
              <a:rPr lang="he-IL" dirty="0" smtClean="0"/>
              <a:t> ושירותים נוספים.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והצעת שירים, אלבומים והופעות בהתאם למידע המנותח. </a:t>
            </a:r>
          </a:p>
          <a:p>
            <a:r>
              <a:rPr lang="he-IL" dirty="0" smtClean="0"/>
              <a:t>מציאת הרגלי מוזיקה של אוכלוסיות שונות לפי גיל, לאום, קבוצות חברים, מקום מגורים </a:t>
            </a:r>
            <a:r>
              <a:rPr lang="he-IL" dirty="0" err="1" smtClean="0"/>
              <a:t>וכו</a:t>
            </a:r>
            <a:r>
              <a:rPr lang="he-IL" dirty="0" smtClean="0"/>
              <a:t>'.</a:t>
            </a:r>
          </a:p>
          <a:p>
            <a:r>
              <a:rPr lang="he-IL" dirty="0" smtClean="0"/>
              <a:t>איתור קהל יעד לחברות פרסום שרוצות לשווק את המוצרים שלהם בתחום המוזיקה. בכך גם הגולש מוצא בקלות את המוצרים שמעניינים אותו.</a:t>
            </a:r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015022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משאבים:</a:t>
            </a:r>
            <a:endParaRPr lang="he-IL" dirty="0"/>
          </a:p>
        </p:txBody>
      </p:sp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עבור הקמת סביבת העבודה – שרתי </a:t>
            </a:r>
            <a:r>
              <a:rPr lang="he-IL" dirty="0" err="1" smtClean="0"/>
              <a:t>אמאזון</a:t>
            </a:r>
            <a:r>
              <a:rPr lang="he-IL" dirty="0" smtClean="0"/>
              <a:t> ו</a:t>
            </a:r>
            <a:r>
              <a:rPr lang="en-US" dirty="0" smtClean="0"/>
              <a:t>DB</a:t>
            </a:r>
            <a:r>
              <a:rPr lang="he-IL" dirty="0" smtClean="0"/>
              <a:t>.</a:t>
            </a:r>
          </a:p>
          <a:p>
            <a:r>
              <a:rPr lang="he-IL" dirty="0" smtClean="0"/>
              <a:t>עבור כתיבת הקוד – פרויקט קיים ב</a:t>
            </a:r>
            <a:r>
              <a:rPr lang="en-US" dirty="0" err="1" smtClean="0"/>
              <a:t>git</a:t>
            </a:r>
            <a:r>
              <a:rPr lang="he-IL" dirty="0" smtClean="0"/>
              <a:t>.</a:t>
            </a:r>
          </a:p>
          <a:p>
            <a:r>
              <a:rPr lang="he-IL" dirty="0" smtClean="0"/>
              <a:t>תהליך הלמידה – שירות ייעודי של </a:t>
            </a:r>
            <a:r>
              <a:rPr lang="he-IL" dirty="0" err="1" smtClean="0"/>
              <a:t>אמאזון</a:t>
            </a:r>
            <a:r>
              <a:rPr lang="he-IL" dirty="0" smtClean="0"/>
              <a:t> וזמן ריצה למכונת הלמידה.</a:t>
            </a:r>
          </a:p>
          <a:p>
            <a:r>
              <a:rPr lang="he-IL" dirty="0" smtClean="0"/>
              <a:t>כתיבת שאר האפליקציה – שימוש ב</a:t>
            </a:r>
            <a:r>
              <a:rPr lang="en-US" dirty="0" smtClean="0"/>
              <a:t>API</a:t>
            </a:r>
            <a:r>
              <a:rPr lang="he-IL" dirty="0" smtClean="0"/>
              <a:t> החיצוניים.</a:t>
            </a:r>
          </a:p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70040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69404" y="2344681"/>
            <a:ext cx="9905998" cy="1478570"/>
          </a:xfrm>
        </p:spPr>
        <p:txBody>
          <a:bodyPr/>
          <a:lstStyle/>
          <a:p>
            <a:pPr algn="ctr"/>
            <a:r>
              <a:rPr lang="he-IL" sz="6600" dirty="0" smtClean="0"/>
              <a:t>תכונות המערכת: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009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תכונות הכרחיות: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יישום מכונת למידה המקבלת כקלט מידע על הרגלי האזנה למוזיקה.</a:t>
            </a:r>
          </a:p>
          <a:p>
            <a:endParaRPr lang="he-IL" dirty="0" smtClean="0"/>
          </a:p>
          <a:p>
            <a:r>
              <a:rPr lang="he-IL" dirty="0" smtClean="0"/>
              <a:t>השירות יציג מוזיקה שעשויה לעניין את המשתמש לפי מה שמעניין אנשים עם נתונים דומים למשתמש.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3967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תכונות רצויות: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להשמיע מוזיקה לצרכן הפשוט.</a:t>
            </a:r>
          </a:p>
          <a:p>
            <a:endParaRPr lang="he-IL" dirty="0"/>
          </a:p>
          <a:p>
            <a:r>
              <a:rPr lang="he-IL" dirty="0" smtClean="0"/>
              <a:t>משתמש יכול להתחבר באמצעות חשבון </a:t>
            </a:r>
            <a:r>
              <a:rPr lang="he-IL" dirty="0" err="1" smtClean="0"/>
              <a:t>פייסבוק</a:t>
            </a:r>
            <a:r>
              <a:rPr lang="he-IL" dirty="0" smtClean="0"/>
              <a:t> או </a:t>
            </a:r>
            <a:r>
              <a:rPr lang="he-IL" dirty="0" err="1" smtClean="0"/>
              <a:t>יוטיוב</a:t>
            </a:r>
            <a:r>
              <a:rPr lang="he-IL" dirty="0" smtClean="0"/>
              <a:t> והשירות ינתח את הטעם המוזיקלי שלו על פי הנתונים מאתרים אלו.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1295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תכונות עתידיות: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ניתוח הרגלי שמיעה של אוכלוסיות שלמות ומכירת השירות לחברות פרסום וארגוניים מקומיים.</a:t>
            </a:r>
          </a:p>
          <a:p>
            <a:endParaRPr lang="he-IL" dirty="0" smtClean="0"/>
          </a:p>
          <a:p>
            <a:r>
              <a:rPr lang="he-IL" dirty="0" smtClean="0"/>
              <a:t>ניתוח מידע על קהלי יעד של אמן מסוים וביצוע חישובים סטטיסטיים עליו.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465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29838" y="226212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e-IL" sz="6600" dirty="0" smtClean="0"/>
              <a:t>קהל היעד: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249020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הצרכן הפשוט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1413" y="1890671"/>
            <a:ext cx="9905999" cy="4452256"/>
          </a:xfrm>
        </p:spPr>
        <p:txBody>
          <a:bodyPr/>
          <a:lstStyle/>
          <a:p>
            <a:r>
              <a:rPr lang="he-IL" dirty="0" smtClean="0"/>
              <a:t>הצרכן הפשוט משתמש במגוון של אפליקציות ורשתות חברתיות באופן קבוע.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הוא שומע מוזיקה באופן קבוע ומעוניין להאזין למוזיקה חדשה אך לא משקיע בזה זמן.</a:t>
            </a:r>
          </a:p>
          <a:p>
            <a:endParaRPr lang="he-IL" dirty="0"/>
          </a:p>
          <a:p>
            <a:r>
              <a:rPr lang="he-IL" dirty="0" smtClean="0"/>
              <a:t>הפתרון: האפליקציה שלנו יכולה לנתח את נתוני הגלישה של הצרכן הפשוט ולהנגיש לו מוזיקה חדשה- והכל בלחיצת כפתור!</a:t>
            </a:r>
          </a:p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074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חברות פרסום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חברות פרסום רוצות למקסם את הרווחים שלהם בכך שיחשפו את המוצרים שלהם לקהל היעד המתאים הגולש באפליקציות ואתרים ברשת.</a:t>
            </a:r>
          </a:p>
          <a:p>
            <a:endParaRPr lang="he-IL" dirty="0"/>
          </a:p>
          <a:p>
            <a:r>
              <a:rPr lang="he-IL" dirty="0" smtClean="0"/>
              <a:t>הפתרון: חברות הפרסום יקבלו מהשירות שלנו רשימות של קהל יעד ממוקד בהתאם למוצר המוזיקלי אותו רוצים לפרסם (אלבומים, הופעות, זמרים חדשים..).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בכך יזכו ליותר לחיצות על הפרסומות שלהם וירוויחו יותר כסף.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03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ארגונים מקומיים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תחנות רדיו מקומיות למשל, ירצו להשמיע את המוזיקה האהובה באותו אזור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כדי לשמור על שידור מתאים ומעניין וכמובן רייטינג גבוה.</a:t>
            </a:r>
            <a:endParaRPr lang="he-IL" dirty="0"/>
          </a:p>
          <a:p>
            <a:endParaRPr lang="he-IL" dirty="0" smtClean="0"/>
          </a:p>
          <a:p>
            <a:r>
              <a:rPr lang="he-IL" dirty="0" smtClean="0"/>
              <a:t>הפתרון: השירות שלנו יכול לנתח מידע מוזיקלי עבור אוכלוסיות שלמות.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במקום להסתמך על טרנדים ארציים או עולמיים, הם מקבלים מידע מנותח שמאפשר להם להשמיע תכנים רלוונטיים לקהל היעד שלהם. </a:t>
            </a:r>
          </a:p>
        </p:txBody>
      </p:sp>
    </p:spTree>
    <p:extLst>
      <p:ext uri="{BB962C8B-B14F-4D97-AF65-F5344CB8AC3E}">
        <p14:creationId xmlns:p14="http://schemas.microsoft.com/office/powerpoint/2010/main" val="38391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69404" y="2344681"/>
            <a:ext cx="9905998" cy="1478570"/>
          </a:xfrm>
        </p:spPr>
        <p:txBody>
          <a:bodyPr/>
          <a:lstStyle/>
          <a:p>
            <a:pPr algn="ctr"/>
            <a:r>
              <a:rPr lang="he-IL" sz="6600" dirty="0" smtClean="0"/>
              <a:t>המתחרים: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5567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347</TotalTime>
  <Words>862</Words>
  <Application>Microsoft Office PowerPoint</Application>
  <PresentationFormat>מסך רחב</PresentationFormat>
  <Paragraphs>145</Paragraphs>
  <Slides>44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49" baseType="lpstr">
      <vt:lpstr>Arial</vt:lpstr>
      <vt:lpstr>Times New Roman</vt:lpstr>
      <vt:lpstr>Trebuchet MS</vt:lpstr>
      <vt:lpstr>Tw Cen MT</vt:lpstr>
      <vt:lpstr>מעגל</vt:lpstr>
      <vt:lpstr>MUSIC TO ALL</vt:lpstr>
      <vt:lpstr>הרעיון:</vt:lpstr>
      <vt:lpstr>הרעיון הכללי:</vt:lpstr>
      <vt:lpstr>הרעיון הכללי:</vt:lpstr>
      <vt:lpstr>קהל היעד:</vt:lpstr>
      <vt:lpstr>הצרכן הפשוט</vt:lpstr>
      <vt:lpstr>חברות פרסום</vt:lpstr>
      <vt:lpstr>ארגונים מקומיים</vt:lpstr>
      <vt:lpstr>המתחרים:</vt:lpstr>
      <vt:lpstr>Next big sound</vt:lpstr>
      <vt:lpstr>יתרונות וחסרונות</vt:lpstr>
      <vt:lpstr>google</vt:lpstr>
      <vt:lpstr>יתרונות וחסרונות</vt:lpstr>
      <vt:lpstr>kobalt</vt:lpstr>
      <vt:lpstr>יתרונות וחסרונות</vt:lpstr>
      <vt:lpstr>המסכים במערכת:</vt:lpstr>
      <vt:lpstr>מסך התחברות לצרכן הפשוט:</vt:lpstr>
      <vt:lpstr>מסך טעינה:</vt:lpstr>
      <vt:lpstr>מסך תוצאות:</vt:lpstr>
      <vt:lpstr>מסך תוצאות  עבור ארגונים מקומיים:</vt:lpstr>
      <vt:lpstr>מסך סטטיסטיקות  עבור שירותי פרסום:</vt:lpstr>
      <vt:lpstr>ארכיטקטורה:</vt:lpstr>
      <vt:lpstr>המערכת:</vt:lpstr>
      <vt:lpstr>מצגת של PowerPoint</vt:lpstr>
      <vt:lpstr>חלקי המערכת:</vt:lpstr>
      <vt:lpstr>חלקי המערכת:</vt:lpstr>
      <vt:lpstr>טבלאות במסד הנתונים:</vt:lpstr>
      <vt:lpstr>טבלאות במסד הנתונים:</vt:lpstr>
      <vt:lpstr>דיאגרמת זרימה:</vt:lpstr>
      <vt:lpstr>אתחול ראשוני של המערכת:</vt:lpstr>
      <vt:lpstr>שימוש של משתמש עצמי:</vt:lpstr>
      <vt:lpstr>שימוש של ארגון:</vt:lpstr>
      <vt:lpstr>מחלקות:</vt:lpstr>
      <vt:lpstr>מצגת של PowerPoint</vt:lpstr>
      <vt:lpstr>טכנולוגיות:</vt:lpstr>
      <vt:lpstr>ממשקים חיצוניים</vt:lpstr>
      <vt:lpstr>שרתים ושירותי אמאזון:</vt:lpstr>
      <vt:lpstr>ספריות ושפות פיתוח:</vt:lpstr>
      <vt:lpstr>לוח זמנים:</vt:lpstr>
      <vt:lpstr>משאבים:</vt:lpstr>
      <vt:lpstr>תכונות המערכת:</vt:lpstr>
      <vt:lpstr>תכונות הכרחיות:</vt:lpstr>
      <vt:lpstr>תכונות רצויות:</vt:lpstr>
      <vt:lpstr>תכונות עתידיות: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ADI</dc:creator>
  <cp:lastModifiedBy>ADI</cp:lastModifiedBy>
  <cp:revision>32</cp:revision>
  <dcterms:created xsi:type="dcterms:W3CDTF">2016-12-31T12:27:45Z</dcterms:created>
  <dcterms:modified xsi:type="dcterms:W3CDTF">2016-12-31T18:15:24Z</dcterms:modified>
</cp:coreProperties>
</file>