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CB3B41-1DD8-439D-B964-101CB4116D38}">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31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09581FD-4991-4D85-AC19-E9A2946A1494}"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353733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58159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956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4302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6955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93136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11433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97190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80283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581FD-4991-4D85-AC19-E9A2946A1494}"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32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14005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581FD-4991-4D85-AC19-E9A2946A1494}"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50607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581FD-4991-4D85-AC19-E9A2946A1494}"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40200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581FD-4991-4D85-AC19-E9A2946A1494}"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027482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276156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581FD-4991-4D85-AC19-E9A2946A1494}"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5F255-904E-4F2D-A31D-92025AE5736A}" type="slidenum">
              <a:rPr lang="en-IN" smtClean="0"/>
              <a:t>‹#›</a:t>
            </a:fld>
            <a:endParaRPr lang="en-IN"/>
          </a:p>
        </p:txBody>
      </p:sp>
    </p:spTree>
    <p:extLst>
      <p:ext uri="{BB962C8B-B14F-4D97-AF65-F5344CB8AC3E}">
        <p14:creationId xmlns:p14="http://schemas.microsoft.com/office/powerpoint/2010/main" val="1207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9581FD-4991-4D85-AC19-E9A2946A1494}" type="datetimeFigureOut">
              <a:rPr lang="en-IN" smtClean="0"/>
              <a:t>03-08-2023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25F255-904E-4F2D-A31D-92025AE5736A}" type="slidenum">
              <a:rPr lang="en-IN" smtClean="0"/>
              <a:t>‹#›</a:t>
            </a:fld>
            <a:endParaRPr lang="en-IN"/>
          </a:p>
        </p:txBody>
      </p:sp>
    </p:spTree>
    <p:extLst>
      <p:ext uri="{BB962C8B-B14F-4D97-AF65-F5344CB8AC3E}">
        <p14:creationId xmlns:p14="http://schemas.microsoft.com/office/powerpoint/2010/main" val="65354591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AADF1-DF9E-B57C-9E8E-00622A0547E7}"/>
              </a:ext>
            </a:extLst>
          </p:cNvPr>
          <p:cNvSpPr txBox="1"/>
          <p:nvPr/>
        </p:nvSpPr>
        <p:spPr>
          <a:xfrm>
            <a:off x="1281952" y="2465292"/>
            <a:ext cx="8848165" cy="2451953"/>
          </a:xfrm>
          <a:prstGeom prst="rect">
            <a:avLst/>
          </a:prstGeom>
          <a:noFill/>
        </p:spPr>
        <p:txBody>
          <a:bodyPr wrap="square">
            <a:spAutoFit/>
          </a:bodyPr>
          <a:lstStyle/>
          <a:p>
            <a:pPr algn="l" rtl="0">
              <a:spcBef>
                <a:spcPts val="0"/>
              </a:spcBef>
              <a:spcAft>
                <a:spcPts val="800"/>
              </a:spcAft>
            </a:pPr>
            <a:r>
              <a:rPr lang="en-US" sz="2000" b="1" i="1" dirty="0">
                <a:solidFill>
                  <a:srgbClr val="000000"/>
                </a:solidFill>
                <a:effectLst/>
                <a:latin typeface="Libre Baskerville" panose="020F0502020204030204" pitchFamily="2" charset="0"/>
              </a:rPr>
              <a:t>Pre-Requisites </a:t>
            </a:r>
            <a:r>
              <a:rPr lang="en-US" sz="2000" b="1" i="0" dirty="0">
                <a:solidFill>
                  <a:srgbClr val="000000"/>
                </a:solidFill>
                <a:effectLst/>
                <a:latin typeface="Libre Baskerville" panose="020F0502020204030204" pitchFamily="2" charset="0"/>
              </a:rPr>
              <a:t>:</a:t>
            </a:r>
            <a:endParaRPr lang="en-US" sz="2000" b="0" i="0" dirty="0">
              <a:effectLst/>
              <a:latin typeface="Montserrat" panose="020F0502020204030204" pitchFamily="2" charset="0"/>
            </a:endParaRPr>
          </a:p>
          <a:p>
            <a:pPr algn="l" rtl="0">
              <a:spcBef>
                <a:spcPts val="0"/>
              </a:spcBef>
              <a:spcAft>
                <a:spcPts val="800"/>
              </a:spcAft>
            </a:pPr>
            <a:r>
              <a:rPr lang="en-US" sz="2000" b="0" i="0" dirty="0">
                <a:solidFill>
                  <a:srgbClr val="000000"/>
                </a:solidFill>
                <a:effectLst/>
                <a:latin typeface="Libre Baskerville" panose="020F0502020204030204" pitchFamily="2" charset="0"/>
              </a:rPr>
              <a:t>To complete this project, you will need:</a:t>
            </a:r>
            <a:endParaRPr lang="en-US" sz="2000" b="0" i="0" dirty="0">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 code editor (such as Visual Studio Code, Sublime Text, or      Atom)</a:t>
            </a:r>
            <a:endParaRPr lang="en-US" sz="2000" b="0" i="0" dirty="0">
              <a:solidFill>
                <a:srgbClr val="000000"/>
              </a:solidFill>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 web browser</a:t>
            </a:r>
            <a:endParaRPr lang="en-US" sz="2000" b="0" i="0" dirty="0">
              <a:solidFill>
                <a:srgbClr val="000000"/>
              </a:solidFill>
              <a:effectLst/>
              <a:latin typeface="Montserrat" panose="020F0502020204030204" pitchFamily="2" charset="0"/>
            </a:endParaRPr>
          </a:p>
          <a:p>
            <a:pPr algn="l" rtl="0" fontAlgn="base">
              <a:spcBef>
                <a:spcPts val="0"/>
              </a:spcBef>
              <a:spcAft>
                <a:spcPts val="0"/>
              </a:spcAft>
              <a:buFont typeface="Arial" panose="020B0604020202020204" pitchFamily="34" charset="0"/>
              <a:buChar char="•"/>
            </a:pPr>
            <a:r>
              <a:rPr lang="en-US" sz="2000" b="0" i="0" dirty="0">
                <a:solidFill>
                  <a:srgbClr val="000000"/>
                </a:solidFill>
                <a:effectLst/>
                <a:latin typeface="Libre Baskerville" panose="020F0502020204030204" pitchFamily="2" charset="0"/>
              </a:rPr>
              <a:t> An internet connection</a:t>
            </a:r>
            <a:endParaRPr lang="en-US" sz="2000" b="0" i="0" dirty="0">
              <a:solidFill>
                <a:srgbClr val="000000"/>
              </a:solidFill>
              <a:effectLst/>
              <a:latin typeface="Montserrat" panose="020F0502020204030204" pitchFamily="2" charset="0"/>
            </a:endParaRPr>
          </a:p>
          <a:p>
            <a:pPr algn="l" rtl="0" fontAlgn="base">
              <a:spcBef>
                <a:spcPts val="0"/>
              </a:spcBef>
              <a:spcAft>
                <a:spcPts val="800"/>
              </a:spcAft>
              <a:buFont typeface="Arial" panose="020B0604020202020204" pitchFamily="34" charset="0"/>
              <a:buChar char="•"/>
            </a:pPr>
            <a:r>
              <a:rPr lang="en-US" sz="2000" b="0" i="0" dirty="0">
                <a:solidFill>
                  <a:srgbClr val="000000"/>
                </a:solidFill>
                <a:effectLst/>
                <a:latin typeface="Libre Baskerville" panose="020F0502020204030204" pitchFamily="2" charset="0"/>
              </a:rPr>
              <a:t> HTML, CSS or Bootstrap, and JavaScript knowledge</a:t>
            </a:r>
            <a:endParaRPr lang="en-US" sz="2000" b="0" i="0" dirty="0">
              <a:solidFill>
                <a:srgbClr val="000000"/>
              </a:solidFill>
              <a:effectLst/>
              <a:latin typeface="Montserrat" panose="020F0502020204030204" pitchFamily="2" charset="0"/>
            </a:endParaRPr>
          </a:p>
        </p:txBody>
      </p:sp>
      <p:sp>
        <p:nvSpPr>
          <p:cNvPr id="6" name="Title 5">
            <a:extLst>
              <a:ext uri="{FF2B5EF4-FFF2-40B4-BE49-F238E27FC236}">
                <a16:creationId xmlns:a16="http://schemas.microsoft.com/office/drawing/2014/main" id="{192DCFF6-B11B-4D9C-6617-46502D92FD76}"/>
              </a:ext>
            </a:extLst>
          </p:cNvPr>
          <p:cNvSpPr>
            <a:spLocks noGrp="1"/>
          </p:cNvSpPr>
          <p:nvPr>
            <p:ph type="ctrTitle"/>
          </p:nvPr>
        </p:nvSpPr>
        <p:spPr>
          <a:xfrm>
            <a:off x="2743200" y="1803681"/>
            <a:ext cx="5190566" cy="867802"/>
          </a:xfrm>
        </p:spPr>
        <p:txBody>
          <a:bodyPr>
            <a:noAutofit/>
          </a:bodyPr>
          <a:lstStyle/>
          <a:p>
            <a:r>
              <a:rPr lang="en-US" sz="5400" b="1" i="0" cap="none" dirty="0">
                <a:solidFill>
                  <a:srgbClr val="FF0000"/>
                </a:solidFill>
                <a:effectLst/>
                <a:latin typeface="Open Sans" panose="020F0502020204030204" pitchFamily="34" charset="0"/>
              </a:rPr>
              <a:t>Pre-requisites</a:t>
            </a:r>
            <a:br>
              <a:rPr lang="en-US" sz="5400" b="1" i="0" dirty="0">
                <a:solidFill>
                  <a:srgbClr val="FF0000"/>
                </a:solidFill>
                <a:effectLst/>
                <a:latin typeface="Open Sans" panose="020F0502020204030204" pitchFamily="34" charset="0"/>
              </a:rPr>
            </a:br>
            <a:endParaRPr lang="en-IN" sz="5400" dirty="0">
              <a:solidFill>
                <a:srgbClr val="FF0000"/>
              </a:solidFill>
            </a:endParaRPr>
          </a:p>
        </p:txBody>
      </p:sp>
    </p:spTree>
    <p:extLst>
      <p:ext uri="{BB962C8B-B14F-4D97-AF65-F5344CB8AC3E}">
        <p14:creationId xmlns:p14="http://schemas.microsoft.com/office/powerpoint/2010/main" val="287395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32CD-6F4E-9A60-74D5-6276BF5AC121}"/>
              </a:ext>
            </a:extLst>
          </p:cNvPr>
          <p:cNvSpPr>
            <a:spLocks noGrp="1"/>
          </p:cNvSpPr>
          <p:nvPr>
            <p:ph type="title"/>
          </p:nvPr>
        </p:nvSpPr>
        <p:spPr>
          <a:xfrm>
            <a:off x="3451411" y="1006537"/>
            <a:ext cx="4688542" cy="1164914"/>
          </a:xfrm>
        </p:spPr>
        <p:txBody>
          <a:bodyPr>
            <a:normAutofit fontScale="90000"/>
          </a:bodyPr>
          <a:lstStyle/>
          <a:p>
            <a:r>
              <a:rPr lang="en-US" sz="4400" b="1" i="0" dirty="0">
                <a:solidFill>
                  <a:srgbClr val="FF0000"/>
                </a:solidFill>
                <a:effectLst/>
                <a:latin typeface="Open Sans" panose="020B0606030504020204" pitchFamily="34" charset="0"/>
              </a:rPr>
              <a:t>Project Flow</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8FE015C-CB58-8D34-4F76-FCC40319A2DE}"/>
              </a:ext>
            </a:extLst>
          </p:cNvPr>
          <p:cNvSpPr>
            <a:spLocks noGrp="1"/>
          </p:cNvSpPr>
          <p:nvPr>
            <p:ph idx="1"/>
          </p:nvPr>
        </p:nvSpPr>
        <p:spPr>
          <a:xfrm>
            <a:off x="1428282" y="2099734"/>
            <a:ext cx="8534400" cy="3615267"/>
          </a:xfrm>
        </p:spPr>
        <p:txBody>
          <a:bodyPr/>
          <a:lstStyle/>
          <a:p>
            <a:pPr algn="l" rtl="0">
              <a:spcBef>
                <a:spcPts val="0"/>
              </a:spcBef>
              <a:spcAft>
                <a:spcPts val="800"/>
              </a:spcAft>
            </a:pPr>
            <a:r>
              <a:rPr lang="en-US" sz="2400" b="1" i="0" dirty="0">
                <a:solidFill>
                  <a:srgbClr val="000000"/>
                </a:solidFill>
                <a:effectLst/>
                <a:latin typeface="Libre Baskerville" panose="02000000000000000000" pitchFamily="2" charset="0"/>
              </a:rPr>
              <a:t> </a:t>
            </a:r>
            <a:r>
              <a:rPr lang="en-US" sz="2400" b="1" i="1" dirty="0">
                <a:solidFill>
                  <a:srgbClr val="000000"/>
                </a:solidFill>
                <a:effectLst/>
                <a:latin typeface="Libre Baskerville" panose="02000000000000000000" pitchFamily="2" charset="0"/>
              </a:rPr>
              <a:t>Project Flow </a:t>
            </a:r>
            <a:r>
              <a:rPr lang="en-US" sz="2400" b="1" i="0" dirty="0">
                <a:solidFill>
                  <a:srgbClr val="000000"/>
                </a:solidFill>
                <a:effectLst/>
                <a:latin typeface="Libre Baskerville" panose="02000000000000000000" pitchFamily="2" charset="0"/>
              </a:rPr>
              <a:t>:</a:t>
            </a:r>
            <a:endParaRPr lang="en-US" sz="2400" b="0" i="0" dirty="0">
              <a:effectLst/>
              <a:latin typeface="Montserrat" panose="00000500000000000000" pitchFamily="2" charset="0"/>
            </a:endParaRPr>
          </a:p>
          <a:p>
            <a:pPr algn="l" rtl="0">
              <a:spcBef>
                <a:spcPts val="0"/>
              </a:spcBef>
              <a:spcAft>
                <a:spcPts val="800"/>
              </a:spcAft>
            </a:pPr>
            <a:r>
              <a:rPr lang="en-US" sz="2400" b="0" i="0" dirty="0">
                <a:solidFill>
                  <a:srgbClr val="000000"/>
                </a:solidFill>
                <a:effectLst/>
                <a:latin typeface="Libre Baskerville" panose="02000000000000000000" pitchFamily="2" charset="0"/>
              </a:rPr>
              <a:t> To accomplish the objectives, we will complete the following activities:</a:t>
            </a:r>
            <a:endParaRPr lang="en-US" sz="2400" b="0" i="0" dirty="0">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0" i="0" dirty="0">
                <a:solidFill>
                  <a:srgbClr val="000000"/>
                </a:solidFill>
                <a:effectLst/>
                <a:latin typeface="Libre Baskerville" panose="02000000000000000000" pitchFamily="2" charset="0"/>
              </a:rPr>
              <a:t>  Set up the project structure</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0" i="0" dirty="0">
                <a:solidFill>
                  <a:srgbClr val="000000"/>
                </a:solidFill>
                <a:effectLst/>
                <a:latin typeface="Libre Baskerville" panose="02000000000000000000" pitchFamily="2" charset="0"/>
              </a:rPr>
              <a:t>  Design and implement the user interface</a:t>
            </a:r>
            <a:endParaRPr lang="en-US" sz="2400" b="0" i="0" dirty="0">
              <a:solidFill>
                <a:srgbClr val="000000"/>
              </a:solidFill>
              <a:effectLst/>
              <a:latin typeface="Montserrat" panose="00000500000000000000" pitchFamily="2" charset="0"/>
            </a:endParaRPr>
          </a:p>
          <a:p>
            <a:pPr algn="l" rtl="0" fontAlgn="base">
              <a:spcBef>
                <a:spcPts val="0"/>
              </a:spcBef>
              <a:spcAft>
                <a:spcPts val="800"/>
              </a:spcAft>
              <a:buFont typeface="Arial" panose="020B0604020202020204" pitchFamily="34" charset="0"/>
              <a:buChar char="•"/>
            </a:pPr>
            <a:r>
              <a:rPr lang="en-US" sz="2400" b="0" i="0" dirty="0">
                <a:solidFill>
                  <a:srgbClr val="000000"/>
                </a:solidFill>
                <a:effectLst/>
                <a:latin typeface="Libre Baskerville" panose="02000000000000000000" pitchFamily="2" charset="0"/>
              </a:rPr>
              <a:t>  Fetch data from the script file</a:t>
            </a:r>
            <a:endParaRPr lang="en-US" sz="2400" b="0" i="0" dirty="0">
              <a:solidFill>
                <a:srgbClr val="00000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66252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8092-495E-BF5E-CA1C-6D263E91B65B}"/>
              </a:ext>
            </a:extLst>
          </p:cNvPr>
          <p:cNvSpPr>
            <a:spLocks noGrp="1"/>
          </p:cNvSpPr>
          <p:nvPr>
            <p:ph type="title"/>
          </p:nvPr>
        </p:nvSpPr>
        <p:spPr>
          <a:xfrm>
            <a:off x="4948519" y="1621633"/>
            <a:ext cx="5184494" cy="1075765"/>
          </a:xfrm>
        </p:spPr>
        <p:txBody>
          <a:bodyPr>
            <a:normAutofit/>
          </a:bodyPr>
          <a:lstStyle/>
          <a:p>
            <a:r>
              <a:rPr lang="en-IN" sz="3600" b="1" i="0" dirty="0">
                <a:solidFill>
                  <a:srgbClr val="FF0000"/>
                </a:solidFill>
                <a:effectLst/>
                <a:latin typeface="Open Sans" panose="020B0606030504020204" pitchFamily="34" charset="0"/>
              </a:rPr>
              <a:t>Project Structure</a:t>
            </a:r>
            <a:br>
              <a:rPr lang="en-IN" b="1" i="0" dirty="0">
                <a:solidFill>
                  <a:srgbClr val="2D2828"/>
                </a:solidFill>
                <a:effectLst/>
                <a:latin typeface="Open Sans" panose="020B0606030504020204" pitchFamily="34" charset="0"/>
              </a:rPr>
            </a:br>
            <a:endParaRPr lang="en-IN" dirty="0"/>
          </a:p>
        </p:txBody>
      </p:sp>
      <p:sp>
        <p:nvSpPr>
          <p:cNvPr id="4" name="Text Placeholder 3">
            <a:extLst>
              <a:ext uri="{FF2B5EF4-FFF2-40B4-BE49-F238E27FC236}">
                <a16:creationId xmlns:a16="http://schemas.microsoft.com/office/drawing/2014/main" id="{47AE2D98-49A9-B823-7D2F-EC790D125891}"/>
              </a:ext>
            </a:extLst>
          </p:cNvPr>
          <p:cNvSpPr>
            <a:spLocks noGrp="1"/>
          </p:cNvSpPr>
          <p:nvPr>
            <p:ph type="body" sz="half" idx="2"/>
          </p:nvPr>
        </p:nvSpPr>
        <p:spPr>
          <a:xfrm>
            <a:off x="4721224" y="2452638"/>
            <a:ext cx="6021388" cy="3388658"/>
          </a:xfrm>
        </p:spPr>
        <p:txBody>
          <a:bodyPr>
            <a:normAutofit fontScale="92500" lnSpcReduction="20000"/>
          </a:bodyPr>
          <a:lstStyle/>
          <a:p>
            <a:pPr algn="l" rtl="0">
              <a:spcBef>
                <a:spcPts val="0"/>
              </a:spcBef>
              <a:spcAft>
                <a:spcPts val="800"/>
              </a:spcAft>
            </a:pPr>
            <a:r>
              <a:rPr lang="en-US" sz="1800" b="1" i="1" dirty="0">
                <a:solidFill>
                  <a:srgbClr val="000000"/>
                </a:solidFill>
                <a:effectLst/>
                <a:latin typeface="Libre Baskerville" panose="02000000000000000000" pitchFamily="2" charset="0"/>
              </a:rPr>
              <a:t>Project Structure </a:t>
            </a:r>
            <a:r>
              <a:rPr lang="en-US" sz="1800" b="1" i="0" dirty="0">
                <a:solidFill>
                  <a:srgbClr val="000000"/>
                </a:solidFill>
                <a:effectLst/>
                <a:latin typeface="Libre Baskerville" panose="02000000000000000000" pitchFamily="2" charset="0"/>
              </a:rPr>
              <a:t>:</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The project structure will include the following files:</a:t>
            </a:r>
          </a:p>
          <a:p>
            <a:pPr algn="l" rtl="0">
              <a:spcBef>
                <a:spcPts val="0"/>
              </a:spcBef>
              <a:spcAft>
                <a:spcPts val="800"/>
              </a:spcAft>
            </a:pP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index.html: The main HTML file that contains the                                      structure of the web page.</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style.css: The CSS file that defines the styles for the   user interface.</a:t>
            </a:r>
            <a:endParaRPr lang="en-US" b="0" i="0" dirty="0">
              <a:effectLst/>
              <a:latin typeface="Montserrat" panose="00000500000000000000" pitchFamily="2" charset="0"/>
            </a:endParaRPr>
          </a:p>
          <a:p>
            <a:pPr algn="l" rtl="0">
              <a:spcBef>
                <a:spcPts val="0"/>
              </a:spcBef>
              <a:spcAft>
                <a:spcPts val="800"/>
              </a:spcAft>
            </a:pPr>
            <a:r>
              <a:rPr lang="en-US" sz="1800" b="0" i="0" dirty="0">
                <a:solidFill>
                  <a:srgbClr val="000000"/>
                </a:solidFill>
                <a:effectLst/>
                <a:latin typeface="Libre Baskerville" panose="02000000000000000000" pitchFamily="2" charset="0"/>
              </a:rPr>
              <a:t>script.js: The JavaScript file that handles data and all functions that are used in projects and updates the UI.</a:t>
            </a:r>
            <a:endParaRPr lang="en-US" b="0" i="0" dirty="0">
              <a:effectLst/>
              <a:latin typeface="Montserrat" panose="00000500000000000000" pitchFamily="2" charset="0"/>
            </a:endParaRPr>
          </a:p>
          <a:p>
            <a:br>
              <a:rPr lang="en-US" dirty="0"/>
            </a:br>
            <a:endParaRPr lang="en-IN" dirty="0"/>
          </a:p>
        </p:txBody>
      </p:sp>
      <p:pic>
        <p:nvPicPr>
          <p:cNvPr id="1026" name="Picture 2">
            <a:extLst>
              <a:ext uri="{FF2B5EF4-FFF2-40B4-BE49-F238E27FC236}">
                <a16:creationId xmlns:a16="http://schemas.microsoft.com/office/drawing/2014/main" id="{4B65802D-18A0-B49F-DE1F-4D3994FDEEF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324349" y="1621633"/>
            <a:ext cx="2714251" cy="340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94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50C78-7D13-8E5B-4631-9FA9CBD6D987}"/>
              </a:ext>
            </a:extLst>
          </p:cNvPr>
          <p:cNvSpPr txBox="1"/>
          <p:nvPr/>
        </p:nvSpPr>
        <p:spPr>
          <a:xfrm>
            <a:off x="1703293" y="1093694"/>
            <a:ext cx="8337177" cy="5016758"/>
          </a:xfrm>
          <a:prstGeom prst="rect">
            <a:avLst/>
          </a:prstGeom>
          <a:noFill/>
        </p:spPr>
        <p:txBody>
          <a:bodyPr wrap="square">
            <a:spAutoFit/>
          </a:bodyPr>
          <a:lstStyle/>
          <a:p>
            <a:pPr algn="l" rtl="0">
              <a:spcBef>
                <a:spcPts val="0"/>
              </a:spcBef>
              <a:spcAft>
                <a:spcPts val="800"/>
              </a:spcAft>
            </a:pPr>
            <a:r>
              <a:rPr lang="en-US" sz="3600" b="1" i="0" dirty="0">
                <a:solidFill>
                  <a:srgbClr val="FF0000"/>
                </a:solidFill>
                <a:effectLst/>
                <a:latin typeface="Libre Baskerville" panose="02000000000000000000" pitchFamily="2" charset="0"/>
              </a:rPr>
              <a:t>Set up the project structure</a:t>
            </a:r>
            <a:endParaRPr lang="en-US" sz="3600" b="0" i="0" dirty="0">
              <a:solidFill>
                <a:srgbClr val="FF0000"/>
              </a:solidFill>
              <a:effectLst/>
              <a:latin typeface="Montserrat" panose="00000500000000000000" pitchFamily="2" charset="0"/>
            </a:endParaRPr>
          </a:p>
          <a:p>
            <a:pPr algn="l" rtl="0">
              <a:spcBef>
                <a:spcPts val="0"/>
              </a:spcBef>
              <a:spcAft>
                <a:spcPts val="800"/>
              </a:spcAft>
            </a:pPr>
            <a:br>
              <a:rPr lang="en-US" sz="2400" b="0" i="0" dirty="0">
                <a:effectLst/>
                <a:latin typeface="Montserrat" panose="00000500000000000000" pitchFamily="2" charset="0"/>
              </a:rPr>
            </a:br>
            <a:r>
              <a:rPr lang="en-US" sz="2400" b="0" i="0" dirty="0">
                <a:solidFill>
                  <a:srgbClr val="000000"/>
                </a:solidFill>
                <a:effectLst/>
                <a:latin typeface="Libre Baskerville" panose="02000000000000000000" pitchFamily="2" charset="0"/>
              </a:rPr>
              <a:t>Create a new project folder for the E commerce.</a:t>
            </a:r>
            <a:endParaRPr lang="en-US" sz="2400" b="0" i="0" dirty="0">
              <a:effectLst/>
              <a:latin typeface="Montserrat" panose="00000500000000000000" pitchFamily="2" charset="0"/>
            </a:endParaRPr>
          </a:p>
          <a:p>
            <a:pPr algn="l" rtl="0">
              <a:spcBef>
                <a:spcPts val="0"/>
              </a:spcBef>
              <a:spcAft>
                <a:spcPts val="800"/>
              </a:spcAft>
            </a:pPr>
            <a:r>
              <a:rPr lang="en-US" sz="2400" b="0" i="0" dirty="0">
                <a:solidFill>
                  <a:srgbClr val="000000"/>
                </a:solidFill>
                <a:effectLst/>
                <a:latin typeface="Libre Baskerville" panose="02000000000000000000" pitchFamily="2" charset="0"/>
              </a:rPr>
              <a:t>Inside the project folder, create the following files/folders:</a:t>
            </a:r>
            <a:endParaRPr lang="en-US" sz="2400" b="0" i="0" dirty="0">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index.html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style.css</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script.js</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running.html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apparel.html</a:t>
            </a:r>
            <a:endParaRPr lang="en-US" sz="2400" b="0" i="0" dirty="0">
              <a:solidFill>
                <a:srgbClr val="000000"/>
              </a:solidFill>
              <a:effectLst/>
              <a:latin typeface="Montserrat" panose="00000500000000000000" pitchFamily="2" charset="0"/>
            </a:endParaRPr>
          </a:p>
          <a:p>
            <a:pPr algn="l" rtl="0" fontAlgn="base">
              <a:spcBef>
                <a:spcPts val="0"/>
              </a:spcBef>
              <a:spcAft>
                <a:spcPts val="0"/>
              </a:spcAft>
              <a:buFont typeface="Arial" panose="020B0604020202020204" pitchFamily="34" charset="0"/>
              <a:buChar char="•"/>
            </a:pPr>
            <a:r>
              <a:rPr lang="en-US" sz="2400" b="1" i="0" dirty="0">
                <a:solidFill>
                  <a:srgbClr val="000000"/>
                </a:solidFill>
                <a:effectLst/>
                <a:latin typeface="Libre Baskerville" panose="02000000000000000000" pitchFamily="2" charset="0"/>
              </a:rPr>
              <a:t>  performance.html</a:t>
            </a:r>
            <a:endParaRPr lang="en-US" sz="2400" b="0" i="0" dirty="0">
              <a:solidFill>
                <a:srgbClr val="000000"/>
              </a:solidFill>
              <a:effectLst/>
              <a:latin typeface="Montserrat" panose="00000500000000000000" pitchFamily="2" charset="0"/>
            </a:endParaRPr>
          </a:p>
          <a:p>
            <a:pPr algn="l" rtl="0" fontAlgn="base">
              <a:spcBef>
                <a:spcPts val="0"/>
              </a:spcBef>
              <a:spcAft>
                <a:spcPts val="800"/>
              </a:spcAft>
              <a:buFont typeface="Arial" panose="020B0604020202020204" pitchFamily="34" charset="0"/>
              <a:buChar char="•"/>
            </a:pPr>
            <a:r>
              <a:rPr lang="en-US" sz="2400" b="1" i="0" dirty="0">
                <a:solidFill>
                  <a:srgbClr val="000000"/>
                </a:solidFill>
                <a:effectLst/>
                <a:latin typeface="Libre Baskerville" panose="02000000000000000000" pitchFamily="2" charset="0"/>
              </a:rPr>
              <a:t>  sport.html</a:t>
            </a:r>
            <a:endParaRPr lang="en-US" sz="2400"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20791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9D768BA-DA97-DF99-2823-25FDF65BEA42}"/>
              </a:ext>
            </a:extLst>
          </p:cNvPr>
          <p:cNvPicPr preferRelativeResize="0">
            <a:picLocks noGrp="1" noChangeAspect="1" noChangeArrowheads="1"/>
          </p:cNvPicPr>
          <p:nvPr>
            <p:ph type="pic" idx="1"/>
          </p:nvPr>
        </p:nvPicPr>
        <p:blipFill>
          <a:blip r:embed="rId2">
            <a:extLst>
              <a:ext uri="{28A0092B-C50C-407E-A947-70E740481C1C}">
                <a14:useLocalDpi xmlns:a14="http://schemas.microsoft.com/office/drawing/2010/main" val="0"/>
              </a:ext>
            </a:extLst>
          </a:blip>
          <a:stretch/>
        </p:blipFill>
        <p:spPr bwMode="auto">
          <a:xfrm>
            <a:off x="583065" y="3319185"/>
            <a:ext cx="4655686" cy="26188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15C97653-E164-357F-884B-908FC5B440CC}"/>
              </a:ext>
            </a:extLst>
          </p:cNvPr>
          <p:cNvSpPr>
            <a:spLocks noGrp="1"/>
          </p:cNvSpPr>
          <p:nvPr>
            <p:ph type="body" sz="half" idx="2"/>
          </p:nvPr>
        </p:nvSpPr>
        <p:spPr>
          <a:xfrm>
            <a:off x="5389562" y="2196354"/>
            <a:ext cx="6021388" cy="2914590"/>
          </a:xfrm>
        </p:spPr>
        <p:txBody>
          <a:bodyPr>
            <a:normAutofit/>
          </a:bodyPr>
          <a:lstStyle/>
          <a:p>
            <a:pPr algn="l" rtl="0">
              <a:spcBef>
                <a:spcPts val="0"/>
              </a:spcBef>
              <a:spcAft>
                <a:spcPts val="800"/>
              </a:spcAft>
            </a:pPr>
            <a:r>
              <a:rPr lang="en-US" sz="1800" b="1" i="1" dirty="0">
                <a:solidFill>
                  <a:srgbClr val="000000"/>
                </a:solidFill>
                <a:effectLst/>
                <a:latin typeface="Libre Baskerville" panose="02000000000000000000" pitchFamily="2" charset="0"/>
              </a:rPr>
              <a:t>Design and implement the user interface </a:t>
            </a:r>
            <a:r>
              <a:rPr lang="en-US" sz="1800" i="1" dirty="0">
                <a:solidFill>
                  <a:srgbClr val="000000"/>
                </a:solidFill>
                <a:effectLst/>
                <a:latin typeface="Libre Baskerville" panose="02000000000000000000" pitchFamily="2" charset="0"/>
              </a:rPr>
              <a:t> </a:t>
            </a:r>
            <a:r>
              <a:rPr lang="en-US" sz="1800" dirty="0">
                <a:solidFill>
                  <a:srgbClr val="000000"/>
                </a:solidFill>
                <a:effectLst/>
                <a:latin typeface="Libre Baskerville" panose="02000000000000000000" pitchFamily="2" charset="0"/>
              </a:rPr>
              <a:t>:</a:t>
            </a:r>
            <a:endParaRPr lang="en-US" dirty="0">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Open index.html in your code editor.</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Set up the basic HTML structure.</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Design the layout and structure of the user interface using HTML elements and CSS classes.</a:t>
            </a:r>
            <a:endParaRPr lang="en-US" b="0" i="0" dirty="0">
              <a:solidFill>
                <a:srgbClr val="000000"/>
              </a:solidFill>
              <a:effectLst/>
              <a:latin typeface="Montserrat" panose="00000500000000000000" pitchFamily="2" charset="0"/>
            </a:endParaRPr>
          </a:p>
          <a:p>
            <a:pPr rtl="0" fontAlgn="base">
              <a:spcBef>
                <a:spcPts val="0"/>
              </a:spcBef>
              <a:spcAft>
                <a:spcPts val="0"/>
              </a:spcAft>
              <a:buFont typeface="Arial" panose="020B0604020202020204" pitchFamily="34" charset="0"/>
              <a:buChar char="•"/>
            </a:pPr>
            <a:r>
              <a:rPr lang="en-US" b="0" i="0" dirty="0">
                <a:solidFill>
                  <a:srgbClr val="000000"/>
                </a:solidFill>
                <a:effectLst/>
                <a:latin typeface="Libre Baskerville" panose="02000000000000000000" pitchFamily="2" charset="0"/>
              </a:rPr>
              <a:t> Apply styles to the UI elements using CSS in style.css.</a:t>
            </a:r>
            <a:endParaRPr lang="en-US" b="0" i="0" dirty="0">
              <a:solidFill>
                <a:srgbClr val="000000"/>
              </a:solidFill>
              <a:effectLst/>
              <a:latin typeface="Montserrat" panose="00000500000000000000" pitchFamily="2" charset="0"/>
            </a:endParaRPr>
          </a:p>
          <a:p>
            <a:pPr rtl="0" fontAlgn="base">
              <a:spcBef>
                <a:spcPts val="0"/>
              </a:spcBef>
              <a:spcAft>
                <a:spcPts val="800"/>
              </a:spcAft>
              <a:buFont typeface="Arial" panose="020B0604020202020204" pitchFamily="34" charset="0"/>
              <a:buChar char="•"/>
            </a:pPr>
            <a:r>
              <a:rPr lang="en-US" b="0" i="0" dirty="0">
                <a:solidFill>
                  <a:srgbClr val="000000"/>
                </a:solidFill>
                <a:effectLst/>
                <a:latin typeface="Libre Baskerville" panose="02000000000000000000" pitchFamily="2" charset="0"/>
              </a:rPr>
              <a:t> Link style.css to index.html.</a:t>
            </a:r>
            <a:endParaRPr lang="en-US" b="0" i="0" dirty="0">
              <a:solidFill>
                <a:srgbClr val="000000"/>
              </a:solidFill>
              <a:effectLst/>
              <a:latin typeface="Montserrat" panose="00000500000000000000" pitchFamily="2" charset="0"/>
            </a:endParaRPr>
          </a:p>
          <a:p>
            <a:endParaRPr lang="en-IN" dirty="0"/>
          </a:p>
        </p:txBody>
      </p:sp>
      <p:pic>
        <p:nvPicPr>
          <p:cNvPr id="10" name="Picture 9">
            <a:extLst>
              <a:ext uri="{FF2B5EF4-FFF2-40B4-BE49-F238E27FC236}">
                <a16:creationId xmlns:a16="http://schemas.microsoft.com/office/drawing/2014/main" id="{2E5219C8-6C9E-80A4-DB1A-63F0FFE00F0E}"/>
              </a:ext>
            </a:extLst>
          </p:cNvPr>
          <p:cNvPicPr>
            <a:picLocks noChangeAspect="1"/>
          </p:cNvPicPr>
          <p:nvPr/>
        </p:nvPicPr>
        <p:blipFill>
          <a:blip r:embed="rId3"/>
          <a:stretch>
            <a:fillRect/>
          </a:stretch>
        </p:blipFill>
        <p:spPr>
          <a:xfrm>
            <a:off x="583065" y="1028357"/>
            <a:ext cx="4267059" cy="1239713"/>
          </a:xfrm>
          <a:prstGeom prst="rect">
            <a:avLst/>
          </a:prstGeom>
        </p:spPr>
      </p:pic>
      <p:pic>
        <p:nvPicPr>
          <p:cNvPr id="3" name="Picture 2">
            <a:extLst>
              <a:ext uri="{FF2B5EF4-FFF2-40B4-BE49-F238E27FC236}">
                <a16:creationId xmlns:a16="http://schemas.microsoft.com/office/drawing/2014/main" id="{98105156-06DA-5DF9-F424-00732985C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84" y="247919"/>
            <a:ext cx="4570867" cy="2800587"/>
          </a:xfrm>
          <a:prstGeom prst="rect">
            <a:avLst/>
          </a:prstGeom>
        </p:spPr>
      </p:pic>
    </p:spTree>
    <p:extLst>
      <p:ext uri="{BB962C8B-B14F-4D97-AF65-F5344CB8AC3E}">
        <p14:creationId xmlns:p14="http://schemas.microsoft.com/office/powerpoint/2010/main" val="320082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80FF-0C4A-CE7F-63B8-4A86EC6769D9}"/>
              </a:ext>
            </a:extLst>
          </p:cNvPr>
          <p:cNvSpPr>
            <a:spLocks noGrp="1"/>
          </p:cNvSpPr>
          <p:nvPr>
            <p:ph type="ctrTitle"/>
          </p:nvPr>
        </p:nvSpPr>
        <p:spPr>
          <a:xfrm>
            <a:off x="767790" y="685800"/>
            <a:ext cx="8001000" cy="2398060"/>
          </a:xfrm>
        </p:spPr>
        <p:txBody>
          <a:bodyPr/>
          <a:lstStyle/>
          <a:p>
            <a:r>
              <a:rPr lang="en-US" sz="3200" b="1" i="0" dirty="0">
                <a:solidFill>
                  <a:srgbClr val="FF0000"/>
                </a:solidFill>
                <a:effectLst/>
                <a:latin typeface="Libre Baskerville" panose="02000000000000000000" pitchFamily="2" charset="0"/>
              </a:rPr>
              <a:t>Conclusion  </a:t>
            </a:r>
            <a:r>
              <a:rPr lang="en-US" sz="3200" b="0" i="0" dirty="0">
                <a:solidFill>
                  <a:srgbClr val="FF0000"/>
                </a:solidFill>
                <a:effectLst/>
                <a:latin typeface="Libre Baskerville" panose="02000000000000000000" pitchFamily="2" charset="0"/>
              </a:rPr>
              <a:t>:</a:t>
            </a:r>
            <a:br>
              <a:rPr lang="en-US" b="0" i="0" dirty="0">
                <a:effectLst/>
                <a:latin typeface="Montserrat" panose="00000500000000000000" pitchFamily="2" charset="0"/>
              </a:rPr>
            </a:br>
            <a:endParaRPr lang="en-IN" dirty="0"/>
          </a:p>
        </p:txBody>
      </p:sp>
      <p:sp>
        <p:nvSpPr>
          <p:cNvPr id="3" name="Subtitle 2">
            <a:extLst>
              <a:ext uri="{FF2B5EF4-FFF2-40B4-BE49-F238E27FC236}">
                <a16:creationId xmlns:a16="http://schemas.microsoft.com/office/drawing/2014/main" id="{E0E9E8A9-D1D9-51FA-6C5E-A0D24FFE3E1D}"/>
              </a:ext>
            </a:extLst>
          </p:cNvPr>
          <p:cNvSpPr>
            <a:spLocks noGrp="1"/>
          </p:cNvSpPr>
          <p:nvPr>
            <p:ph type="subTitle" idx="1"/>
          </p:nvPr>
        </p:nvSpPr>
        <p:spPr>
          <a:xfrm>
            <a:off x="800754" y="2723279"/>
            <a:ext cx="8253600" cy="1947333"/>
          </a:xfrm>
        </p:spPr>
        <p:txBody>
          <a:bodyPr>
            <a:normAutofit fontScale="85000" lnSpcReduction="20000"/>
          </a:bodyPr>
          <a:lstStyle/>
          <a:p>
            <a:pPr algn="l" rtl="0">
              <a:spcBef>
                <a:spcPts val="0"/>
              </a:spcBef>
              <a:spcAft>
                <a:spcPts val="800"/>
              </a:spcAft>
            </a:pPr>
            <a:r>
              <a:rPr lang="en-US" b="0" i="0" dirty="0">
                <a:solidFill>
                  <a:srgbClr val="000000"/>
                </a:solidFill>
                <a:effectLst/>
                <a:latin typeface="Libre Baskerville" panose="02000000000000000000" pitchFamily="2" charset="0"/>
              </a:rPr>
              <a:t>The E-commerce: Shoe Store is a web application that provides the user to watch various shoes according to the categories like running, best performance shoes, etc. It allow users to move their shoes to the cart and accordingly shows how much items are their in there cart and shows price as well.</a:t>
            </a:r>
            <a:endParaRPr lang="en-US" b="0" i="0" dirty="0">
              <a:effectLst/>
              <a:latin typeface="Montserrat" panose="00000500000000000000" pitchFamily="2" charset="0"/>
            </a:endParaRPr>
          </a:p>
          <a:p>
            <a:br>
              <a:rPr lang="en-US" dirty="0"/>
            </a:br>
            <a:endParaRPr lang="en-IN" dirty="0"/>
          </a:p>
        </p:txBody>
      </p:sp>
    </p:spTree>
    <p:extLst>
      <p:ext uri="{BB962C8B-B14F-4D97-AF65-F5344CB8AC3E}">
        <p14:creationId xmlns:p14="http://schemas.microsoft.com/office/powerpoint/2010/main" val="11204623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TotalTime>
  <Words>343</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Libre Baskerville</vt:lpstr>
      <vt:lpstr>Montserrat</vt:lpstr>
      <vt:lpstr>Open Sans</vt:lpstr>
      <vt:lpstr>Wingdings 3</vt:lpstr>
      <vt:lpstr>Slice</vt:lpstr>
      <vt:lpstr>Pre-requisites </vt:lpstr>
      <vt:lpstr>Project Flow </vt:lpstr>
      <vt:lpstr>Project Structure </vt:lpstr>
      <vt:lpstr>PowerPoint Presentation</vt:lpstr>
      <vt:lpstr>PowerPoint Presentation</vt:lpstr>
      <vt:lpstr>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Pre-requisites </dc:title>
  <dc:creator>Jitesh 💙✌️</dc:creator>
  <cp:lastModifiedBy>Jitesh 💙✌️</cp:lastModifiedBy>
  <cp:revision>2</cp:revision>
  <dcterms:created xsi:type="dcterms:W3CDTF">2023-08-02T13:21:06Z</dcterms:created>
  <dcterms:modified xsi:type="dcterms:W3CDTF">2023-08-03T06:38:41Z</dcterms:modified>
</cp:coreProperties>
</file>