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Alfa Slab On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7"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13d89596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13d89596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 empieza a trabajar más con timbres, texturas y procesos sonoros que con notas o melodías. La tecnología se convierte en una parte activa de la creación musical.</a:t>
            </a:r>
            <a:endParaRPr/>
          </a:p>
          <a:p>
            <a:pPr indent="0" lvl="0" marL="0" rtl="0" algn="l">
              <a:spcBef>
                <a:spcPts val="0"/>
              </a:spcBef>
              <a:spcAft>
                <a:spcPts val="0"/>
              </a:spcAft>
              <a:buNone/>
            </a:pPr>
            <a:r>
              <a:rPr lang="es-419"/>
              <a:t>para entender la música actual, ya no basta con escucharla: también hay que mirar los objetos y tecnologías que usamos para hacerla.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69e2a205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69e2a205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569e2a20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69e2a20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69e2a205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569e2a205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69e2a205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69e2a205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6dcd380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6dcd380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6dcd380d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6dcd380d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6dcd380d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6dcd380d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525cba773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525cba773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t>"Las cosas también adquieren su función a partir de su uso", es decir de su mediación.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Diferencia entre instrumento musical y herramienta</a:t>
            </a:r>
            <a:endParaRPr/>
          </a:p>
          <a:p>
            <a:pPr indent="0" lvl="0" marL="0" rtl="0" algn="l">
              <a:spcBef>
                <a:spcPts val="0"/>
              </a:spcBef>
              <a:spcAft>
                <a:spcPts val="0"/>
              </a:spcAft>
              <a:buClr>
                <a:schemeClr val="dk1"/>
              </a:buClr>
              <a:buSzPts val="1100"/>
              <a:buFont typeface="Arial"/>
              <a:buNone/>
            </a:pPr>
            <a:r>
              <a:rPr lang="es-419"/>
              <a:t>A diferencia de las herramientas que sirven como medio para facilitar una tarea específica, los instrumentos musicales son un fin en sí mismos.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El objetivo es comprender qué significan los instrumentos para nosotros actualmente como cultura, de dónde provienen y cómo se manifiestan en la práctica en la era digital.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Origen: eran organos extendidos de los dioses, es decir parte de su cuerpo.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Como se manifiestan: son herramientas para expresar una vida interior más allá del discurso racional y poseen un peligroso potencial para perturbar la armonía pública.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Los instrumentos musicales no tienen la función de simplificarnos tareas, sino que constituyen el significado de su interpretación a través de su naturaleza expresiva.</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25cba773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25cba773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25cba773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25cba773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t>Antigua Grecia: cumplían funciones variadas, desde órganos extendidos de los Dioses en la mitología griega hasta como apoyo mínimo a la voz en los cantos medievales.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Son omnipresentes en todas las culturas humanas en todos los tiempos.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Sirvieron como vehículo de comunicación con los Dioses, como herramientas para experiencias y revelaciones espirituales, como tecnologías en rituales, como aparatos precisos que dan expresión a emociones internas complejas.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Por lo tanto, los instrumentos musicales a menudo se han considerado peligrosos para los poderes conservadores de todo tipo, incluyendo la Iglesia en la época medieval, las sectas protestantes y los talibanes contemporáneos.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525cba773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25cba773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t>A diferencia de los griegos, cuya cultura era más inclusiva, diversa y tolerante con los rituales dionisíacos, la Iglesia tenía un enfoque más totalitario hacia la música, ya que rechazaba en gran medida los instrumentos en favor de la voz.</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La Iglesia solo adoptó una actitud positiva hacia la música cuando esta se consideraba una ayuda para la salvación. La música profana se consideraba peligrosa, con un gran potencial de maldad, libertinaje y desviación del camino de Dios.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En el Renacimiento los instrumentos musicales comenzaron a desarrollarse y adoptar formas estandarizadas, perdiendo gradualmente su referencia mitológica y religiosa en favor de una relación más abierta y flexible con el mundo, con la Ilustración.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525cba773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25cba773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t>o se centra en la práctica musical, si no en la teoría, sirviendo de fuente común para otros escritos medievales.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La música se consideraba un reflejo de la armonía cósmica, por lo que era vital que los instrumentos estuvieran correctamente afinados y las escalas bien definidas.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La notación musical o la composición no se consideraban importantes. El objetivo de la interpretación musical es recrear la música como un **orden trascendente** del mundo. La música y sus instrumentos eran una manifestación física de la armonía matemática del mundo.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419"/>
              <a:t>Definición tripartita de música</a:t>
            </a:r>
            <a:endParaRPr/>
          </a:p>
          <a:p>
            <a:pPr indent="0" lvl="0" marL="0" rtl="0" algn="l">
              <a:spcBef>
                <a:spcPts val="0"/>
              </a:spcBef>
              <a:spcAft>
                <a:spcPts val="0"/>
              </a:spcAft>
              <a:buClr>
                <a:schemeClr val="dk1"/>
              </a:buClr>
              <a:buSzPts val="1100"/>
              <a:buFont typeface="Arial"/>
              <a:buNone/>
            </a:pPr>
            <a:r>
              <a:rPr lang="es-419"/>
              <a:t>1) La música del universo: </a:t>
            </a:r>
            <a:endParaRPr/>
          </a:p>
          <a:p>
            <a:pPr indent="0" lvl="0" marL="0" rtl="0" algn="l">
              <a:spcBef>
                <a:spcPts val="0"/>
              </a:spcBef>
              <a:spcAft>
                <a:spcPts val="0"/>
              </a:spcAft>
              <a:buClr>
                <a:schemeClr val="dk1"/>
              </a:buClr>
              <a:buSzPts val="1100"/>
              <a:buFont typeface="Arial"/>
              <a:buNone/>
            </a:pPr>
            <a:r>
              <a:rPr lang="es-419"/>
              <a:t>Armonia del universo. Involucraba el movimiento de los cuerpos celestes, las estaciones y los elementos, estaba más allá de la percepción del oído humano, pero que representaba el mundo en su belleza simétrica.</a:t>
            </a:r>
            <a:endParaRPr/>
          </a:p>
          <a:p>
            <a:pPr indent="0" lvl="0" marL="0" rtl="0" algn="l">
              <a:spcBef>
                <a:spcPts val="0"/>
              </a:spcBef>
              <a:spcAft>
                <a:spcPts val="0"/>
              </a:spcAft>
              <a:buClr>
                <a:schemeClr val="dk1"/>
              </a:buClr>
              <a:buSzPts val="1100"/>
              <a:buFont typeface="Arial"/>
              <a:buNone/>
            </a:pPr>
            <a:r>
              <a:rPr lang="es-419"/>
              <a:t>2) La música humana: </a:t>
            </a:r>
            <a:endParaRPr/>
          </a:p>
          <a:p>
            <a:pPr indent="0" lvl="0" marL="0" rtl="0" algn="l">
              <a:spcBef>
                <a:spcPts val="0"/>
              </a:spcBef>
              <a:spcAft>
                <a:spcPts val="0"/>
              </a:spcAft>
              <a:buClr>
                <a:schemeClr val="dk1"/>
              </a:buClr>
              <a:buSzPts val="1100"/>
              <a:buFont typeface="Arial"/>
              <a:buNone/>
            </a:pPr>
            <a:r>
              <a:rPr lang="es-419"/>
              <a:t>Armonia del cuerpo y el alma. La música de la voz, que inspiraba a poetas y cantantes.</a:t>
            </a:r>
            <a:endParaRPr/>
          </a:p>
          <a:p>
            <a:pPr indent="0" lvl="0" marL="0" rtl="0" algn="l">
              <a:spcBef>
                <a:spcPts val="0"/>
              </a:spcBef>
              <a:spcAft>
                <a:spcPts val="0"/>
              </a:spcAft>
              <a:buClr>
                <a:schemeClr val="dk1"/>
              </a:buClr>
              <a:buSzPts val="1100"/>
              <a:buFont typeface="Arial"/>
              <a:buNone/>
            </a:pPr>
            <a:r>
              <a:rPr lang="es-419"/>
              <a:t>3) La música instrumental: </a:t>
            </a:r>
            <a:endParaRPr/>
          </a:p>
          <a:p>
            <a:pPr indent="0" lvl="0" marL="0" rtl="0" algn="l">
              <a:spcBef>
                <a:spcPts val="0"/>
              </a:spcBef>
              <a:spcAft>
                <a:spcPts val="0"/>
              </a:spcAft>
              <a:buClr>
                <a:schemeClr val="dk1"/>
              </a:buClr>
              <a:buSzPts val="1100"/>
              <a:buFont typeface="Arial"/>
              <a:buNone/>
            </a:pPr>
            <a:r>
              <a:rPr lang="es-419"/>
              <a:t>Interpretación instrumental. Como la de la cítara, la tibia o los demás instrumentos que sirven para la melodía.</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Clases de músicos</a:t>
            </a:r>
            <a:endParaRPr/>
          </a:p>
          <a:p>
            <a:pPr indent="0" lvl="0" marL="0" rtl="0" algn="l">
              <a:spcBef>
                <a:spcPts val="0"/>
              </a:spcBef>
              <a:spcAft>
                <a:spcPts val="0"/>
              </a:spcAft>
              <a:buNone/>
            </a:pPr>
            <a:r>
              <a:rPr lang="es-419"/>
              <a:t>Base</a:t>
            </a:r>
            <a:endParaRPr/>
          </a:p>
          <a:p>
            <a:pPr indent="0" lvl="0" marL="0" rtl="0" algn="l">
              <a:spcBef>
                <a:spcPts val="0"/>
              </a:spcBef>
              <a:spcAft>
                <a:spcPts val="0"/>
              </a:spcAft>
              <a:buNone/>
            </a:pPr>
            <a:r>
              <a:rPr lang="es-419"/>
              <a:t>	Instrumentistas</a:t>
            </a:r>
            <a:endParaRPr/>
          </a:p>
          <a:p>
            <a:pPr indent="0" lvl="0" marL="0" rtl="0" algn="l">
              <a:spcBef>
                <a:spcPts val="0"/>
              </a:spcBef>
              <a:spcAft>
                <a:spcPts val="0"/>
              </a:spcAft>
              <a:buNone/>
            </a:pPr>
            <a:r>
              <a:rPr lang="es-419"/>
              <a:t>	 sirvientes de sus instrumentos y artesanos hábiles </a:t>
            </a:r>
            <a:endParaRPr/>
          </a:p>
          <a:p>
            <a:pPr indent="0" lvl="0" marL="0" rtl="0" algn="l">
              <a:spcBef>
                <a:spcPts val="0"/>
              </a:spcBef>
              <a:spcAft>
                <a:spcPts val="0"/>
              </a:spcAft>
              <a:buNone/>
            </a:pPr>
            <a:r>
              <a:rPr lang="es-419"/>
              <a:t>	 </a:t>
            </a:r>
            <a:endParaRPr/>
          </a:p>
          <a:p>
            <a:pPr indent="0" lvl="0" marL="0" rtl="0" algn="l">
              <a:spcBef>
                <a:spcPts val="0"/>
              </a:spcBef>
              <a:spcAft>
                <a:spcPts val="0"/>
              </a:spcAft>
              <a:buNone/>
            </a:pPr>
            <a:r>
              <a:rPr lang="es-419"/>
              <a:t>Por encima</a:t>
            </a:r>
            <a:endParaRPr/>
          </a:p>
          <a:p>
            <a:pPr indent="0" lvl="0" marL="0" rtl="0" algn="l">
              <a:spcBef>
                <a:spcPts val="0"/>
              </a:spcBef>
              <a:spcAft>
                <a:spcPts val="0"/>
              </a:spcAft>
              <a:buNone/>
            </a:pPr>
            <a:r>
              <a:rPr lang="es-419"/>
              <a:t>	Cantantes y poetas</a:t>
            </a:r>
            <a:endParaRPr/>
          </a:p>
          <a:p>
            <a:pPr indent="0" lvl="0" marL="0" rtl="0" algn="l">
              <a:spcBef>
                <a:spcPts val="0"/>
              </a:spcBef>
              <a:spcAft>
                <a:spcPts val="0"/>
              </a:spcAft>
              <a:buNone/>
            </a:pPr>
            <a:r>
              <a:rPr lang="es-419"/>
              <a:t>	se preocupan por su poesía, pero no saben realmente lo que hacen, ya que su arte proviene de la inspiración más que del verdadero conocimiento. </a:t>
            </a:r>
            <a:endParaRPr/>
          </a:p>
          <a:p>
            <a:pPr indent="0" lvl="0" marL="0" rtl="0" algn="l">
              <a:spcBef>
                <a:spcPts val="0"/>
              </a:spcBef>
              <a:spcAft>
                <a:spcPts val="0"/>
              </a:spcAft>
              <a:buNone/>
            </a:pPr>
            <a:r>
              <a:rPr lang="es-419"/>
              <a:t>	</a:t>
            </a:r>
            <a:endParaRPr/>
          </a:p>
          <a:p>
            <a:pPr indent="0" lvl="0" marL="0" rtl="0" algn="l">
              <a:spcBef>
                <a:spcPts val="0"/>
              </a:spcBef>
              <a:spcAft>
                <a:spcPts val="0"/>
              </a:spcAft>
              <a:buNone/>
            </a:pPr>
            <a:r>
              <a:rPr lang="es-419"/>
              <a:t>Tercera clase</a:t>
            </a:r>
            <a:endParaRPr/>
          </a:p>
          <a:p>
            <a:pPr indent="0" lvl="0" marL="0" rtl="0" algn="l">
              <a:spcBef>
                <a:spcPts val="0"/>
              </a:spcBef>
              <a:spcAft>
                <a:spcPts val="0"/>
              </a:spcAft>
              <a:buNone/>
            </a:pPr>
            <a:r>
              <a:rPr lang="es-419"/>
              <a:t>	Verdadero músico (musicus)</a:t>
            </a:r>
            <a:endParaRPr/>
          </a:p>
          <a:p>
            <a:pPr indent="0" lvl="0" marL="0" rtl="0" algn="l">
              <a:spcBef>
                <a:spcPts val="0"/>
              </a:spcBef>
              <a:spcAft>
                <a:spcPts val="0"/>
              </a:spcAft>
              <a:buNone/>
            </a:pPr>
            <a:r>
              <a:rPr lang="es-419"/>
              <a:t>	teórico erudito que puede juzgar el funcionamiento de los instrumentos y las canciones, aplicando el conocimiento musical teórico relacionado con las otras materias del quadrivium: aritmética, astronomía y geometría. El musicus no necesariamente tocaba música.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25cba773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25cba773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 principios del siglo X, en la Epistola de armonica institutione de Regino de Prüm, separa la música natural de la música artificial.</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La música natural es aquella que produce sonido sin instrumento musical, sin toque de dedos, sin golpe ni tacto humano, sino inspirado por Dios.</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La música artificial es la producida por los instrumentos, la que fue concebida e inventada por el arte y el ingenio humanos.</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Este es un tema común a lo largo de la historia musical occidental: en la época medieval, la voz humana se alzaba contra los instrumentos musicales;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En los siglos XVIII y XIX se da una división en la interpretación musical:\</a:t>
            </a:r>
            <a:endParaRPr/>
          </a:p>
          <a:p>
            <a:pPr indent="0" lvl="0" marL="0" rtl="0" algn="l">
              <a:spcBef>
                <a:spcPts val="0"/>
              </a:spcBef>
              <a:spcAft>
                <a:spcPts val="0"/>
              </a:spcAft>
              <a:buNone/>
            </a:pPr>
            <a:r>
              <a:rPr lang="es-419"/>
              <a:t>- por un lado: un "alma"</a:t>
            </a:r>
            <a:endParaRPr/>
          </a:p>
          <a:p>
            <a:pPr indent="0" lvl="0" marL="0" rtl="0" algn="l">
              <a:spcBef>
                <a:spcPts val="0"/>
              </a:spcBef>
              <a:spcAft>
                <a:spcPts val="0"/>
              </a:spcAft>
              <a:buNone/>
            </a:pPr>
            <a:r>
              <a:rPr lang="es-419"/>
              <a:t>- y por otro: la de las pianolas y los autómatas musicales</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Luego, con los sintetizadores del siglo XX, encontramos críticas al sonido artificial y a la falta de personalidad.</a:t>
            </a:r>
            <a:endParaRPr/>
          </a:p>
          <a:p>
            <a:pPr indent="0" lvl="0" marL="0" rtl="0" algn="l">
              <a:spcBef>
                <a:spcPts val="0"/>
              </a:spcBef>
              <a:spcAft>
                <a:spcPts val="0"/>
              </a:spcAft>
              <a:buNone/>
            </a:pPr>
            <a:r>
              <a:t/>
            </a:r>
            <a:endParaRPr/>
          </a:p>
          <a:p>
            <a:pPr indent="0" lvl="0" marL="0" rtl="0" algn="l">
              <a:spcBef>
                <a:spcPts val="0"/>
              </a:spcBef>
              <a:spcAft>
                <a:spcPts val="0"/>
              </a:spcAft>
              <a:buNone/>
            </a:pPr>
            <a:r>
              <a:rPr lang="es-419"/>
              <a:t>Lo mismo sucede con las tecnologías de grabación, con la IA, el rechazo a la idea de la creatividad de las máquinas.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13d8959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13d8959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13d89596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13d89596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s-419"/>
              <a:t>El órgano era el instrumento central en las iglesias, y estaba asociado a lo sagrado.</a:t>
            </a:r>
            <a:endParaRPr/>
          </a:p>
          <a:p>
            <a:pPr indent="-298450" lvl="0" marL="457200" rtl="0" algn="l">
              <a:spcBef>
                <a:spcPts val="0"/>
              </a:spcBef>
              <a:spcAft>
                <a:spcPts val="0"/>
              </a:spcAft>
              <a:buSzPts val="1100"/>
              <a:buAutoNum type="arabicPeriod"/>
            </a:pPr>
            <a:r>
              <a:rPr lang="es-419"/>
              <a:t>la nobleza empieza a coleccionar instrumentos como símbolo de estatus y cultura.</a:t>
            </a:r>
            <a:endParaRPr/>
          </a:p>
          <a:p>
            <a:pPr indent="-298450" lvl="0" marL="457200" rtl="0" algn="l">
              <a:spcBef>
                <a:spcPts val="0"/>
              </a:spcBef>
              <a:spcAft>
                <a:spcPts val="0"/>
              </a:spcAft>
              <a:buSzPts val="1100"/>
              <a:buAutoNum type="arabicPeriod"/>
            </a:pPr>
            <a:r>
              <a:rPr lang="es-419"/>
              <a:t>Se empieza a estudiar más sistemáticamente su construcción, afinación, posibilidades tímbricas y mecánicas.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Sonic Writing</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fontScale="55000"/>
          </a:bodyPr>
          <a:lstStyle/>
          <a:p>
            <a:pPr indent="0" lvl="0" marL="0" rtl="0" algn="ctr">
              <a:spcBef>
                <a:spcPts val="0"/>
              </a:spcBef>
              <a:spcAft>
                <a:spcPts val="0"/>
              </a:spcAft>
              <a:buNone/>
            </a:pPr>
            <a:r>
              <a:rPr lang="es-419" sz="5400">
                <a:solidFill>
                  <a:schemeClr val="accent3"/>
                </a:solidFill>
                <a:latin typeface="Alfa Slab One"/>
                <a:ea typeface="Alfa Slab One"/>
                <a:cs typeface="Alfa Slab One"/>
                <a:sym typeface="Alfa Slab One"/>
              </a:rPr>
              <a:t>Intrumentalidad</a:t>
            </a:r>
            <a:r>
              <a:rPr lang="es-419" sz="5400">
                <a:solidFill>
                  <a:schemeClr val="accent3"/>
                </a:solidFill>
                <a:latin typeface="Alfa Slab One"/>
                <a:ea typeface="Alfa Slab One"/>
                <a:cs typeface="Alfa Slab One"/>
                <a:sym typeface="Alfa Slab One"/>
              </a:rPr>
              <a:t> / Nuevos Instrumentos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La </a:t>
            </a:r>
            <a:r>
              <a:rPr lang="es-419"/>
              <a:t>revolución</a:t>
            </a:r>
            <a:r>
              <a:rPr lang="es-419"/>
              <a:t> </a:t>
            </a:r>
            <a:r>
              <a:rPr lang="es-419"/>
              <a:t>tecnológica</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Aparecen nuevos instrumentos —mecánicos, eléctricos, electrónicos y digitales— que ya no responden a la lógica tradicional de cuerda, viento o percusión. En lugar de buscar imitar los instrumentos del pasado, se crean nuevos lenguajes y nuevas formas de tocar.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Instrumentos acústicos y digitales</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s-419"/>
              <a:t>acústicos: tradicionales, físicos, suenan por </a:t>
            </a:r>
            <a:r>
              <a:rPr lang="es-419"/>
              <a:t>vibracion</a:t>
            </a:r>
            <a:r>
              <a:rPr lang="es-419"/>
              <a:t> directa</a:t>
            </a:r>
            <a:endParaRPr/>
          </a:p>
          <a:p>
            <a:pPr indent="-298450" lvl="0" marL="457200" rtl="0" algn="l">
              <a:spcBef>
                <a:spcPts val="0"/>
              </a:spcBef>
              <a:spcAft>
                <a:spcPts val="0"/>
              </a:spcAft>
              <a:buClr>
                <a:srgbClr val="000000"/>
              </a:buClr>
              <a:buSzPts val="1100"/>
              <a:buFont typeface="Arial"/>
              <a:buChar char="-"/>
            </a:pPr>
            <a:r>
              <a:rPr lang="es-419"/>
              <a:t>digitales: requieren interfaz, procesamiento electrónico y diseño.</a:t>
            </a:r>
            <a:br>
              <a:rPr lang="es-419"/>
            </a:b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Agregado en instrumentos digitales</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t/>
            </a:r>
            <a:endParaRPr/>
          </a:p>
          <a:p>
            <a:pPr indent="-298450" lvl="0" marL="457200" rtl="0" algn="l">
              <a:spcBef>
                <a:spcPts val="1200"/>
              </a:spcBef>
              <a:spcAft>
                <a:spcPts val="0"/>
              </a:spcAft>
              <a:buClr>
                <a:srgbClr val="000000"/>
              </a:buClr>
              <a:buSzPts val="1100"/>
              <a:buFont typeface="Arial"/>
              <a:buChar char="-"/>
            </a:pPr>
            <a:r>
              <a:rPr lang="es-419"/>
              <a:t>Algunos instrumentos digitales imitan acústicos (ej. piano eléctrico).</a:t>
            </a:r>
            <a:endParaRPr/>
          </a:p>
          <a:p>
            <a:pPr indent="-298450" lvl="0" marL="457200" rtl="0" algn="l">
              <a:spcBef>
                <a:spcPts val="0"/>
              </a:spcBef>
              <a:spcAft>
                <a:spcPts val="0"/>
              </a:spcAft>
              <a:buClr>
                <a:srgbClr val="000000"/>
              </a:buClr>
              <a:buSzPts val="1100"/>
              <a:buFont typeface="Arial"/>
              <a:buChar char="-"/>
            </a:pPr>
            <a:r>
              <a:rPr lang="es-419"/>
              <a:t>Se pueden modificar parámetros sonoros imposibles en acústicos.</a:t>
            </a:r>
            <a:endParaRPr/>
          </a:p>
          <a:p>
            <a:pPr indent="0" lvl="0" marL="45720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Diseño de los instrumentos digitales</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s-419"/>
              <a:t>Las tecnologías digitales transforman fabricación, interpretación y composición de los instrumentos.</a:t>
            </a:r>
            <a:endParaRPr/>
          </a:p>
          <a:p>
            <a:pPr indent="-342900" lvl="0" marL="457200" rtl="0" algn="l">
              <a:spcBef>
                <a:spcPts val="0"/>
              </a:spcBef>
              <a:spcAft>
                <a:spcPts val="0"/>
              </a:spcAft>
              <a:buSzPts val="1800"/>
              <a:buChar char="-"/>
            </a:pPr>
            <a:r>
              <a:rPr lang="es-419"/>
              <a:t>El diseño se vuelve un espacio creativo clave.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Desafíos de Difusión</a:t>
            </a:r>
            <a:endParaRPr/>
          </a:p>
        </p:txBody>
      </p:sp>
      <p:sp>
        <p:nvSpPr>
          <p:cNvPr id="135" name="Google Shape;13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es-419"/>
              <a:t>Difusión limitada: muchos instrumentos nuevos son poco conocidos.</a:t>
            </a:r>
            <a:endParaRPr/>
          </a:p>
          <a:p>
            <a:pPr indent="-342900" lvl="0" marL="457200" rtl="0" algn="l">
              <a:spcBef>
                <a:spcPts val="0"/>
              </a:spcBef>
              <a:spcAft>
                <a:spcPts val="0"/>
              </a:spcAft>
              <a:buSzPts val="1800"/>
              <a:buChar char="-"/>
            </a:pPr>
            <a:r>
              <a:rPr lang="es-419"/>
              <a:t>Requieren:</a:t>
            </a:r>
            <a:endParaRPr/>
          </a:p>
          <a:p>
            <a:pPr indent="-342900" lvl="0" marL="457200" rtl="0" algn="l">
              <a:spcBef>
                <a:spcPts val="0"/>
              </a:spcBef>
              <a:spcAft>
                <a:spcPts val="0"/>
              </a:spcAft>
              <a:buSzPts val="1800"/>
              <a:buChar char="●"/>
            </a:pPr>
            <a:r>
              <a:rPr lang="es-419"/>
              <a:t>Compositores que los integren en sus obras.</a:t>
            </a:r>
            <a:endParaRPr/>
          </a:p>
          <a:p>
            <a:pPr indent="-342900" lvl="0" marL="457200" rtl="0" algn="l">
              <a:spcBef>
                <a:spcPts val="0"/>
              </a:spcBef>
              <a:spcAft>
                <a:spcPts val="0"/>
              </a:spcAft>
              <a:buSzPts val="1800"/>
              <a:buChar char="●"/>
            </a:pPr>
            <a:r>
              <a:rPr lang="es-419"/>
              <a:t>Producción masiva.</a:t>
            </a:r>
            <a:endParaRPr/>
          </a:p>
          <a:p>
            <a:pPr indent="-342900" lvl="0" marL="457200" rtl="0" algn="l">
              <a:spcBef>
                <a:spcPts val="0"/>
              </a:spcBef>
              <a:spcAft>
                <a:spcPts val="0"/>
              </a:spcAft>
              <a:buSzPts val="1800"/>
              <a:buChar char="●"/>
            </a:pPr>
            <a:r>
              <a:rPr lang="es-419"/>
              <a:t>Accesibilidad económica.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028525" y="2093600"/>
            <a:ext cx="2393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Grafo Local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8" title="Screenshot 2025-04-30 at 11.03.39 AM.png"/>
          <p:cNvPicPr preferRelativeResize="0"/>
          <p:nvPr/>
        </p:nvPicPr>
        <p:blipFill>
          <a:blip r:embed="rId3">
            <a:alphaModFix/>
          </a:blip>
          <a:stretch>
            <a:fillRect/>
          </a:stretch>
        </p:blipFill>
        <p:spPr>
          <a:xfrm>
            <a:off x="1240077" y="55300"/>
            <a:ext cx="6121146"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2316350" y="1895775"/>
            <a:ext cx="3883500" cy="119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Muchas gracias!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449150" y="994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Mediaci</a:t>
            </a:r>
            <a:r>
              <a:rPr lang="es-419"/>
              <a:t>ón</a:t>
            </a:r>
            <a:endParaRPr/>
          </a:p>
        </p:txBody>
      </p:sp>
      <p:sp>
        <p:nvSpPr>
          <p:cNvPr id="63" name="Google Shape;63;p14"/>
          <p:cNvSpPr txBox="1"/>
          <p:nvPr>
            <p:ph idx="1" type="body"/>
          </p:nvPr>
        </p:nvSpPr>
        <p:spPr>
          <a:xfrm>
            <a:off x="609550" y="1977275"/>
            <a:ext cx="6746100" cy="2126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Las cosas también adquieren su función a partir de su uso.</a:t>
            </a:r>
            <a:endParaRPr/>
          </a:p>
          <a:p>
            <a:pPr indent="-342900" lvl="0" marL="457200" rtl="0" algn="l">
              <a:spcBef>
                <a:spcPts val="0"/>
              </a:spcBef>
              <a:spcAft>
                <a:spcPts val="0"/>
              </a:spcAft>
              <a:buSzPts val="1800"/>
              <a:buChar char="-"/>
            </a:pPr>
            <a:r>
              <a:rPr lang="es-419"/>
              <a:t>Diferencia entre instrumento musical y herramienta.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Objetivo de la lectura</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Comprender qué significan los instrumentos para nosotros actualmente como cultura, de dónde provienen y cómo se manifiestan en la práctica en la era digital.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a:t>
            </a:r>
            <a:r>
              <a:rPr lang="es-419"/>
              <a:t>nstrumentos en la mitología y la filosofía</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O</a:t>
            </a:r>
            <a:r>
              <a:rPr lang="es-419"/>
              <a:t>mnipresentes en todas las culturas</a:t>
            </a:r>
            <a:endParaRPr/>
          </a:p>
          <a:p>
            <a:pPr indent="-342900" lvl="0" marL="457200" rtl="0" algn="l">
              <a:spcBef>
                <a:spcPts val="0"/>
              </a:spcBef>
              <a:spcAft>
                <a:spcPts val="0"/>
              </a:spcAft>
              <a:buSzPts val="1800"/>
              <a:buChar char="-"/>
            </a:pPr>
            <a:r>
              <a:rPr lang="es-419"/>
              <a:t>Variadas funciones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Instrumentos en el pensamiento medieval</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Griegos - mitolog</a:t>
            </a:r>
            <a:r>
              <a:rPr lang="es-419"/>
              <a:t>í</a:t>
            </a:r>
            <a:r>
              <a:rPr lang="es-419"/>
              <a:t>a</a:t>
            </a:r>
            <a:endParaRPr/>
          </a:p>
          <a:p>
            <a:pPr indent="-342900" lvl="0" marL="457200" rtl="0" algn="l">
              <a:spcBef>
                <a:spcPts val="0"/>
              </a:spcBef>
              <a:spcAft>
                <a:spcPts val="0"/>
              </a:spcAft>
              <a:buSzPts val="1800"/>
              <a:buChar char="-"/>
            </a:pPr>
            <a:r>
              <a:rPr lang="es-419"/>
              <a:t>Iglesia - religi</a:t>
            </a:r>
            <a:r>
              <a:rPr lang="es-419"/>
              <a:t>ón</a:t>
            </a:r>
            <a:endParaRPr/>
          </a:p>
          <a:p>
            <a:pPr indent="-342900" lvl="0" marL="457200" rtl="0" algn="l">
              <a:spcBef>
                <a:spcPts val="0"/>
              </a:spcBef>
              <a:spcAft>
                <a:spcPts val="0"/>
              </a:spcAft>
              <a:buSzPts val="1800"/>
              <a:buChar char="-"/>
            </a:pPr>
            <a:r>
              <a:rPr lang="es-419"/>
              <a:t>Renacimiento y p</a:t>
            </a:r>
            <a:r>
              <a:rPr lang="es-419"/>
              <a:t>érdida de referencias previas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Boecio</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Autor de ‘</a:t>
            </a:r>
            <a:r>
              <a:rPr lang="es-419"/>
              <a:t>Fundamentos de la Música’ como forma de transmitir teoría musical y armonía.</a:t>
            </a:r>
            <a:endParaRPr/>
          </a:p>
          <a:p>
            <a:pPr indent="-342900" lvl="0" marL="457200" rtl="0" algn="l">
              <a:spcBef>
                <a:spcPts val="0"/>
              </a:spcBef>
              <a:spcAft>
                <a:spcPts val="0"/>
              </a:spcAft>
              <a:buSzPts val="1800"/>
              <a:buChar char="-"/>
            </a:pPr>
            <a:r>
              <a:rPr lang="es-419"/>
              <a:t>Definición tripartita de música</a:t>
            </a:r>
            <a:endParaRPr/>
          </a:p>
          <a:p>
            <a:pPr indent="-342900" lvl="0" marL="457200" rtl="0" algn="l">
              <a:spcBef>
                <a:spcPts val="0"/>
              </a:spcBef>
              <a:spcAft>
                <a:spcPts val="0"/>
              </a:spcAft>
              <a:buSzPts val="1800"/>
              <a:buChar char="-"/>
            </a:pPr>
            <a:r>
              <a:rPr lang="es-419"/>
              <a:t>Clases de músicos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Música natural vs música artificial</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Siglo X: m</a:t>
            </a:r>
            <a:r>
              <a:rPr lang="es-419"/>
              <a:t>úsica natural vs música artificial</a:t>
            </a:r>
            <a:endParaRPr/>
          </a:p>
          <a:p>
            <a:pPr indent="-342900" lvl="0" marL="457200" rtl="0" algn="l">
              <a:spcBef>
                <a:spcPts val="0"/>
              </a:spcBef>
              <a:spcAft>
                <a:spcPts val="0"/>
              </a:spcAft>
              <a:buSzPts val="1800"/>
              <a:buChar char="-"/>
            </a:pPr>
            <a:r>
              <a:rPr lang="es-419"/>
              <a:t>Siglos XVIII y XIX: alma vs pianolas y autómatas musicales</a:t>
            </a:r>
            <a:endParaRPr/>
          </a:p>
          <a:p>
            <a:pPr indent="-342900" lvl="0" marL="457200" rtl="0" algn="l">
              <a:spcBef>
                <a:spcPts val="0"/>
              </a:spcBef>
              <a:spcAft>
                <a:spcPts val="0"/>
              </a:spcAft>
              <a:buSzPts val="1800"/>
              <a:buChar char="-"/>
            </a:pPr>
            <a:r>
              <a:rPr lang="es-419"/>
              <a:t>Siglo XX: sintetizadores</a:t>
            </a:r>
            <a:endParaRPr/>
          </a:p>
          <a:p>
            <a:pPr indent="-342900" lvl="0" marL="457200" rtl="0" algn="l">
              <a:spcBef>
                <a:spcPts val="0"/>
              </a:spcBef>
              <a:spcAft>
                <a:spcPts val="0"/>
              </a:spcAft>
              <a:buSzPts val="1800"/>
              <a:buChar char="-"/>
            </a:pPr>
            <a:r>
              <a:rPr lang="es-419"/>
              <a:t>Actualidad: IA y el rechazo de la creatividad de las máquinas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Instrumentos en la Modernidad</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a:t>Los instrumentos musicales han sido influenciados por los valores culturales y científicos de cada época.</a:t>
            </a:r>
            <a:endParaRPr/>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Evolución</a:t>
            </a:r>
            <a:r>
              <a:rPr lang="es-419"/>
              <a:t> de los instrumentos</a:t>
            </a:r>
            <a:endParaRPr/>
          </a:p>
        </p:txBody>
      </p:sp>
      <p:sp>
        <p:nvSpPr>
          <p:cNvPr id="105" name="Google Shape;105;p21"/>
          <p:cNvSpPr txBox="1"/>
          <p:nvPr>
            <p:ph idx="1" type="body"/>
          </p:nvPr>
        </p:nvSpPr>
        <p:spPr>
          <a:xfrm>
            <a:off x="311700" y="1152475"/>
            <a:ext cx="8520600" cy="3931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s-419" sz="1762"/>
              <a:t>en la Edad Media muchos instrumentos se </a:t>
            </a:r>
            <a:r>
              <a:rPr lang="es-419" sz="1762"/>
              <a:t>construyen</a:t>
            </a:r>
            <a:r>
              <a:rPr lang="es-419" sz="1762"/>
              <a:t> con formas humanas o animales, reflejando la idea de que poseían un “alma” o carácter propio.</a:t>
            </a:r>
            <a:endParaRPr sz="1762"/>
          </a:p>
          <a:p>
            <a:pPr indent="0" lvl="0" marL="0" rtl="0" algn="l">
              <a:spcBef>
                <a:spcPts val="1200"/>
              </a:spcBef>
              <a:spcAft>
                <a:spcPts val="0"/>
              </a:spcAft>
              <a:buNone/>
            </a:pPr>
            <a:r>
              <a:rPr lang="es-419" sz="1762"/>
              <a:t>Con el Renacimiento, surge una nueva valoración por la geometría y las proporciones matemáticas en el diseño de instrumentos, lo que marca un cambio de paradigma: la música deja de entenderse como algo divino o cósmico y comienza a pensarse como una actividad humana.</a:t>
            </a:r>
            <a:endParaRPr sz="1762"/>
          </a:p>
          <a:p>
            <a:pPr indent="0" lvl="0" marL="0" rtl="0" algn="l">
              <a:spcBef>
                <a:spcPts val="1200"/>
              </a:spcBef>
              <a:spcAft>
                <a:spcPts val="0"/>
              </a:spcAft>
              <a:buNone/>
            </a:pPr>
            <a:r>
              <a:rPr lang="es-419" sz="1762"/>
              <a:t>Durante los siglos XVII y XVIII, la revolución científica influye en la forma de concebir los instrumentos: ya no solo como objetos artísticos, sino como herramientas para explorar el mundo sonoro.</a:t>
            </a:r>
            <a:endParaRPr sz="1762"/>
          </a:p>
          <a:p>
            <a:pPr indent="0" lvl="0" marL="0" rtl="0" algn="l">
              <a:spcBef>
                <a:spcPts val="1200"/>
              </a:spcBef>
              <a:spcAft>
                <a:spcPts val="0"/>
              </a:spcAft>
              <a:buNone/>
            </a:pPr>
            <a:r>
              <a:rPr lang="es-419" sz="1762"/>
              <a:t>En el siglo XIX se perfeccionan los diseños, se incorporan nuevas tecnologías, y se tiende a la estandarización: tanto de los instrumentos como de las formas de tocarlos.</a:t>
            </a:r>
            <a:endParaRPr sz="1762"/>
          </a:p>
          <a:p>
            <a:pPr indent="0" lvl="0" marL="0" rtl="0" algn="l">
              <a:spcBef>
                <a:spcPts val="1200"/>
              </a:spcBef>
              <a:spcAft>
                <a:spcPts val="0"/>
              </a:spcAft>
              <a:buNone/>
            </a:pPr>
            <a:r>
              <a:rPr lang="es-419" sz="1762"/>
              <a:t>En este contexto también se afianza una idea de música ligada al virtuosismo: el compositor, el intérprete y el director se convierten en canales indispensables para que la obra exista, como si la música tuviera que pasar necesariamente por su interpretación experta.</a:t>
            </a:r>
            <a:endParaRPr sz="1762"/>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