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90" r:id="rId4"/>
    <p:sldId id="258" r:id="rId5"/>
    <p:sldId id="291" r:id="rId6"/>
    <p:sldId id="259" r:id="rId7"/>
    <p:sldId id="289" r:id="rId8"/>
    <p:sldId id="267" r:id="rId9"/>
    <p:sldId id="265" r:id="rId10"/>
    <p:sldId id="261" r:id="rId11"/>
    <p:sldId id="281" r:id="rId12"/>
    <p:sldId id="263" r:id="rId13"/>
    <p:sldId id="264" r:id="rId14"/>
    <p:sldId id="268" r:id="rId15"/>
    <p:sldId id="269" r:id="rId16"/>
    <p:sldId id="275" r:id="rId17"/>
    <p:sldId id="271" r:id="rId18"/>
    <p:sldId id="272" r:id="rId19"/>
    <p:sldId id="273" r:id="rId20"/>
    <p:sldId id="292" r:id="rId21"/>
    <p:sldId id="293" r:id="rId22"/>
    <p:sldId id="277" r:id="rId23"/>
    <p:sldId id="278" r:id="rId24"/>
    <p:sldId id="280" r:id="rId25"/>
    <p:sldId id="279" r:id="rId26"/>
    <p:sldId id="274" r:id="rId27"/>
    <p:sldId id="283" r:id="rId28"/>
    <p:sldId id="284" r:id="rId29"/>
    <p:sldId id="285" r:id="rId30"/>
    <p:sldId id="282" r:id="rId31"/>
    <p:sldId id="286" r:id="rId32"/>
    <p:sldId id="287" r:id="rId33"/>
    <p:sldId id="294"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6323" autoAdjust="0"/>
  </p:normalViewPr>
  <p:slideViewPr>
    <p:cSldViewPr>
      <p:cViewPr varScale="1">
        <p:scale>
          <a:sx n="107" d="100"/>
          <a:sy n="107"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619DA-3CD1-4F51-AC15-CB2C71E7F0B6}" type="datetimeFigureOut">
              <a:rPr lang="pl-PL" smtClean="0"/>
              <a:t>26.01.2022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DBBDE-7E66-48E4-BDE2-5D9E9CE66BF4}" type="slidenum">
              <a:rPr lang="pl-PL" smtClean="0"/>
              <a:t>‹#›</a:t>
            </a:fld>
            <a:endParaRPr lang="pl-PL"/>
          </a:p>
        </p:txBody>
      </p:sp>
    </p:spTree>
    <p:extLst>
      <p:ext uri="{BB962C8B-B14F-4D97-AF65-F5344CB8AC3E}">
        <p14:creationId xmlns:p14="http://schemas.microsoft.com/office/powerpoint/2010/main" val="106197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l-PL"/>
              <a:t>Kliknij, aby edytować styl</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923A1CC3-2375-41D4-9E03-427CAF2A4C1A}"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ytuł i podpis">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pl-PL"/>
              <a:t>Kliknij, aby edytować styl</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FF16868-8199-4C2C-A5B1-63AEE139F88E}"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ferta z podpisem">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pl-PL"/>
              <a:t>Kliknij, aby edytować styl</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AD9FF7F-6988-44CC-821B-644E70CD2F73}"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nazwy">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5C12C299-16B2-4475-990D-751901EACC14}"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pl-PL"/>
              <a:t>Kliknij, aby edytować styl</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pl-PL"/>
              <a:t>Kliknij, aby edytować styl</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F34E6425-0181-43F2-84FC-787E803FD2F8}"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pl-PL"/>
              <a:t>Kliknij, aby edytować styl</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76E86A4C-8E40-4F87-A4F0-01A0687C5742}"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pl-PL"/>
              <a:t>Kliknij, aby edytować styl</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pl-PL"/>
              <a:t>Kliknij ikonę, aby dodać obraz</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35E72C73-2D91-4E12-BA25-F0AA0C03599B}"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pl-PL"/>
              <a:t>Kliknij, aby edytować styl</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Dry+Bean+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CA0897-19ED-4B08-8783-AB82CF4E8553}"/>
              </a:ext>
            </a:extLst>
          </p:cNvPr>
          <p:cNvSpPr>
            <a:spLocks noGrp="1"/>
          </p:cNvSpPr>
          <p:nvPr>
            <p:ph type="ctrTitle"/>
          </p:nvPr>
        </p:nvSpPr>
        <p:spPr>
          <a:xfrm>
            <a:off x="1154955" y="2099733"/>
            <a:ext cx="8825658" cy="1605368"/>
          </a:xfrm>
        </p:spPr>
        <p:txBody>
          <a:bodyPr/>
          <a:lstStyle/>
          <a:p>
            <a:r>
              <a:rPr lang="pl-PL" dirty="0"/>
              <a:t>Klasyfikacja ziaren fasoli</a:t>
            </a:r>
          </a:p>
        </p:txBody>
      </p:sp>
      <p:sp>
        <p:nvSpPr>
          <p:cNvPr id="3" name="Podtytuł 2">
            <a:extLst>
              <a:ext uri="{FF2B5EF4-FFF2-40B4-BE49-F238E27FC236}">
                <a16:creationId xmlns:a16="http://schemas.microsoft.com/office/drawing/2014/main" id="{95A27FC4-249C-407F-BE82-121918E69102}"/>
              </a:ext>
            </a:extLst>
          </p:cNvPr>
          <p:cNvSpPr>
            <a:spLocks noGrp="1"/>
          </p:cNvSpPr>
          <p:nvPr>
            <p:ph type="subTitle" idx="1"/>
          </p:nvPr>
        </p:nvSpPr>
        <p:spPr/>
        <p:txBody>
          <a:bodyPr/>
          <a:lstStyle/>
          <a:p>
            <a:r>
              <a:rPr lang="pl-PL" dirty="0"/>
              <a:t>Maksimowicz </a:t>
            </a:r>
            <a:r>
              <a:rPr lang="pl-PL" dirty="0" err="1"/>
              <a:t>martyna</a:t>
            </a:r>
            <a:endParaRPr lang="pl-PL" dirty="0"/>
          </a:p>
          <a:p>
            <a:r>
              <a:rPr lang="pl-PL" dirty="0"/>
              <a:t>Wydział informatyki, Politechnika białostocka</a:t>
            </a:r>
          </a:p>
        </p:txBody>
      </p:sp>
    </p:spTree>
    <p:extLst>
      <p:ext uri="{BB962C8B-B14F-4D97-AF65-F5344CB8AC3E}">
        <p14:creationId xmlns:p14="http://schemas.microsoft.com/office/powerpoint/2010/main" val="367331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846E39-ACC3-4BC7-8596-51463ACB7783}"/>
              </a:ext>
            </a:extLst>
          </p:cNvPr>
          <p:cNvSpPr>
            <a:spLocks noGrp="1"/>
          </p:cNvSpPr>
          <p:nvPr>
            <p:ph type="title"/>
          </p:nvPr>
        </p:nvSpPr>
        <p:spPr/>
        <p:txBody>
          <a:bodyPr/>
          <a:lstStyle/>
          <a:p>
            <a:r>
              <a:rPr lang="pl-PL" dirty="0"/>
              <a:t>Próbka danych</a:t>
            </a:r>
          </a:p>
        </p:txBody>
      </p:sp>
      <p:graphicFrame>
        <p:nvGraphicFramePr>
          <p:cNvPr id="4" name="Tabela 3">
            <a:extLst>
              <a:ext uri="{FF2B5EF4-FFF2-40B4-BE49-F238E27FC236}">
                <a16:creationId xmlns:a16="http://schemas.microsoft.com/office/drawing/2014/main" id="{F1E5E81D-DB65-4E14-B527-48CE2064FD40}"/>
              </a:ext>
            </a:extLst>
          </p:cNvPr>
          <p:cNvGraphicFramePr>
            <a:graphicFrameLocks noGrp="1"/>
          </p:cNvGraphicFramePr>
          <p:nvPr>
            <p:extLst>
              <p:ext uri="{D42A27DB-BD31-4B8C-83A1-F6EECF244321}">
                <p14:modId xmlns:p14="http://schemas.microsoft.com/office/powerpoint/2010/main" val="2983576884"/>
              </p:ext>
            </p:extLst>
          </p:nvPr>
        </p:nvGraphicFramePr>
        <p:xfrm>
          <a:off x="502722" y="2481945"/>
          <a:ext cx="11186556" cy="3703325"/>
        </p:xfrm>
        <a:graphic>
          <a:graphicData uri="http://schemas.openxmlformats.org/drawingml/2006/table">
            <a:tbl>
              <a:tblPr firstRow="1" lastCol="1">
                <a:tableStyleId>{B301B821-A1FF-4177-AEE7-76D212191A09}</a:tableStyleId>
              </a:tblPr>
              <a:tblGrid>
                <a:gridCol w="652910">
                  <a:extLst>
                    <a:ext uri="{9D8B030D-6E8A-4147-A177-3AD203B41FA5}">
                      <a16:colId xmlns:a16="http://schemas.microsoft.com/office/drawing/2014/main" val="2616579324"/>
                    </a:ext>
                  </a:extLst>
                </a:gridCol>
                <a:gridCol w="652910">
                  <a:extLst>
                    <a:ext uri="{9D8B030D-6E8A-4147-A177-3AD203B41FA5}">
                      <a16:colId xmlns:a16="http://schemas.microsoft.com/office/drawing/2014/main" val="3011034556"/>
                    </a:ext>
                  </a:extLst>
                </a:gridCol>
                <a:gridCol w="652910">
                  <a:extLst>
                    <a:ext uri="{9D8B030D-6E8A-4147-A177-3AD203B41FA5}">
                      <a16:colId xmlns:a16="http://schemas.microsoft.com/office/drawing/2014/main" val="1993900726"/>
                    </a:ext>
                  </a:extLst>
                </a:gridCol>
                <a:gridCol w="652910">
                  <a:extLst>
                    <a:ext uri="{9D8B030D-6E8A-4147-A177-3AD203B41FA5}">
                      <a16:colId xmlns:a16="http://schemas.microsoft.com/office/drawing/2014/main" val="506557283"/>
                    </a:ext>
                  </a:extLst>
                </a:gridCol>
                <a:gridCol w="652910">
                  <a:extLst>
                    <a:ext uri="{9D8B030D-6E8A-4147-A177-3AD203B41FA5}">
                      <a16:colId xmlns:a16="http://schemas.microsoft.com/office/drawing/2014/main" val="2050927614"/>
                    </a:ext>
                  </a:extLst>
                </a:gridCol>
                <a:gridCol w="683995">
                  <a:extLst>
                    <a:ext uri="{9D8B030D-6E8A-4147-A177-3AD203B41FA5}">
                      <a16:colId xmlns:a16="http://schemas.microsoft.com/office/drawing/2014/main" val="361181700"/>
                    </a:ext>
                  </a:extLst>
                </a:gridCol>
                <a:gridCol w="621825">
                  <a:extLst>
                    <a:ext uri="{9D8B030D-6E8A-4147-A177-3AD203B41FA5}">
                      <a16:colId xmlns:a16="http://schemas.microsoft.com/office/drawing/2014/main" val="2076727647"/>
                    </a:ext>
                  </a:extLst>
                </a:gridCol>
                <a:gridCol w="652910">
                  <a:extLst>
                    <a:ext uri="{9D8B030D-6E8A-4147-A177-3AD203B41FA5}">
                      <a16:colId xmlns:a16="http://schemas.microsoft.com/office/drawing/2014/main" val="625301888"/>
                    </a:ext>
                  </a:extLst>
                </a:gridCol>
                <a:gridCol w="652910">
                  <a:extLst>
                    <a:ext uri="{9D8B030D-6E8A-4147-A177-3AD203B41FA5}">
                      <a16:colId xmlns:a16="http://schemas.microsoft.com/office/drawing/2014/main" val="4047176405"/>
                    </a:ext>
                  </a:extLst>
                </a:gridCol>
                <a:gridCol w="652910">
                  <a:extLst>
                    <a:ext uri="{9D8B030D-6E8A-4147-A177-3AD203B41FA5}">
                      <a16:colId xmlns:a16="http://schemas.microsoft.com/office/drawing/2014/main" val="1270752598"/>
                    </a:ext>
                  </a:extLst>
                </a:gridCol>
                <a:gridCol w="652910">
                  <a:extLst>
                    <a:ext uri="{9D8B030D-6E8A-4147-A177-3AD203B41FA5}">
                      <a16:colId xmlns:a16="http://schemas.microsoft.com/office/drawing/2014/main" val="1904009232"/>
                    </a:ext>
                  </a:extLst>
                </a:gridCol>
                <a:gridCol w="827896">
                  <a:extLst>
                    <a:ext uri="{9D8B030D-6E8A-4147-A177-3AD203B41FA5}">
                      <a16:colId xmlns:a16="http://schemas.microsoft.com/office/drawing/2014/main" val="3126313485"/>
                    </a:ext>
                  </a:extLst>
                </a:gridCol>
                <a:gridCol w="609164">
                  <a:extLst>
                    <a:ext uri="{9D8B030D-6E8A-4147-A177-3AD203B41FA5}">
                      <a16:colId xmlns:a16="http://schemas.microsoft.com/office/drawing/2014/main" val="617215169"/>
                    </a:ext>
                  </a:extLst>
                </a:gridCol>
                <a:gridCol w="609164">
                  <a:extLst>
                    <a:ext uri="{9D8B030D-6E8A-4147-A177-3AD203B41FA5}">
                      <a16:colId xmlns:a16="http://schemas.microsoft.com/office/drawing/2014/main" val="3067255436"/>
                    </a:ext>
                  </a:extLst>
                </a:gridCol>
                <a:gridCol w="609164">
                  <a:extLst>
                    <a:ext uri="{9D8B030D-6E8A-4147-A177-3AD203B41FA5}">
                      <a16:colId xmlns:a16="http://schemas.microsoft.com/office/drawing/2014/main" val="1477047120"/>
                    </a:ext>
                  </a:extLst>
                </a:gridCol>
                <a:gridCol w="609164">
                  <a:extLst>
                    <a:ext uri="{9D8B030D-6E8A-4147-A177-3AD203B41FA5}">
                      <a16:colId xmlns:a16="http://schemas.microsoft.com/office/drawing/2014/main" val="342334240"/>
                    </a:ext>
                  </a:extLst>
                </a:gridCol>
                <a:gridCol w="739994">
                  <a:extLst>
                    <a:ext uri="{9D8B030D-6E8A-4147-A177-3AD203B41FA5}">
                      <a16:colId xmlns:a16="http://schemas.microsoft.com/office/drawing/2014/main" val="3465295639"/>
                    </a:ext>
                  </a:extLst>
                </a:gridCol>
              </a:tblGrid>
              <a:tr h="419499">
                <a:tc>
                  <a:txBody>
                    <a:bodyPr/>
                    <a:lstStyle/>
                    <a:p>
                      <a:pPr algn="ctr" fontAlgn="ctr"/>
                      <a:r>
                        <a:rPr lang="pl-PL" sz="900" u="none" strike="noStrike">
                          <a:effectLst/>
                        </a:rPr>
                        <a:t>Area</a:t>
                      </a:r>
                      <a:endParaRPr lang="pl-PL" sz="900" b="1"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Perimeter</a:t>
                      </a:r>
                      <a:endParaRPr lang="pl-PL" sz="900" b="1"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Major </a:t>
                      </a:r>
                      <a:r>
                        <a:rPr lang="pl-PL" sz="900" u="none" strike="noStrike" dirty="0" err="1">
                          <a:effectLst/>
                        </a:rPr>
                        <a:t>Axis</a:t>
                      </a:r>
                      <a:r>
                        <a:rPr lang="pl-PL" sz="900" u="none" strike="noStrike" dirty="0">
                          <a:effectLst/>
                        </a:rPr>
                        <a:t> </a:t>
                      </a:r>
                      <a:r>
                        <a:rPr lang="pl-PL" sz="900" u="none" strike="noStrike" dirty="0" err="1">
                          <a:effectLst/>
                        </a:rPr>
                        <a:t>Length</a:t>
                      </a:r>
                      <a:endParaRPr lang="pl-PL" sz="900" b="1"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Minor </a:t>
                      </a:r>
                      <a:r>
                        <a:rPr lang="pl-PL" sz="900" u="none" strike="noStrike" dirty="0" err="1">
                          <a:effectLst/>
                        </a:rPr>
                        <a:t>Axis</a:t>
                      </a:r>
                      <a:r>
                        <a:rPr lang="pl-PL" sz="900" u="none" strike="noStrike" dirty="0">
                          <a:effectLst/>
                        </a:rPr>
                        <a:t> </a:t>
                      </a:r>
                      <a:r>
                        <a:rPr lang="pl-PL" sz="900" u="none" strike="noStrike" dirty="0" err="1">
                          <a:effectLst/>
                        </a:rPr>
                        <a:t>Length</a:t>
                      </a:r>
                      <a:endParaRPr lang="pl-PL" sz="900" b="1"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err="1">
                          <a:effectLst/>
                        </a:rPr>
                        <a:t>Aspect</a:t>
                      </a:r>
                      <a:r>
                        <a:rPr lang="pl-PL" sz="900" u="none" strike="noStrike" dirty="0">
                          <a:effectLst/>
                        </a:rPr>
                        <a:t> </a:t>
                      </a:r>
                      <a:r>
                        <a:rPr lang="pl-PL" sz="900" u="none" strike="noStrike" dirty="0" err="1">
                          <a:effectLst/>
                        </a:rPr>
                        <a:t>Ration</a:t>
                      </a:r>
                      <a:endParaRPr lang="pl-PL" sz="900" b="1"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Eccentricity</a:t>
                      </a:r>
                      <a:endParaRPr lang="pl-PL" sz="900" b="1"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err="1">
                          <a:effectLst/>
                        </a:rPr>
                        <a:t>Convex</a:t>
                      </a:r>
                      <a:r>
                        <a:rPr lang="pl-PL" sz="900" u="none" strike="noStrike" dirty="0">
                          <a:effectLst/>
                        </a:rPr>
                        <a:t> </a:t>
                      </a:r>
                      <a:r>
                        <a:rPr lang="pl-PL" sz="900" u="none" strike="noStrike" dirty="0" err="1">
                          <a:effectLst/>
                        </a:rPr>
                        <a:t>Area</a:t>
                      </a:r>
                      <a:endParaRPr lang="pl-PL" sz="900" b="1"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err="1">
                          <a:effectLst/>
                        </a:rPr>
                        <a:t>Equiv</a:t>
                      </a:r>
                      <a:r>
                        <a:rPr lang="pl-PL" sz="900" u="none" strike="noStrike" dirty="0">
                          <a:effectLst/>
                        </a:rPr>
                        <a:t> </a:t>
                      </a:r>
                      <a:r>
                        <a:rPr lang="pl-PL" sz="900" u="none" strike="noStrike" dirty="0" err="1">
                          <a:effectLst/>
                        </a:rPr>
                        <a:t>Diameter</a:t>
                      </a:r>
                      <a:endParaRPr lang="pl-PL" sz="900" b="1"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Extent</a:t>
                      </a:r>
                      <a:endParaRPr lang="pl-PL" sz="900" b="1"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Solidity</a:t>
                      </a:r>
                      <a:endParaRPr lang="pl-PL" sz="900" b="1"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err="1">
                          <a:effectLst/>
                        </a:rPr>
                        <a:t>Roundness</a:t>
                      </a:r>
                      <a:endParaRPr lang="pl-PL" sz="900" b="1"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Compactness</a:t>
                      </a:r>
                      <a:endParaRPr lang="pl-PL" sz="900" b="1"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err="1">
                          <a:effectLst/>
                        </a:rPr>
                        <a:t>Shape</a:t>
                      </a:r>
                      <a:r>
                        <a:rPr lang="pl-PL" sz="900" u="none" strike="noStrike" dirty="0">
                          <a:effectLst/>
                        </a:rPr>
                        <a:t> </a:t>
                      </a:r>
                      <a:r>
                        <a:rPr lang="pl-PL" sz="900" u="none" strike="noStrike" dirty="0" err="1">
                          <a:effectLst/>
                        </a:rPr>
                        <a:t>Factor</a:t>
                      </a:r>
                      <a:r>
                        <a:rPr lang="pl-PL" sz="900" u="none" strike="noStrike" dirty="0">
                          <a:effectLst/>
                        </a:rPr>
                        <a:t> 1</a:t>
                      </a:r>
                      <a:endParaRPr lang="pl-PL" sz="900" b="1" i="0" u="none" strike="noStrike" dirty="0">
                        <a:solidFill>
                          <a:srgbClr val="000000"/>
                        </a:solidFill>
                        <a:effectLst/>
                        <a:latin typeface="Calibri" panose="020F0502020204030204" pitchFamily="34" charset="0"/>
                      </a:endParaRPr>
                    </a:p>
                  </a:txBody>
                  <a:tcPr marL="5369" marR="5369" marT="5369"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pl-PL" sz="900" b="1" u="none" strike="noStrike" kern="1200" cap="none" spc="0" normalizeH="0" baseline="0" noProof="0" dirty="0" err="1">
                          <a:ln>
                            <a:noFill/>
                          </a:ln>
                          <a:solidFill>
                            <a:prstClr val="white"/>
                          </a:solidFill>
                          <a:effectLst/>
                          <a:uLnTx/>
                          <a:uFillTx/>
                        </a:rPr>
                        <a:t>Shape</a:t>
                      </a:r>
                      <a:r>
                        <a:rPr kumimoji="0" lang="pl-PL" sz="900" b="1" u="none" strike="noStrike" kern="1200" cap="none" spc="0" normalizeH="0" baseline="0" noProof="0" dirty="0">
                          <a:ln>
                            <a:noFill/>
                          </a:ln>
                          <a:solidFill>
                            <a:prstClr val="white"/>
                          </a:solidFill>
                          <a:effectLst/>
                          <a:uLnTx/>
                          <a:uFillTx/>
                        </a:rPr>
                        <a:t> </a:t>
                      </a:r>
                      <a:r>
                        <a:rPr kumimoji="0" lang="pl-PL" sz="900" b="1" u="none" strike="noStrike" kern="1200" cap="none" spc="0" normalizeH="0" baseline="0" noProof="0" dirty="0" err="1">
                          <a:ln>
                            <a:noFill/>
                          </a:ln>
                          <a:solidFill>
                            <a:prstClr val="white"/>
                          </a:solidFill>
                          <a:effectLst/>
                          <a:uLnTx/>
                          <a:uFillTx/>
                        </a:rPr>
                        <a:t>Factor</a:t>
                      </a:r>
                      <a:r>
                        <a:rPr kumimoji="0" lang="pl-PL" sz="900" b="1" u="none" strike="noStrike" kern="1200" cap="none" spc="0" normalizeH="0" baseline="0" noProof="0" dirty="0">
                          <a:ln>
                            <a:noFill/>
                          </a:ln>
                          <a:solidFill>
                            <a:prstClr val="white"/>
                          </a:solidFill>
                          <a:effectLst/>
                          <a:uLnTx/>
                          <a:uFillTx/>
                        </a:rPr>
                        <a:t> 2</a:t>
                      </a:r>
                      <a:endParaRPr kumimoji="0" lang="pl-PL" sz="9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5369" marR="5369" marT="5369"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pl-PL" sz="900" b="1" u="none" strike="noStrike" kern="1200" cap="none" spc="0" normalizeH="0" baseline="0" noProof="0" dirty="0" err="1">
                          <a:ln>
                            <a:noFill/>
                          </a:ln>
                          <a:solidFill>
                            <a:prstClr val="white"/>
                          </a:solidFill>
                          <a:effectLst/>
                          <a:uLnTx/>
                          <a:uFillTx/>
                        </a:rPr>
                        <a:t>Shape</a:t>
                      </a:r>
                      <a:r>
                        <a:rPr kumimoji="0" lang="pl-PL" sz="900" b="1" u="none" strike="noStrike" kern="1200" cap="none" spc="0" normalizeH="0" baseline="0" noProof="0" dirty="0">
                          <a:ln>
                            <a:noFill/>
                          </a:ln>
                          <a:solidFill>
                            <a:prstClr val="white"/>
                          </a:solidFill>
                          <a:effectLst/>
                          <a:uLnTx/>
                          <a:uFillTx/>
                        </a:rPr>
                        <a:t> </a:t>
                      </a:r>
                      <a:r>
                        <a:rPr kumimoji="0" lang="pl-PL" sz="900" b="1" u="none" strike="noStrike" kern="1200" cap="none" spc="0" normalizeH="0" baseline="0" noProof="0" dirty="0" err="1">
                          <a:ln>
                            <a:noFill/>
                          </a:ln>
                          <a:solidFill>
                            <a:prstClr val="white"/>
                          </a:solidFill>
                          <a:effectLst/>
                          <a:uLnTx/>
                          <a:uFillTx/>
                        </a:rPr>
                        <a:t>Factor</a:t>
                      </a:r>
                      <a:r>
                        <a:rPr kumimoji="0" lang="pl-PL" sz="900" b="1" u="none" strike="noStrike" kern="1200" cap="none" spc="0" normalizeH="0" baseline="0" noProof="0" dirty="0">
                          <a:ln>
                            <a:noFill/>
                          </a:ln>
                          <a:solidFill>
                            <a:prstClr val="white"/>
                          </a:solidFill>
                          <a:effectLst/>
                          <a:uLnTx/>
                          <a:uFillTx/>
                        </a:rPr>
                        <a:t> 3</a:t>
                      </a:r>
                      <a:endParaRPr kumimoji="0" lang="pl-PL" sz="9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5369" marR="5369" marT="5369"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pl-PL" sz="900" b="1" u="none" strike="noStrike" kern="1200" cap="none" spc="0" normalizeH="0" baseline="0" noProof="0" dirty="0" err="1">
                          <a:ln>
                            <a:noFill/>
                          </a:ln>
                          <a:solidFill>
                            <a:prstClr val="white"/>
                          </a:solidFill>
                          <a:effectLst/>
                          <a:uLnTx/>
                          <a:uFillTx/>
                        </a:rPr>
                        <a:t>Shape</a:t>
                      </a:r>
                      <a:r>
                        <a:rPr kumimoji="0" lang="pl-PL" sz="900" b="1" u="none" strike="noStrike" kern="1200" cap="none" spc="0" normalizeH="0" baseline="0" noProof="0" dirty="0">
                          <a:ln>
                            <a:noFill/>
                          </a:ln>
                          <a:solidFill>
                            <a:prstClr val="white"/>
                          </a:solidFill>
                          <a:effectLst/>
                          <a:uLnTx/>
                          <a:uFillTx/>
                        </a:rPr>
                        <a:t> </a:t>
                      </a:r>
                      <a:r>
                        <a:rPr kumimoji="0" lang="pl-PL" sz="900" b="1" u="none" strike="noStrike" kern="1200" cap="none" spc="0" normalizeH="0" baseline="0" noProof="0" dirty="0" err="1">
                          <a:ln>
                            <a:noFill/>
                          </a:ln>
                          <a:solidFill>
                            <a:prstClr val="white"/>
                          </a:solidFill>
                          <a:effectLst/>
                          <a:uLnTx/>
                          <a:uFillTx/>
                        </a:rPr>
                        <a:t>Factor</a:t>
                      </a:r>
                      <a:r>
                        <a:rPr kumimoji="0" lang="pl-PL" sz="900" b="1" u="none" strike="noStrike" kern="1200" cap="none" spc="0" normalizeH="0" baseline="0" noProof="0" dirty="0">
                          <a:ln>
                            <a:noFill/>
                          </a:ln>
                          <a:solidFill>
                            <a:prstClr val="white"/>
                          </a:solidFill>
                          <a:effectLst/>
                          <a:uLnTx/>
                          <a:uFillTx/>
                        </a:rPr>
                        <a:t> 4</a:t>
                      </a:r>
                      <a:endParaRPr kumimoji="0" lang="pl-PL" sz="9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5369" marR="5369" marT="5369" marB="0" anchor="ctr"/>
                </a:tc>
                <a:tc>
                  <a:txBody>
                    <a:bodyPr/>
                    <a:lstStyle/>
                    <a:p>
                      <a:pPr algn="ctr" fontAlgn="ctr"/>
                      <a:r>
                        <a:rPr lang="pl-PL" sz="900" u="none" strike="noStrike" dirty="0">
                          <a:effectLst/>
                        </a:rPr>
                        <a:t>Class</a:t>
                      </a:r>
                      <a:endParaRPr lang="pl-PL" sz="900" b="1" i="0" u="none" strike="noStrike" dirty="0">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2133986532"/>
                  </a:ext>
                </a:extLst>
              </a:tr>
              <a:tr h="252602">
                <a:tc>
                  <a:txBody>
                    <a:bodyPr/>
                    <a:lstStyle/>
                    <a:p>
                      <a:pPr algn="ctr" fontAlgn="ctr"/>
                      <a:r>
                        <a:rPr lang="pl-PL" sz="900" u="none" strike="noStrike" dirty="0">
                          <a:effectLst/>
                        </a:rPr>
                        <a:t>37564</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736,706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236,4602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202,526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1,167555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0,516162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38184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218,6961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0,766299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0,983763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0,869748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0,924875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0,006295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0,002841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0,855393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0,998718</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SEKER</a:t>
                      </a:r>
                      <a:endParaRPr lang="pl-PL" sz="900" b="0" i="0" u="none" strike="noStrike" dirty="0">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4090137514"/>
                  </a:ext>
                </a:extLst>
              </a:tr>
              <a:tr h="252602">
                <a:tc>
                  <a:txBody>
                    <a:bodyPr/>
                    <a:lstStyle/>
                    <a:p>
                      <a:pPr algn="ctr" fontAlgn="ctr"/>
                      <a:r>
                        <a:rPr lang="pl-PL" sz="900" u="none" strike="noStrike">
                          <a:effectLst/>
                        </a:rPr>
                        <a:t>155524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1523,825</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559,7563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360,263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1,553744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0,765356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159126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444,9936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0,817506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0,977364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0,841661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0,794977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0,003599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0,000887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0,631989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0,981949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BOMBAY</a:t>
                      </a:r>
                      <a:endParaRPr lang="pl-PL" sz="900" b="0" i="0" u="none" strike="noStrike" dirty="0">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3901802439"/>
                  </a:ext>
                </a:extLst>
              </a:tr>
              <a:tr h="252602">
                <a:tc>
                  <a:txBody>
                    <a:bodyPr/>
                    <a:lstStyle/>
                    <a:p>
                      <a:pPr algn="ctr" fontAlgn="ctr"/>
                      <a:r>
                        <a:rPr lang="pl-PL" sz="900" u="none" strike="noStrike">
                          <a:effectLst/>
                        </a:rPr>
                        <a:t>56334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989,798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372,7248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193,539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1,925838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0,85462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57684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267,8184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0,674497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0,976597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0,722582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0,718542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0,006616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0,001088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0,516302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0,994315</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HOROZ</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2457578511"/>
                  </a:ext>
                </a:extLst>
              </a:tr>
              <a:tr h="252602">
                <a:tc>
                  <a:txBody>
                    <a:bodyPr/>
                    <a:lstStyle/>
                    <a:p>
                      <a:pPr algn="ctr" fontAlgn="ctr"/>
                      <a:r>
                        <a:rPr lang="pl-PL" sz="900" u="none" strike="noStrike">
                          <a:effectLst/>
                        </a:rPr>
                        <a:t>47605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877,296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373,1439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163,5929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2,28093</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0,898771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48131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246,1962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0,630396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0,989071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0,777267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0,659789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0,007838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0,000916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0,435321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0,992938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HOROZ</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1594438219"/>
                  </a:ext>
                </a:extLst>
              </a:tr>
              <a:tr h="252602">
                <a:tc>
                  <a:txBody>
                    <a:bodyPr/>
                    <a:lstStyle/>
                    <a:p>
                      <a:pPr algn="ctr" fontAlgn="ctr"/>
                      <a:r>
                        <a:rPr lang="pl-PL" sz="900" u="none" strike="noStrike">
                          <a:effectLst/>
                        </a:rPr>
                        <a:t>70563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1014,222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393,4801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229,3723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1,715465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0,812521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71437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299,7392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0,717352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0,987765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0,862027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0,761765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0,005576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0,001158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0,580285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0,995459</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CALI</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4112986096"/>
                  </a:ext>
                </a:extLst>
              </a:tr>
              <a:tr h="252602">
                <a:tc>
                  <a:txBody>
                    <a:bodyPr/>
                    <a:lstStyle/>
                    <a:p>
                      <a:pPr algn="ctr" fontAlgn="ctr"/>
                      <a:r>
                        <a:rPr lang="pl-PL" sz="900" u="none" strike="noStrike">
                          <a:effectLst/>
                        </a:rPr>
                        <a:t>40526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760,728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287,5861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180,4546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1,593676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0,778632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41067</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227,1548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0,68433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0,986826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0,880004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0,789867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0,007096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0,001704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0,62389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0,994279</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SIRA</a:t>
                      </a:r>
                      <a:endParaRPr lang="pl-PL" sz="900" b="0" i="0" u="none" strike="noStrike" dirty="0">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1381434523"/>
                  </a:ext>
                </a:extLst>
              </a:tr>
              <a:tr h="252602">
                <a:tc>
                  <a:txBody>
                    <a:bodyPr/>
                    <a:lstStyle/>
                    <a:p>
                      <a:pPr algn="ctr" fontAlgn="ctr"/>
                      <a:r>
                        <a:rPr lang="pl-PL" sz="900" u="none" strike="noStrike">
                          <a:effectLst/>
                        </a:rPr>
                        <a:t>46815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822,48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322,0585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185,8291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1,73309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0,816741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47410</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244,1449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0,698585</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0,98745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0,869649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0,758076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0,006879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0,001401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0,57468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0,995971</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SIRA</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1991388778"/>
                  </a:ext>
                </a:extLst>
              </a:tr>
              <a:tr h="252602">
                <a:tc>
                  <a:txBody>
                    <a:bodyPr/>
                    <a:lstStyle/>
                    <a:p>
                      <a:pPr algn="ctr" fontAlgn="ctr"/>
                      <a:r>
                        <a:rPr lang="pl-PL" sz="900" u="none" strike="noStrike">
                          <a:effectLst/>
                        </a:rPr>
                        <a:t>77007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1069,231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411,5527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240,3708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1,712158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0,811712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78077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313,1267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0,660381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0,986296</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0,846442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0,760842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0,005344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0,001105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0,578881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0,991136</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CALI</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4063509827"/>
                  </a:ext>
                </a:extLst>
              </a:tr>
              <a:tr h="252602">
                <a:tc>
                  <a:txBody>
                    <a:bodyPr/>
                    <a:lstStyle/>
                    <a:p>
                      <a:pPr algn="ctr" fontAlgn="ctr"/>
                      <a:r>
                        <a:rPr lang="pl-PL" sz="900" u="none" strike="noStrike">
                          <a:effectLst/>
                        </a:rPr>
                        <a:t>37832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720,476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263,0345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183,385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1,43433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0,716887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38289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219,4748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0,725168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0,988064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0,915862</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0,834396</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0,006953</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0,002079</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0,696216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0,998603</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DERMASON</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2079834610"/>
                  </a:ext>
                </a:extLst>
              </a:tr>
              <a:tr h="252602">
                <a:tc>
                  <a:txBody>
                    <a:bodyPr/>
                    <a:lstStyle/>
                    <a:p>
                      <a:pPr algn="ctr" fontAlgn="ctr"/>
                      <a:r>
                        <a:rPr lang="pl-PL" sz="900" u="none" strike="noStrike">
                          <a:effectLst/>
                        </a:rPr>
                        <a:t>85890</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1152,016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417,5364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262,7196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1,589285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0,777232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87188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330,694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0,714654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0,985113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0,813271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0,792012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0,004861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0,00118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0,627284</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0,996933</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BARBUNYA</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1372760035"/>
                  </a:ext>
                </a:extLst>
              </a:tr>
              <a:tr h="252602">
                <a:tc>
                  <a:txBody>
                    <a:bodyPr/>
                    <a:lstStyle/>
                    <a:p>
                      <a:pPr algn="ctr" fontAlgn="ctr"/>
                      <a:r>
                        <a:rPr lang="pl-PL" sz="900" u="none" strike="noStrike">
                          <a:effectLst/>
                        </a:rPr>
                        <a:t>51131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842,796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316,1856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207,029</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1,527253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0,755828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51654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255,151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0,812506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0,989875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0,904585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0,806966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0,006184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0,001618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0,651194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0,994537</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SIRA</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2213725163"/>
                  </a:ext>
                </a:extLst>
              </a:tr>
              <a:tr h="252602">
                <a:tc>
                  <a:txBody>
                    <a:bodyPr/>
                    <a:lstStyle/>
                    <a:p>
                      <a:pPr algn="ctr" fontAlgn="ctr"/>
                      <a:r>
                        <a:rPr lang="pl-PL" sz="900" u="none" strike="noStrike">
                          <a:effectLst/>
                        </a:rPr>
                        <a:t>27884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630,303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239,4054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148,4848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1,612322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0,784425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28196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188,4224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0,758253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0,988935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0,881995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0,787043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0,008586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0,002032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0,619437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0,998732</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DERMASON</a:t>
                      </a:r>
                      <a:endParaRPr lang="pl-PL" sz="900" b="0" i="0" u="none" strike="noStrike">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953954100"/>
                  </a:ext>
                </a:extLst>
              </a:tr>
              <a:tr h="252602">
                <a:tc>
                  <a:txBody>
                    <a:bodyPr/>
                    <a:lstStyle/>
                    <a:p>
                      <a:pPr algn="ctr" fontAlgn="ctr"/>
                      <a:r>
                        <a:rPr lang="pl-PL" sz="900" u="none" strike="noStrike">
                          <a:effectLst/>
                        </a:rPr>
                        <a:t>70344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1037,985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378,6511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237,9098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1,591574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0,777964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71521</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299,2737</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0,821354</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0,983543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0,820455</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0,790368</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0,005383</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0,001296</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a:effectLst/>
                        </a:rPr>
                        <a:t>0,624682</a:t>
                      </a:r>
                      <a:endParaRPr lang="pl-PL" sz="900" b="0" i="0" u="none" strike="noStrike">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0,994227</a:t>
                      </a:r>
                      <a:endParaRPr lang="pl-PL" sz="900" b="0" i="0" u="none" strike="noStrike" dirty="0">
                        <a:solidFill>
                          <a:srgbClr val="000000"/>
                        </a:solidFill>
                        <a:effectLst/>
                        <a:latin typeface="Calibri" panose="020F0502020204030204" pitchFamily="34" charset="0"/>
                      </a:endParaRPr>
                    </a:p>
                  </a:txBody>
                  <a:tcPr marL="5369" marR="5369" marT="5369" marB="0" anchor="ctr"/>
                </a:tc>
                <a:tc>
                  <a:txBody>
                    <a:bodyPr/>
                    <a:lstStyle/>
                    <a:p>
                      <a:pPr algn="ctr" fontAlgn="ctr"/>
                      <a:r>
                        <a:rPr lang="pl-PL" sz="900" u="none" strike="noStrike" dirty="0">
                          <a:effectLst/>
                        </a:rPr>
                        <a:t>BARBUNYA</a:t>
                      </a:r>
                      <a:endParaRPr lang="pl-PL" sz="900" b="0" i="0" u="none" strike="noStrike" dirty="0">
                        <a:solidFill>
                          <a:srgbClr val="000000"/>
                        </a:solidFill>
                        <a:effectLst/>
                        <a:latin typeface="Calibri" panose="020F0502020204030204" pitchFamily="34" charset="0"/>
                      </a:endParaRPr>
                    </a:p>
                  </a:txBody>
                  <a:tcPr marL="5369" marR="5369" marT="5369" marB="0" anchor="ctr"/>
                </a:tc>
                <a:extLst>
                  <a:ext uri="{0D108BD9-81ED-4DB2-BD59-A6C34878D82A}">
                    <a16:rowId xmlns:a16="http://schemas.microsoft.com/office/drawing/2014/main" val="1640014854"/>
                  </a:ext>
                </a:extLst>
              </a:tr>
            </a:tbl>
          </a:graphicData>
        </a:graphic>
      </p:graphicFrame>
    </p:spTree>
    <p:extLst>
      <p:ext uri="{BB962C8B-B14F-4D97-AF65-F5344CB8AC3E}">
        <p14:creationId xmlns:p14="http://schemas.microsoft.com/office/powerpoint/2010/main" val="247586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72E559-BE7F-4E4E-A56B-C51A7B153694}"/>
              </a:ext>
            </a:extLst>
          </p:cNvPr>
          <p:cNvSpPr>
            <a:spLocks noGrp="1"/>
          </p:cNvSpPr>
          <p:nvPr>
            <p:ph type="title"/>
          </p:nvPr>
        </p:nvSpPr>
        <p:spPr/>
        <p:txBody>
          <a:bodyPr/>
          <a:lstStyle/>
          <a:p>
            <a:r>
              <a:rPr lang="pl-PL" dirty="0"/>
              <a:t>Liczebności poszczególnych klas</a:t>
            </a:r>
          </a:p>
        </p:txBody>
      </p:sp>
      <p:graphicFrame>
        <p:nvGraphicFramePr>
          <p:cNvPr id="4" name="Tabela 4">
            <a:extLst>
              <a:ext uri="{FF2B5EF4-FFF2-40B4-BE49-F238E27FC236}">
                <a16:creationId xmlns:a16="http://schemas.microsoft.com/office/drawing/2014/main" id="{44E522C4-7CC1-4528-9959-E71455F3DED7}"/>
              </a:ext>
            </a:extLst>
          </p:cNvPr>
          <p:cNvGraphicFramePr>
            <a:graphicFrameLocks noGrp="1"/>
          </p:cNvGraphicFramePr>
          <p:nvPr>
            <p:ph idx="1"/>
            <p:extLst>
              <p:ext uri="{D42A27DB-BD31-4B8C-83A1-F6EECF244321}">
                <p14:modId xmlns:p14="http://schemas.microsoft.com/office/powerpoint/2010/main" val="2006426492"/>
              </p:ext>
            </p:extLst>
          </p:nvPr>
        </p:nvGraphicFramePr>
        <p:xfrm>
          <a:off x="2689746" y="2924944"/>
          <a:ext cx="6812508" cy="3345784"/>
        </p:xfrm>
        <a:graphic>
          <a:graphicData uri="http://schemas.openxmlformats.org/drawingml/2006/table">
            <a:tbl>
              <a:tblPr firstRow="1" bandRow="1">
                <a:tableStyleId>{5C22544A-7EE6-4342-B048-85BDC9FD1C3A}</a:tableStyleId>
              </a:tblPr>
              <a:tblGrid>
                <a:gridCol w="3406254">
                  <a:extLst>
                    <a:ext uri="{9D8B030D-6E8A-4147-A177-3AD203B41FA5}">
                      <a16:colId xmlns:a16="http://schemas.microsoft.com/office/drawing/2014/main" val="444788258"/>
                    </a:ext>
                  </a:extLst>
                </a:gridCol>
                <a:gridCol w="3406254">
                  <a:extLst>
                    <a:ext uri="{9D8B030D-6E8A-4147-A177-3AD203B41FA5}">
                      <a16:colId xmlns:a16="http://schemas.microsoft.com/office/drawing/2014/main" val="2063733164"/>
                    </a:ext>
                  </a:extLst>
                </a:gridCol>
              </a:tblGrid>
              <a:tr h="418223">
                <a:tc>
                  <a:txBody>
                    <a:bodyPr/>
                    <a:lstStyle/>
                    <a:p>
                      <a:pPr algn="ctr"/>
                      <a:r>
                        <a:rPr lang="pl-PL" sz="2000" dirty="0">
                          <a:latin typeface="+mn-lt"/>
                        </a:rPr>
                        <a:t>Odmiana</a:t>
                      </a:r>
                    </a:p>
                  </a:txBody>
                  <a:tcPr anchor="ctr"/>
                </a:tc>
                <a:tc>
                  <a:txBody>
                    <a:bodyPr/>
                    <a:lstStyle/>
                    <a:p>
                      <a:pPr algn="ctr"/>
                      <a:r>
                        <a:rPr lang="pl-PL" sz="2000" dirty="0">
                          <a:latin typeface="+mn-lt"/>
                        </a:rPr>
                        <a:t>Liczebność</a:t>
                      </a:r>
                    </a:p>
                  </a:txBody>
                  <a:tcPr anchor="ctr"/>
                </a:tc>
                <a:extLst>
                  <a:ext uri="{0D108BD9-81ED-4DB2-BD59-A6C34878D82A}">
                    <a16:rowId xmlns:a16="http://schemas.microsoft.com/office/drawing/2014/main" val="372062535"/>
                  </a:ext>
                </a:extLst>
              </a:tr>
              <a:tr h="418223">
                <a:tc>
                  <a:txBody>
                    <a:bodyPr/>
                    <a:lstStyle/>
                    <a:p>
                      <a:pPr algn="ctr" fontAlgn="ctr"/>
                      <a:r>
                        <a:rPr lang="pl-PL" sz="2000" b="0" i="0" u="none" strike="noStrike" dirty="0">
                          <a:solidFill>
                            <a:srgbClr val="000000"/>
                          </a:solidFill>
                          <a:effectLst/>
                          <a:latin typeface="+mn-lt"/>
                        </a:rPr>
                        <a:t>BARBUNYA</a:t>
                      </a:r>
                    </a:p>
                  </a:txBody>
                  <a:tcPr marL="6350" marR="6350" marT="6350" marB="0" anchor="ctr"/>
                </a:tc>
                <a:tc>
                  <a:txBody>
                    <a:bodyPr/>
                    <a:lstStyle/>
                    <a:p>
                      <a:pPr algn="ctr" fontAlgn="b"/>
                      <a:r>
                        <a:rPr lang="pl-PL" sz="2000" b="0" i="0" u="none" strike="noStrike">
                          <a:solidFill>
                            <a:srgbClr val="000000"/>
                          </a:solidFill>
                          <a:effectLst/>
                          <a:latin typeface="+mn-lt"/>
                        </a:rPr>
                        <a:t>1322</a:t>
                      </a:r>
                    </a:p>
                  </a:txBody>
                  <a:tcPr marL="6350" marR="6350" marT="6350" marB="0" anchor="ctr"/>
                </a:tc>
                <a:extLst>
                  <a:ext uri="{0D108BD9-81ED-4DB2-BD59-A6C34878D82A}">
                    <a16:rowId xmlns:a16="http://schemas.microsoft.com/office/drawing/2014/main" val="1681444661"/>
                  </a:ext>
                </a:extLst>
              </a:tr>
              <a:tr h="418223">
                <a:tc>
                  <a:txBody>
                    <a:bodyPr/>
                    <a:lstStyle/>
                    <a:p>
                      <a:pPr algn="ctr" fontAlgn="ctr"/>
                      <a:r>
                        <a:rPr lang="pl-PL" sz="2000" b="0" i="0" u="none" strike="noStrike" dirty="0">
                          <a:solidFill>
                            <a:srgbClr val="000000"/>
                          </a:solidFill>
                          <a:effectLst/>
                          <a:latin typeface="+mn-lt"/>
                        </a:rPr>
                        <a:t>BOMBAY</a:t>
                      </a:r>
                    </a:p>
                  </a:txBody>
                  <a:tcPr marL="6350" marR="6350" marT="6350" marB="0" anchor="ctr"/>
                </a:tc>
                <a:tc>
                  <a:txBody>
                    <a:bodyPr/>
                    <a:lstStyle/>
                    <a:p>
                      <a:pPr algn="ctr" fontAlgn="b"/>
                      <a:r>
                        <a:rPr lang="pl-PL" sz="2000" b="0" i="0" u="none" strike="noStrike">
                          <a:solidFill>
                            <a:srgbClr val="000000"/>
                          </a:solidFill>
                          <a:effectLst/>
                          <a:latin typeface="+mn-lt"/>
                        </a:rPr>
                        <a:t>522</a:t>
                      </a:r>
                    </a:p>
                  </a:txBody>
                  <a:tcPr marL="6350" marR="6350" marT="6350" marB="0" anchor="ctr"/>
                </a:tc>
                <a:extLst>
                  <a:ext uri="{0D108BD9-81ED-4DB2-BD59-A6C34878D82A}">
                    <a16:rowId xmlns:a16="http://schemas.microsoft.com/office/drawing/2014/main" val="3140243866"/>
                  </a:ext>
                </a:extLst>
              </a:tr>
              <a:tr h="418223">
                <a:tc>
                  <a:txBody>
                    <a:bodyPr/>
                    <a:lstStyle/>
                    <a:p>
                      <a:pPr algn="ctr" fontAlgn="ctr"/>
                      <a:r>
                        <a:rPr lang="pl-PL" sz="2000" b="0" i="0" u="none" strike="noStrike" dirty="0">
                          <a:solidFill>
                            <a:srgbClr val="000000"/>
                          </a:solidFill>
                          <a:effectLst/>
                          <a:latin typeface="+mn-lt"/>
                        </a:rPr>
                        <a:t>CALI</a:t>
                      </a:r>
                    </a:p>
                  </a:txBody>
                  <a:tcPr marL="6350" marR="6350" marT="6350" marB="0" anchor="ctr"/>
                </a:tc>
                <a:tc>
                  <a:txBody>
                    <a:bodyPr/>
                    <a:lstStyle/>
                    <a:p>
                      <a:pPr algn="ctr" fontAlgn="b"/>
                      <a:r>
                        <a:rPr lang="pl-PL" sz="2000" b="0" i="0" u="none" strike="noStrike">
                          <a:solidFill>
                            <a:srgbClr val="000000"/>
                          </a:solidFill>
                          <a:effectLst/>
                          <a:latin typeface="+mn-lt"/>
                        </a:rPr>
                        <a:t>1630</a:t>
                      </a:r>
                    </a:p>
                  </a:txBody>
                  <a:tcPr marL="6350" marR="6350" marT="6350" marB="0" anchor="ctr"/>
                </a:tc>
                <a:extLst>
                  <a:ext uri="{0D108BD9-81ED-4DB2-BD59-A6C34878D82A}">
                    <a16:rowId xmlns:a16="http://schemas.microsoft.com/office/drawing/2014/main" val="3824799371"/>
                  </a:ext>
                </a:extLst>
              </a:tr>
              <a:tr h="418223">
                <a:tc>
                  <a:txBody>
                    <a:bodyPr/>
                    <a:lstStyle/>
                    <a:p>
                      <a:pPr algn="ctr" fontAlgn="ctr"/>
                      <a:r>
                        <a:rPr lang="pl-PL" sz="2000" b="0" i="0" u="none" strike="noStrike" dirty="0">
                          <a:solidFill>
                            <a:srgbClr val="000000"/>
                          </a:solidFill>
                          <a:effectLst/>
                          <a:latin typeface="+mn-lt"/>
                        </a:rPr>
                        <a:t>DERMASON</a:t>
                      </a:r>
                    </a:p>
                  </a:txBody>
                  <a:tcPr marL="6350" marR="6350" marT="6350" marB="0" anchor="ctr"/>
                </a:tc>
                <a:tc>
                  <a:txBody>
                    <a:bodyPr/>
                    <a:lstStyle/>
                    <a:p>
                      <a:pPr algn="ctr" fontAlgn="b"/>
                      <a:r>
                        <a:rPr lang="pl-PL" sz="2000" b="0" i="0" u="none" strike="noStrike">
                          <a:solidFill>
                            <a:srgbClr val="000000"/>
                          </a:solidFill>
                          <a:effectLst/>
                          <a:latin typeface="+mn-lt"/>
                        </a:rPr>
                        <a:t>3546</a:t>
                      </a:r>
                    </a:p>
                  </a:txBody>
                  <a:tcPr marL="6350" marR="6350" marT="6350" marB="0" anchor="ctr"/>
                </a:tc>
                <a:extLst>
                  <a:ext uri="{0D108BD9-81ED-4DB2-BD59-A6C34878D82A}">
                    <a16:rowId xmlns:a16="http://schemas.microsoft.com/office/drawing/2014/main" val="2407940657"/>
                  </a:ext>
                </a:extLst>
              </a:tr>
              <a:tr h="418223">
                <a:tc>
                  <a:txBody>
                    <a:bodyPr/>
                    <a:lstStyle/>
                    <a:p>
                      <a:pPr algn="ctr" fontAlgn="ctr"/>
                      <a:r>
                        <a:rPr lang="pl-PL" sz="2000" b="0" i="0" u="none" strike="noStrike" dirty="0">
                          <a:solidFill>
                            <a:srgbClr val="000000"/>
                          </a:solidFill>
                          <a:effectLst/>
                          <a:latin typeface="+mn-lt"/>
                        </a:rPr>
                        <a:t>HOROZ</a:t>
                      </a:r>
                    </a:p>
                  </a:txBody>
                  <a:tcPr marL="6350" marR="6350" marT="6350" marB="0" anchor="ctr"/>
                </a:tc>
                <a:tc>
                  <a:txBody>
                    <a:bodyPr/>
                    <a:lstStyle/>
                    <a:p>
                      <a:pPr algn="ctr" fontAlgn="b"/>
                      <a:r>
                        <a:rPr lang="pl-PL" sz="2000" b="0" i="0" u="none" strike="noStrike">
                          <a:solidFill>
                            <a:srgbClr val="000000"/>
                          </a:solidFill>
                          <a:effectLst/>
                          <a:latin typeface="+mn-lt"/>
                        </a:rPr>
                        <a:t>1928</a:t>
                      </a:r>
                    </a:p>
                  </a:txBody>
                  <a:tcPr marL="6350" marR="6350" marT="6350" marB="0" anchor="ctr"/>
                </a:tc>
                <a:extLst>
                  <a:ext uri="{0D108BD9-81ED-4DB2-BD59-A6C34878D82A}">
                    <a16:rowId xmlns:a16="http://schemas.microsoft.com/office/drawing/2014/main" val="2793610458"/>
                  </a:ext>
                </a:extLst>
              </a:tr>
              <a:tr h="418223">
                <a:tc>
                  <a:txBody>
                    <a:bodyPr/>
                    <a:lstStyle/>
                    <a:p>
                      <a:pPr algn="ctr" fontAlgn="ctr"/>
                      <a:r>
                        <a:rPr lang="pl-PL" sz="2000" b="0" i="0" u="none" strike="noStrike" dirty="0">
                          <a:solidFill>
                            <a:srgbClr val="000000"/>
                          </a:solidFill>
                          <a:effectLst/>
                          <a:latin typeface="+mn-lt"/>
                        </a:rPr>
                        <a:t>SEKER</a:t>
                      </a:r>
                    </a:p>
                  </a:txBody>
                  <a:tcPr marL="6350" marR="6350" marT="6350" marB="0" anchor="ctr"/>
                </a:tc>
                <a:tc>
                  <a:txBody>
                    <a:bodyPr/>
                    <a:lstStyle/>
                    <a:p>
                      <a:pPr algn="ctr" fontAlgn="b"/>
                      <a:r>
                        <a:rPr lang="pl-PL" sz="2000" b="0" i="0" u="none" strike="noStrike">
                          <a:solidFill>
                            <a:srgbClr val="000000"/>
                          </a:solidFill>
                          <a:effectLst/>
                          <a:latin typeface="+mn-lt"/>
                        </a:rPr>
                        <a:t>2027</a:t>
                      </a:r>
                    </a:p>
                  </a:txBody>
                  <a:tcPr marL="6350" marR="6350" marT="6350" marB="0" anchor="ctr"/>
                </a:tc>
                <a:extLst>
                  <a:ext uri="{0D108BD9-81ED-4DB2-BD59-A6C34878D82A}">
                    <a16:rowId xmlns:a16="http://schemas.microsoft.com/office/drawing/2014/main" val="1813195186"/>
                  </a:ext>
                </a:extLst>
              </a:tr>
              <a:tr h="418223">
                <a:tc>
                  <a:txBody>
                    <a:bodyPr/>
                    <a:lstStyle/>
                    <a:p>
                      <a:pPr algn="ctr" fontAlgn="ctr"/>
                      <a:r>
                        <a:rPr lang="pl-PL" sz="2000" b="0" i="0" u="none" strike="noStrike" dirty="0">
                          <a:solidFill>
                            <a:srgbClr val="000000"/>
                          </a:solidFill>
                          <a:effectLst/>
                          <a:latin typeface="+mn-lt"/>
                        </a:rPr>
                        <a:t>SIRA</a:t>
                      </a:r>
                    </a:p>
                  </a:txBody>
                  <a:tcPr marL="6350" marR="6350" marT="6350" marB="0" anchor="ctr"/>
                </a:tc>
                <a:tc>
                  <a:txBody>
                    <a:bodyPr/>
                    <a:lstStyle/>
                    <a:p>
                      <a:pPr algn="ctr" fontAlgn="b"/>
                      <a:r>
                        <a:rPr lang="pl-PL" sz="2000" b="0" i="0" u="none" strike="noStrike" dirty="0">
                          <a:solidFill>
                            <a:srgbClr val="000000"/>
                          </a:solidFill>
                          <a:effectLst/>
                          <a:latin typeface="+mn-lt"/>
                        </a:rPr>
                        <a:t>2636</a:t>
                      </a:r>
                    </a:p>
                  </a:txBody>
                  <a:tcPr marL="6350" marR="6350" marT="6350" marB="0" anchor="ctr"/>
                </a:tc>
                <a:extLst>
                  <a:ext uri="{0D108BD9-81ED-4DB2-BD59-A6C34878D82A}">
                    <a16:rowId xmlns:a16="http://schemas.microsoft.com/office/drawing/2014/main" val="2457035647"/>
                  </a:ext>
                </a:extLst>
              </a:tr>
            </a:tbl>
          </a:graphicData>
        </a:graphic>
      </p:graphicFrame>
    </p:spTree>
    <p:extLst>
      <p:ext uri="{BB962C8B-B14F-4D97-AF65-F5344CB8AC3E}">
        <p14:creationId xmlns:p14="http://schemas.microsoft.com/office/powerpoint/2010/main" val="102870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1AFA59-E309-4C15-A1B7-6157A088D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729" y="805048"/>
            <a:ext cx="3886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DBBF5B-8D54-4A87-A943-9F32C5BD1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805048"/>
            <a:ext cx="36766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73BFB58-3C83-4DB1-8552-7D21191F7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841" y="3690752"/>
            <a:ext cx="37909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CCBDDF6-266D-4ED4-8AD1-DBBEA46E46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497" y="3690752"/>
            <a:ext cx="37338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91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5E85AE4-F9A0-4FFB-B27A-363252241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141" y="738373"/>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28AD1E3-E22C-4B80-80E8-2E88BB3EB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211" y="738373"/>
            <a:ext cx="37433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16ED889-92BF-4AE5-9A11-D8492F97F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466" y="3624077"/>
            <a:ext cx="37433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63A4500-6748-45E0-A6AE-0E255D2B97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2379" y="3624077"/>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14029-A9A8-41F2-ACC3-FF12FEAE21E4}"/>
              </a:ext>
            </a:extLst>
          </p:cNvPr>
          <p:cNvSpPr>
            <a:spLocks noGrp="1"/>
          </p:cNvSpPr>
          <p:nvPr>
            <p:ph type="title"/>
          </p:nvPr>
        </p:nvSpPr>
        <p:spPr/>
        <p:txBody>
          <a:bodyPr/>
          <a:lstStyle/>
          <a:p>
            <a:r>
              <a:rPr lang="pl-PL" dirty="0"/>
              <a:t>Wybór klasyfikatorów</a:t>
            </a:r>
          </a:p>
        </p:txBody>
      </p:sp>
      <p:sp>
        <p:nvSpPr>
          <p:cNvPr id="3" name="Symbol zastępczy zawartości 2">
            <a:extLst>
              <a:ext uri="{FF2B5EF4-FFF2-40B4-BE49-F238E27FC236}">
                <a16:creationId xmlns:a16="http://schemas.microsoft.com/office/drawing/2014/main" id="{3FFB5071-7AF5-4BCA-AF60-EE73C18117ED}"/>
              </a:ext>
            </a:extLst>
          </p:cNvPr>
          <p:cNvSpPr>
            <a:spLocks noGrp="1"/>
          </p:cNvSpPr>
          <p:nvPr>
            <p:ph idx="1"/>
          </p:nvPr>
        </p:nvSpPr>
        <p:spPr/>
        <p:txBody>
          <a:bodyPr/>
          <a:lstStyle/>
          <a:p>
            <a:r>
              <a:rPr lang="pl-PL" dirty="0"/>
              <a:t>Metoda K najbliższych sąsiadów</a:t>
            </a:r>
          </a:p>
          <a:p>
            <a:r>
              <a:rPr lang="pl-PL" dirty="0"/>
              <a:t>Naiwny klasyfikator </a:t>
            </a:r>
            <a:r>
              <a:rPr lang="pl-PL" dirty="0" err="1"/>
              <a:t>bayesowski</a:t>
            </a:r>
            <a:endParaRPr lang="pl-PL" dirty="0"/>
          </a:p>
          <a:p>
            <a:r>
              <a:rPr lang="pl-PL" dirty="0"/>
              <a:t>Metoda wektorów nośnych (SVM, SVC)</a:t>
            </a:r>
          </a:p>
          <a:p>
            <a:r>
              <a:rPr lang="pl-PL" dirty="0"/>
              <a:t>Regresja logistyczna</a:t>
            </a:r>
          </a:p>
          <a:p>
            <a:r>
              <a:rPr lang="pl-PL" dirty="0"/>
              <a:t>Drzewo decyzyjne</a:t>
            </a:r>
          </a:p>
        </p:txBody>
      </p:sp>
    </p:spTree>
    <p:extLst>
      <p:ext uri="{BB962C8B-B14F-4D97-AF65-F5344CB8AC3E}">
        <p14:creationId xmlns:p14="http://schemas.microsoft.com/office/powerpoint/2010/main" val="281364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B80B7A-32D5-4E53-9701-1A2AEA29E350}"/>
              </a:ext>
            </a:extLst>
          </p:cNvPr>
          <p:cNvSpPr>
            <a:spLocks noGrp="1"/>
          </p:cNvSpPr>
          <p:nvPr>
            <p:ph type="title"/>
          </p:nvPr>
        </p:nvSpPr>
        <p:spPr/>
        <p:txBody>
          <a:bodyPr/>
          <a:lstStyle/>
          <a:p>
            <a:r>
              <a:rPr lang="pl-PL" dirty="0"/>
              <a:t>Metoda K najbliższych sąsiadów</a:t>
            </a:r>
          </a:p>
        </p:txBody>
      </p:sp>
      <p:graphicFrame>
        <p:nvGraphicFramePr>
          <p:cNvPr id="5" name="Symbol zastępczy zawartości 4">
            <a:extLst>
              <a:ext uri="{FF2B5EF4-FFF2-40B4-BE49-F238E27FC236}">
                <a16:creationId xmlns:a16="http://schemas.microsoft.com/office/drawing/2014/main" id="{01D8FC17-54D2-4E6B-87FD-66BB98FAA344}"/>
              </a:ext>
            </a:extLst>
          </p:cNvPr>
          <p:cNvGraphicFramePr>
            <a:graphicFrameLocks noGrp="1"/>
          </p:cNvGraphicFramePr>
          <p:nvPr>
            <p:ph idx="1"/>
            <p:extLst>
              <p:ext uri="{D42A27DB-BD31-4B8C-83A1-F6EECF244321}">
                <p14:modId xmlns:p14="http://schemas.microsoft.com/office/powerpoint/2010/main" val="2766333996"/>
              </p:ext>
            </p:extLst>
          </p:nvPr>
        </p:nvGraphicFramePr>
        <p:xfrm>
          <a:off x="5535660" y="2492896"/>
          <a:ext cx="4593828" cy="4089042"/>
        </p:xfrm>
        <a:graphic>
          <a:graphicData uri="http://schemas.openxmlformats.org/drawingml/2006/table">
            <a:tbl>
              <a:tblPr firstRow="1">
                <a:tableStyleId>{5C22544A-7EE6-4342-B048-85BDC9FD1C3A}</a:tableStyleId>
              </a:tblPr>
              <a:tblGrid>
                <a:gridCol w="2296914">
                  <a:extLst>
                    <a:ext uri="{9D8B030D-6E8A-4147-A177-3AD203B41FA5}">
                      <a16:colId xmlns:a16="http://schemas.microsoft.com/office/drawing/2014/main" val="1606921334"/>
                    </a:ext>
                  </a:extLst>
                </a:gridCol>
                <a:gridCol w="2296914">
                  <a:extLst>
                    <a:ext uri="{9D8B030D-6E8A-4147-A177-3AD203B41FA5}">
                      <a16:colId xmlns:a16="http://schemas.microsoft.com/office/drawing/2014/main" val="3788837311"/>
                    </a:ext>
                  </a:extLst>
                </a:gridCol>
              </a:tblGrid>
              <a:tr h="432048">
                <a:tc>
                  <a:txBody>
                    <a:bodyPr/>
                    <a:lstStyle/>
                    <a:p>
                      <a:pPr algn="ctr" fontAlgn="t"/>
                      <a:r>
                        <a:rPr lang="pl-PL" sz="2000" u="none" strike="noStrike" dirty="0">
                          <a:effectLst/>
                        </a:rPr>
                        <a:t>liczba sąsiadów</a:t>
                      </a:r>
                      <a:endParaRPr lang="pl-PL"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2000" u="none" strike="noStrike" dirty="0">
                          <a:effectLst/>
                        </a:rPr>
                        <a:t>Dokładność</a:t>
                      </a:r>
                      <a:endParaRPr lang="pl-PL"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42207258"/>
                  </a:ext>
                </a:extLst>
              </a:tr>
              <a:tr h="332454">
                <a:tc>
                  <a:txBody>
                    <a:bodyPr/>
                    <a:lstStyle/>
                    <a:p>
                      <a:pPr algn="ctr" fontAlgn="b"/>
                      <a:r>
                        <a:rPr lang="pl-PL" sz="2000" b="1" u="none" strike="noStrike" dirty="0">
                          <a:effectLst/>
                        </a:rPr>
                        <a:t>36</a:t>
                      </a:r>
                      <a:endParaRPr lang="pl-PL"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dirty="0">
                          <a:effectLst/>
                        </a:rPr>
                        <a:t>0,928005</a:t>
                      </a:r>
                      <a:endParaRPr lang="pl-PL" sz="2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14400393"/>
                  </a:ext>
                </a:extLst>
              </a:tr>
              <a:tr h="332454">
                <a:tc>
                  <a:txBody>
                    <a:bodyPr/>
                    <a:lstStyle/>
                    <a:p>
                      <a:pPr algn="ctr" fontAlgn="b"/>
                      <a:r>
                        <a:rPr lang="pl-PL" sz="2000" u="none" strike="noStrike">
                          <a:effectLst/>
                        </a:rPr>
                        <a:t>13</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0,927711</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596032827"/>
                  </a:ext>
                </a:extLst>
              </a:tr>
              <a:tr h="332454">
                <a:tc>
                  <a:txBody>
                    <a:bodyPr/>
                    <a:lstStyle/>
                    <a:p>
                      <a:pPr algn="ctr" fontAlgn="b"/>
                      <a:r>
                        <a:rPr lang="pl-PL" sz="2000" u="none" strike="noStrike">
                          <a:effectLst/>
                        </a:rPr>
                        <a:t>29</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0,927123</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9419244"/>
                  </a:ext>
                </a:extLst>
              </a:tr>
              <a:tr h="332454">
                <a:tc>
                  <a:txBody>
                    <a:bodyPr/>
                    <a:lstStyle/>
                    <a:p>
                      <a:pPr algn="ctr" fontAlgn="b"/>
                      <a:r>
                        <a:rPr lang="pl-PL" sz="2000" u="none" strike="noStrike">
                          <a:effectLst/>
                        </a:rPr>
                        <a:t>37</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0,926829</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78313579"/>
                  </a:ext>
                </a:extLst>
              </a:tr>
              <a:tr h="332454">
                <a:tc>
                  <a:txBody>
                    <a:bodyPr/>
                    <a:lstStyle/>
                    <a:p>
                      <a:pPr algn="ctr" fontAlgn="b"/>
                      <a:r>
                        <a:rPr lang="pl-PL" sz="2000" u="none" strike="noStrike">
                          <a:effectLst/>
                        </a:rPr>
                        <a:t>31</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0,926829</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85321225"/>
                  </a:ext>
                </a:extLst>
              </a:tr>
              <a:tr h="332454">
                <a:tc>
                  <a:txBody>
                    <a:bodyPr/>
                    <a:lstStyle/>
                    <a:p>
                      <a:pPr algn="ctr" fontAlgn="b"/>
                      <a:r>
                        <a:rPr lang="pl-PL" sz="2000" u="none" strike="noStrike">
                          <a:effectLst/>
                        </a:rPr>
                        <a:t>…</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47478514"/>
                  </a:ext>
                </a:extLst>
              </a:tr>
              <a:tr h="332454">
                <a:tc>
                  <a:txBody>
                    <a:bodyPr/>
                    <a:lstStyle/>
                    <a:p>
                      <a:pPr algn="ctr" fontAlgn="b"/>
                      <a:r>
                        <a:rPr lang="pl-PL" sz="2000" u="none" strike="noStrike">
                          <a:effectLst/>
                        </a:rPr>
                        <a:t>96</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0,919189</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715345455"/>
                  </a:ext>
                </a:extLst>
              </a:tr>
              <a:tr h="332454">
                <a:tc>
                  <a:txBody>
                    <a:bodyPr/>
                    <a:lstStyle/>
                    <a:p>
                      <a:pPr algn="ctr" fontAlgn="b"/>
                      <a:r>
                        <a:rPr lang="pl-PL" sz="2000" u="none" strike="noStrike">
                          <a:effectLst/>
                        </a:rPr>
                        <a:t>93</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0,918895</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00651152"/>
                  </a:ext>
                </a:extLst>
              </a:tr>
              <a:tr h="332454">
                <a:tc>
                  <a:txBody>
                    <a:bodyPr/>
                    <a:lstStyle/>
                    <a:p>
                      <a:pPr algn="ctr" fontAlgn="b"/>
                      <a:r>
                        <a:rPr lang="pl-PL" sz="2000" u="none" strike="noStrike">
                          <a:effectLst/>
                        </a:rPr>
                        <a:t>95</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0,918601</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9137267"/>
                  </a:ext>
                </a:extLst>
              </a:tr>
              <a:tr h="332454">
                <a:tc>
                  <a:txBody>
                    <a:bodyPr/>
                    <a:lstStyle/>
                    <a:p>
                      <a:pPr algn="ctr" fontAlgn="b"/>
                      <a:r>
                        <a:rPr lang="pl-PL" sz="2000" u="none" strike="noStrike">
                          <a:effectLst/>
                        </a:rPr>
                        <a:t>1</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0,911842</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45360035"/>
                  </a:ext>
                </a:extLst>
              </a:tr>
              <a:tr h="332454">
                <a:tc>
                  <a:txBody>
                    <a:bodyPr/>
                    <a:lstStyle/>
                    <a:p>
                      <a:pPr algn="ctr" fontAlgn="b"/>
                      <a:r>
                        <a:rPr lang="pl-PL" sz="2000" u="none" strike="noStrike">
                          <a:effectLst/>
                        </a:rPr>
                        <a:t>2</a:t>
                      </a:r>
                      <a:endParaRPr lang="pl-PL" sz="20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dirty="0">
                          <a:effectLst/>
                        </a:rPr>
                        <a:t>0,908316</a:t>
                      </a:r>
                      <a:endParaRPr lang="pl-PL" sz="2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53512664"/>
                  </a:ext>
                </a:extLst>
              </a:tr>
            </a:tbl>
          </a:graphicData>
        </a:graphic>
      </p:graphicFrame>
      <p:pic>
        <p:nvPicPr>
          <p:cNvPr id="3077" name="Picture 5">
            <a:extLst>
              <a:ext uri="{FF2B5EF4-FFF2-40B4-BE49-F238E27FC236}">
                <a16:creationId xmlns:a16="http://schemas.microsoft.com/office/drawing/2014/main" id="{AEA5F345-3CCD-4489-8348-23FC07614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226857"/>
            <a:ext cx="38671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1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B80B7A-32D5-4E53-9701-1A2AEA29E350}"/>
              </a:ext>
            </a:extLst>
          </p:cNvPr>
          <p:cNvSpPr>
            <a:spLocks noGrp="1"/>
          </p:cNvSpPr>
          <p:nvPr>
            <p:ph type="title"/>
          </p:nvPr>
        </p:nvSpPr>
        <p:spPr/>
        <p:txBody>
          <a:bodyPr/>
          <a:lstStyle/>
          <a:p>
            <a:r>
              <a:rPr lang="pl-PL" dirty="0"/>
              <a:t>Naiwny klasyfikator </a:t>
            </a:r>
            <a:r>
              <a:rPr lang="pl-PL" dirty="0" err="1"/>
              <a:t>bayesowski</a:t>
            </a:r>
            <a:endParaRPr lang="pl-PL" dirty="0"/>
          </a:p>
        </p:txBody>
      </p:sp>
      <p:graphicFrame>
        <p:nvGraphicFramePr>
          <p:cNvPr id="5" name="Symbol zastępczy zawartości 4">
            <a:extLst>
              <a:ext uri="{FF2B5EF4-FFF2-40B4-BE49-F238E27FC236}">
                <a16:creationId xmlns:a16="http://schemas.microsoft.com/office/drawing/2014/main" id="{01D8FC17-54D2-4E6B-87FD-66BB98FAA344}"/>
              </a:ext>
            </a:extLst>
          </p:cNvPr>
          <p:cNvGraphicFramePr>
            <a:graphicFrameLocks noGrp="1"/>
          </p:cNvGraphicFramePr>
          <p:nvPr>
            <p:ph idx="1"/>
            <p:extLst>
              <p:ext uri="{D42A27DB-BD31-4B8C-83A1-F6EECF244321}">
                <p14:modId xmlns:p14="http://schemas.microsoft.com/office/powerpoint/2010/main" val="813421418"/>
              </p:ext>
            </p:extLst>
          </p:nvPr>
        </p:nvGraphicFramePr>
        <p:xfrm>
          <a:off x="5535660" y="3645024"/>
          <a:ext cx="4593828" cy="1224135"/>
        </p:xfrm>
        <a:graphic>
          <a:graphicData uri="http://schemas.openxmlformats.org/drawingml/2006/table">
            <a:tbl>
              <a:tblPr firstRow="1">
                <a:tableStyleId>{5C22544A-7EE6-4342-B048-85BDC9FD1C3A}</a:tableStyleId>
              </a:tblPr>
              <a:tblGrid>
                <a:gridCol w="2296914">
                  <a:extLst>
                    <a:ext uri="{9D8B030D-6E8A-4147-A177-3AD203B41FA5}">
                      <a16:colId xmlns:a16="http://schemas.microsoft.com/office/drawing/2014/main" val="1606921334"/>
                    </a:ext>
                  </a:extLst>
                </a:gridCol>
                <a:gridCol w="2296914">
                  <a:extLst>
                    <a:ext uri="{9D8B030D-6E8A-4147-A177-3AD203B41FA5}">
                      <a16:colId xmlns:a16="http://schemas.microsoft.com/office/drawing/2014/main" val="3788837311"/>
                    </a:ext>
                  </a:extLst>
                </a:gridCol>
              </a:tblGrid>
              <a:tr h="408045">
                <a:tc>
                  <a:txBody>
                    <a:bodyPr/>
                    <a:lstStyle/>
                    <a:p>
                      <a:pPr algn="ctr" fontAlgn="t"/>
                      <a:r>
                        <a:rPr lang="pl-PL" sz="2000" u="none" strike="noStrike" dirty="0">
                          <a:effectLst/>
                        </a:rPr>
                        <a:t>model</a:t>
                      </a:r>
                      <a:endParaRPr lang="pl-PL"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2000" u="none" strike="noStrike" dirty="0">
                          <a:effectLst/>
                        </a:rPr>
                        <a:t>Dokładność</a:t>
                      </a:r>
                      <a:endParaRPr lang="pl-PL"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42207258"/>
                  </a:ext>
                </a:extLst>
              </a:tr>
              <a:tr h="408045">
                <a:tc>
                  <a:txBody>
                    <a:bodyPr/>
                    <a:lstStyle/>
                    <a:p>
                      <a:pPr algn="ctr" fontAlgn="b"/>
                      <a:r>
                        <a:rPr lang="pl-PL" sz="2000" b="1" i="0" u="none" strike="noStrike" dirty="0" err="1">
                          <a:solidFill>
                            <a:srgbClr val="000000"/>
                          </a:solidFill>
                          <a:effectLst/>
                          <a:latin typeface="+mn-lt"/>
                        </a:rPr>
                        <a:t>Gausowski</a:t>
                      </a:r>
                      <a:endParaRPr lang="pl-PL" sz="2000" b="1" i="0" u="none" strike="noStrike" dirty="0">
                        <a:solidFill>
                          <a:srgbClr val="000000"/>
                        </a:solidFill>
                        <a:effectLst/>
                        <a:latin typeface="+mn-lt"/>
                      </a:endParaRPr>
                    </a:p>
                  </a:txBody>
                  <a:tcPr marL="6350" marR="6350" marT="6350" marB="0" anchor="ctr"/>
                </a:tc>
                <a:tc>
                  <a:txBody>
                    <a:bodyPr/>
                    <a:lstStyle/>
                    <a:p>
                      <a:pPr algn="ctr" fontAlgn="b"/>
                      <a:r>
                        <a:rPr lang="pl-PL" sz="2000" b="0" i="0" u="none" strike="noStrike">
                          <a:solidFill>
                            <a:srgbClr val="000000"/>
                          </a:solidFill>
                          <a:effectLst/>
                          <a:latin typeface="+mn-lt"/>
                        </a:rPr>
                        <a:t>0,900382</a:t>
                      </a:r>
                    </a:p>
                  </a:txBody>
                  <a:tcPr marL="6350" marR="6350" marT="6350" marB="0" anchor="ctr"/>
                </a:tc>
                <a:extLst>
                  <a:ext uri="{0D108BD9-81ED-4DB2-BD59-A6C34878D82A}">
                    <a16:rowId xmlns:a16="http://schemas.microsoft.com/office/drawing/2014/main" val="2614400393"/>
                  </a:ext>
                </a:extLst>
              </a:tr>
              <a:tr h="408045">
                <a:tc>
                  <a:txBody>
                    <a:bodyPr/>
                    <a:lstStyle/>
                    <a:p>
                      <a:pPr algn="ctr" fontAlgn="b"/>
                      <a:r>
                        <a:rPr lang="pl-PL" sz="2000" b="0" i="0" u="none" strike="noStrike" dirty="0" err="1">
                          <a:solidFill>
                            <a:srgbClr val="000000"/>
                          </a:solidFill>
                          <a:effectLst/>
                          <a:latin typeface="+mn-lt"/>
                        </a:rPr>
                        <a:t>Bernoulliego</a:t>
                      </a:r>
                      <a:endParaRPr lang="pl-PL" sz="2000" b="0" i="0" u="none" strike="noStrike" dirty="0">
                        <a:solidFill>
                          <a:srgbClr val="000000"/>
                        </a:solidFill>
                        <a:effectLst/>
                        <a:latin typeface="+mn-lt"/>
                      </a:endParaRPr>
                    </a:p>
                  </a:txBody>
                  <a:tcPr marL="6350" marR="6350" marT="6350" marB="0" anchor="ctr"/>
                </a:tc>
                <a:tc>
                  <a:txBody>
                    <a:bodyPr/>
                    <a:lstStyle/>
                    <a:p>
                      <a:pPr algn="ctr" fontAlgn="b"/>
                      <a:r>
                        <a:rPr lang="pl-PL" sz="2000" b="0" i="0" u="none" strike="noStrike" dirty="0">
                          <a:solidFill>
                            <a:srgbClr val="000000"/>
                          </a:solidFill>
                          <a:effectLst/>
                          <a:latin typeface="+mn-lt"/>
                        </a:rPr>
                        <a:t>0,723479</a:t>
                      </a:r>
                    </a:p>
                  </a:txBody>
                  <a:tcPr marL="6350" marR="6350" marT="6350" marB="0" anchor="ctr"/>
                </a:tc>
                <a:extLst>
                  <a:ext uri="{0D108BD9-81ED-4DB2-BD59-A6C34878D82A}">
                    <a16:rowId xmlns:a16="http://schemas.microsoft.com/office/drawing/2014/main" val="596032827"/>
                  </a:ext>
                </a:extLst>
              </a:tr>
            </a:tbl>
          </a:graphicData>
        </a:graphic>
      </p:graphicFrame>
      <p:pic>
        <p:nvPicPr>
          <p:cNvPr id="8194" name="Picture 2">
            <a:extLst>
              <a:ext uri="{FF2B5EF4-FFF2-40B4-BE49-F238E27FC236}">
                <a16:creationId xmlns:a16="http://schemas.microsoft.com/office/drawing/2014/main" id="{835615F9-7A2A-445F-8E01-191484CD5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236382"/>
            <a:ext cx="38671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9277B9-B67D-419F-A1F3-6CF44B28D59F}"/>
              </a:ext>
            </a:extLst>
          </p:cNvPr>
          <p:cNvSpPr>
            <a:spLocks noGrp="1"/>
          </p:cNvSpPr>
          <p:nvPr>
            <p:ph type="title"/>
          </p:nvPr>
        </p:nvSpPr>
        <p:spPr/>
        <p:txBody>
          <a:bodyPr/>
          <a:lstStyle/>
          <a:p>
            <a:r>
              <a:rPr lang="pl-PL" dirty="0"/>
              <a:t>Metoda wektorów nośnych (SVC)</a:t>
            </a:r>
          </a:p>
        </p:txBody>
      </p:sp>
      <p:graphicFrame>
        <p:nvGraphicFramePr>
          <p:cNvPr id="4" name="Symbol zastępczy zawartości 3">
            <a:extLst>
              <a:ext uri="{FF2B5EF4-FFF2-40B4-BE49-F238E27FC236}">
                <a16:creationId xmlns:a16="http://schemas.microsoft.com/office/drawing/2014/main" id="{529B4B14-9DCE-4AB8-8DDA-3382CFBAB994}"/>
              </a:ext>
            </a:extLst>
          </p:cNvPr>
          <p:cNvGraphicFramePr>
            <a:graphicFrameLocks noGrp="1"/>
          </p:cNvGraphicFramePr>
          <p:nvPr>
            <p:ph idx="1"/>
            <p:extLst>
              <p:ext uri="{D42A27DB-BD31-4B8C-83A1-F6EECF244321}">
                <p14:modId xmlns:p14="http://schemas.microsoft.com/office/powerpoint/2010/main" val="3028113537"/>
              </p:ext>
            </p:extLst>
          </p:nvPr>
        </p:nvGraphicFramePr>
        <p:xfrm>
          <a:off x="5535660" y="3429000"/>
          <a:ext cx="5501386" cy="2160240"/>
        </p:xfrm>
        <a:graphic>
          <a:graphicData uri="http://schemas.openxmlformats.org/drawingml/2006/table">
            <a:tbl>
              <a:tblPr firstRow="1">
                <a:tableStyleId>{5C22544A-7EE6-4342-B048-85BDC9FD1C3A}</a:tableStyleId>
              </a:tblPr>
              <a:tblGrid>
                <a:gridCol w="3800700">
                  <a:extLst>
                    <a:ext uri="{9D8B030D-6E8A-4147-A177-3AD203B41FA5}">
                      <a16:colId xmlns:a16="http://schemas.microsoft.com/office/drawing/2014/main" val="3375971502"/>
                    </a:ext>
                  </a:extLst>
                </a:gridCol>
                <a:gridCol w="1700686">
                  <a:extLst>
                    <a:ext uri="{9D8B030D-6E8A-4147-A177-3AD203B41FA5}">
                      <a16:colId xmlns:a16="http://schemas.microsoft.com/office/drawing/2014/main" val="2759563740"/>
                    </a:ext>
                  </a:extLst>
                </a:gridCol>
              </a:tblGrid>
              <a:tr h="432048">
                <a:tc>
                  <a:txBody>
                    <a:bodyPr/>
                    <a:lstStyle/>
                    <a:p>
                      <a:pPr algn="ctr" fontAlgn="t"/>
                      <a:r>
                        <a:rPr lang="pl-PL" sz="2000" u="none" strike="noStrike" dirty="0">
                          <a:effectLst/>
                        </a:rPr>
                        <a:t>Funkcja jądra</a:t>
                      </a:r>
                      <a:endParaRPr lang="pl-PL"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2000" u="none" strike="noStrike" dirty="0">
                          <a:effectLst/>
                        </a:rPr>
                        <a:t>Dokładność</a:t>
                      </a:r>
                      <a:endParaRPr lang="pl-PL"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14301931"/>
                  </a:ext>
                </a:extLst>
              </a:tr>
              <a:tr h="432048">
                <a:tc>
                  <a:txBody>
                    <a:bodyPr/>
                    <a:lstStyle/>
                    <a:p>
                      <a:pPr algn="ctr" fontAlgn="b"/>
                      <a:r>
                        <a:rPr lang="pl-PL" sz="2000" b="1" u="none" strike="noStrike" dirty="0">
                          <a:effectLst/>
                        </a:rPr>
                        <a:t>radialna funkcja bazowa</a:t>
                      </a:r>
                      <a:endParaRPr lang="pl-PL"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0,931825</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27782711"/>
                  </a:ext>
                </a:extLst>
              </a:tr>
              <a:tr h="432048">
                <a:tc>
                  <a:txBody>
                    <a:bodyPr/>
                    <a:lstStyle/>
                    <a:p>
                      <a:pPr algn="ctr" fontAlgn="b"/>
                      <a:r>
                        <a:rPr lang="pl-PL" sz="2000" u="none" strike="noStrike" dirty="0">
                          <a:effectLst/>
                        </a:rPr>
                        <a:t>funkcja liniowa</a:t>
                      </a:r>
                      <a:endParaRPr lang="pl-PL"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0,926829</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18869058"/>
                  </a:ext>
                </a:extLst>
              </a:tr>
              <a:tr h="432048">
                <a:tc>
                  <a:txBody>
                    <a:bodyPr/>
                    <a:lstStyle/>
                    <a:p>
                      <a:pPr algn="ctr" fontAlgn="b"/>
                      <a:r>
                        <a:rPr lang="pl-PL" sz="2000" u="none" strike="noStrike" dirty="0">
                          <a:effectLst/>
                        </a:rPr>
                        <a:t>funkcja wielomianowa</a:t>
                      </a:r>
                      <a:endParaRPr lang="pl-PL"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0,910961</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5363331"/>
                  </a:ext>
                </a:extLst>
              </a:tr>
              <a:tr h="432048">
                <a:tc>
                  <a:txBody>
                    <a:bodyPr/>
                    <a:lstStyle/>
                    <a:p>
                      <a:pPr algn="ctr" fontAlgn="b"/>
                      <a:r>
                        <a:rPr lang="pl-PL" sz="2000" u="none" strike="noStrike" dirty="0">
                          <a:effectLst/>
                        </a:rPr>
                        <a:t>funkcja </a:t>
                      </a:r>
                      <a:r>
                        <a:rPr lang="pl-PL" sz="2000" u="none" strike="noStrike" dirty="0" err="1">
                          <a:effectLst/>
                        </a:rPr>
                        <a:t>sigmoidalna</a:t>
                      </a:r>
                      <a:endParaRPr lang="pl-PL"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dirty="0">
                          <a:effectLst/>
                        </a:rPr>
                        <a:t>0,724655</a:t>
                      </a:r>
                      <a:endParaRPr lang="pl-PL" sz="2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22928660"/>
                  </a:ext>
                </a:extLst>
              </a:tr>
            </a:tbl>
          </a:graphicData>
        </a:graphic>
      </p:graphicFrame>
      <p:pic>
        <p:nvPicPr>
          <p:cNvPr id="6148" name="Picture 4">
            <a:extLst>
              <a:ext uri="{FF2B5EF4-FFF2-40B4-BE49-F238E27FC236}">
                <a16:creationId xmlns:a16="http://schemas.microsoft.com/office/drawing/2014/main" id="{6F1FBF2B-FE48-46C0-B641-3E74C8EC7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236382"/>
            <a:ext cx="37909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85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049F99-8CC9-48C0-A747-320A26866D4F}"/>
              </a:ext>
            </a:extLst>
          </p:cNvPr>
          <p:cNvSpPr>
            <a:spLocks noGrp="1"/>
          </p:cNvSpPr>
          <p:nvPr>
            <p:ph type="title"/>
          </p:nvPr>
        </p:nvSpPr>
        <p:spPr/>
        <p:txBody>
          <a:bodyPr/>
          <a:lstStyle/>
          <a:p>
            <a:r>
              <a:rPr lang="pl-PL" dirty="0"/>
              <a:t>Klasyfikator regresji logistycznej</a:t>
            </a:r>
          </a:p>
        </p:txBody>
      </p:sp>
      <p:graphicFrame>
        <p:nvGraphicFramePr>
          <p:cNvPr id="4" name="Symbol zastępczy zawartości 3">
            <a:extLst>
              <a:ext uri="{FF2B5EF4-FFF2-40B4-BE49-F238E27FC236}">
                <a16:creationId xmlns:a16="http://schemas.microsoft.com/office/drawing/2014/main" id="{D15BF901-1725-4530-8CCB-67A09FAF0019}"/>
              </a:ext>
            </a:extLst>
          </p:cNvPr>
          <p:cNvGraphicFramePr>
            <a:graphicFrameLocks noGrp="1"/>
          </p:cNvGraphicFramePr>
          <p:nvPr>
            <p:ph idx="1"/>
            <p:extLst>
              <p:ext uri="{D42A27DB-BD31-4B8C-83A1-F6EECF244321}">
                <p14:modId xmlns:p14="http://schemas.microsoft.com/office/powerpoint/2010/main" val="3895027148"/>
              </p:ext>
            </p:extLst>
          </p:nvPr>
        </p:nvGraphicFramePr>
        <p:xfrm>
          <a:off x="5535660" y="3236382"/>
          <a:ext cx="4233788" cy="2520282"/>
        </p:xfrm>
        <a:graphic>
          <a:graphicData uri="http://schemas.openxmlformats.org/drawingml/2006/table">
            <a:tbl>
              <a:tblPr firstRow="1">
                <a:tableStyleId>{5C22544A-7EE6-4342-B048-85BDC9FD1C3A}</a:tableStyleId>
              </a:tblPr>
              <a:tblGrid>
                <a:gridCol w="2116894">
                  <a:extLst>
                    <a:ext uri="{9D8B030D-6E8A-4147-A177-3AD203B41FA5}">
                      <a16:colId xmlns:a16="http://schemas.microsoft.com/office/drawing/2014/main" val="1005926287"/>
                    </a:ext>
                  </a:extLst>
                </a:gridCol>
                <a:gridCol w="2116894">
                  <a:extLst>
                    <a:ext uri="{9D8B030D-6E8A-4147-A177-3AD203B41FA5}">
                      <a16:colId xmlns:a16="http://schemas.microsoft.com/office/drawing/2014/main" val="2993950464"/>
                    </a:ext>
                  </a:extLst>
                </a:gridCol>
              </a:tblGrid>
              <a:tr h="420047">
                <a:tc>
                  <a:txBody>
                    <a:bodyPr/>
                    <a:lstStyle/>
                    <a:p>
                      <a:pPr algn="ctr" fontAlgn="t"/>
                      <a:r>
                        <a:rPr lang="pl-PL" sz="2000" u="none" strike="noStrike" dirty="0">
                          <a:effectLst/>
                        </a:rPr>
                        <a:t>Algorytm</a:t>
                      </a:r>
                      <a:endParaRPr lang="pl-PL"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2000" u="none" strike="noStrike" dirty="0">
                          <a:effectLst/>
                        </a:rPr>
                        <a:t>Dokładność</a:t>
                      </a:r>
                      <a:endParaRPr lang="pl-PL"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59038859"/>
                  </a:ext>
                </a:extLst>
              </a:tr>
              <a:tr h="420047">
                <a:tc>
                  <a:txBody>
                    <a:bodyPr/>
                    <a:lstStyle/>
                    <a:p>
                      <a:pPr algn="ctr" fontAlgn="b"/>
                      <a:r>
                        <a:rPr lang="pl-PL" sz="2000" b="1" u="none" strike="noStrike" dirty="0">
                          <a:effectLst/>
                        </a:rPr>
                        <a:t>Newton-CG</a:t>
                      </a:r>
                      <a:endParaRPr lang="pl-PL"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0,926535</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10040415"/>
                  </a:ext>
                </a:extLst>
              </a:tr>
              <a:tr h="420047">
                <a:tc>
                  <a:txBody>
                    <a:bodyPr/>
                    <a:lstStyle/>
                    <a:p>
                      <a:pPr algn="ctr" fontAlgn="b"/>
                      <a:r>
                        <a:rPr lang="pl-PL" sz="2000" u="none" strike="noStrike" dirty="0">
                          <a:effectLst/>
                        </a:rPr>
                        <a:t>L-BFGS</a:t>
                      </a:r>
                      <a:endParaRPr lang="pl-PL"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0,926535</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1169493"/>
                  </a:ext>
                </a:extLst>
              </a:tr>
              <a:tr h="420047">
                <a:tc>
                  <a:txBody>
                    <a:bodyPr/>
                    <a:lstStyle/>
                    <a:p>
                      <a:pPr algn="ctr" fontAlgn="b"/>
                      <a:r>
                        <a:rPr lang="pl-PL" sz="2000" u="none" strike="noStrike" dirty="0">
                          <a:effectLst/>
                        </a:rPr>
                        <a:t>SAG</a:t>
                      </a:r>
                      <a:endParaRPr lang="pl-PL"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0,925654</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62877855"/>
                  </a:ext>
                </a:extLst>
              </a:tr>
              <a:tr h="420047">
                <a:tc>
                  <a:txBody>
                    <a:bodyPr/>
                    <a:lstStyle/>
                    <a:p>
                      <a:pPr algn="ctr" fontAlgn="b"/>
                      <a:r>
                        <a:rPr lang="pl-PL" sz="2000" u="none" strike="noStrike" dirty="0">
                          <a:effectLst/>
                        </a:rPr>
                        <a:t>SAGA</a:t>
                      </a:r>
                      <a:endParaRPr lang="pl-PL"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a:effectLst/>
                        </a:rPr>
                        <a:t>0,92536</a:t>
                      </a:r>
                      <a:endParaRPr lang="pl-PL" sz="2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79548086"/>
                  </a:ext>
                </a:extLst>
              </a:tr>
              <a:tr h="420047">
                <a:tc>
                  <a:txBody>
                    <a:bodyPr/>
                    <a:lstStyle/>
                    <a:p>
                      <a:pPr algn="ctr" fontAlgn="b"/>
                      <a:r>
                        <a:rPr lang="pl-PL" sz="2000" u="none" strike="noStrike" dirty="0">
                          <a:effectLst/>
                        </a:rPr>
                        <a:t>LIB LINEAR</a:t>
                      </a:r>
                      <a:endParaRPr lang="pl-PL"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2000" u="none" strike="noStrike" dirty="0">
                          <a:effectLst/>
                        </a:rPr>
                        <a:t>0,91625</a:t>
                      </a:r>
                      <a:endParaRPr lang="pl-PL" sz="2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18523542"/>
                  </a:ext>
                </a:extLst>
              </a:tr>
            </a:tbl>
          </a:graphicData>
        </a:graphic>
      </p:graphicFrame>
      <p:pic>
        <p:nvPicPr>
          <p:cNvPr id="5124" name="Picture 4">
            <a:extLst>
              <a:ext uri="{FF2B5EF4-FFF2-40B4-BE49-F238E27FC236}">
                <a16:creationId xmlns:a16="http://schemas.microsoft.com/office/drawing/2014/main" id="{8F37B0AD-261B-497E-A4C8-8BA2A6DB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236382"/>
            <a:ext cx="38481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80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0340E5-517D-4B7C-8D45-C65EDE8798BB}"/>
              </a:ext>
            </a:extLst>
          </p:cNvPr>
          <p:cNvSpPr>
            <a:spLocks noGrp="1"/>
          </p:cNvSpPr>
          <p:nvPr>
            <p:ph type="title"/>
          </p:nvPr>
        </p:nvSpPr>
        <p:spPr/>
        <p:txBody>
          <a:bodyPr/>
          <a:lstStyle/>
          <a:p>
            <a:r>
              <a:rPr lang="pl-PL" dirty="0"/>
              <a:t>Drzewo decyzyjne</a:t>
            </a:r>
          </a:p>
        </p:txBody>
      </p:sp>
      <p:graphicFrame>
        <p:nvGraphicFramePr>
          <p:cNvPr id="4" name="Symbol zastępczy zawartości 3">
            <a:extLst>
              <a:ext uri="{FF2B5EF4-FFF2-40B4-BE49-F238E27FC236}">
                <a16:creationId xmlns:a16="http://schemas.microsoft.com/office/drawing/2014/main" id="{69D0B15B-6B81-4CBA-A36A-90E674DAC232}"/>
              </a:ext>
            </a:extLst>
          </p:cNvPr>
          <p:cNvGraphicFramePr>
            <a:graphicFrameLocks noGrp="1"/>
          </p:cNvGraphicFramePr>
          <p:nvPr>
            <p:ph idx="1"/>
            <p:extLst>
              <p:ext uri="{D42A27DB-BD31-4B8C-83A1-F6EECF244321}">
                <p14:modId xmlns:p14="http://schemas.microsoft.com/office/powerpoint/2010/main" val="4127698879"/>
              </p:ext>
            </p:extLst>
          </p:nvPr>
        </p:nvGraphicFramePr>
        <p:xfrm>
          <a:off x="5591944" y="2348880"/>
          <a:ext cx="4016724" cy="4363080"/>
        </p:xfrm>
        <a:graphic>
          <a:graphicData uri="http://schemas.openxmlformats.org/drawingml/2006/table">
            <a:tbl>
              <a:tblPr firstRow="1">
                <a:tableStyleId>{5C22544A-7EE6-4342-B048-85BDC9FD1C3A}</a:tableStyleId>
              </a:tblPr>
              <a:tblGrid>
                <a:gridCol w="2008362">
                  <a:extLst>
                    <a:ext uri="{9D8B030D-6E8A-4147-A177-3AD203B41FA5}">
                      <a16:colId xmlns:a16="http://schemas.microsoft.com/office/drawing/2014/main" val="1113912352"/>
                    </a:ext>
                  </a:extLst>
                </a:gridCol>
                <a:gridCol w="2008362">
                  <a:extLst>
                    <a:ext uri="{9D8B030D-6E8A-4147-A177-3AD203B41FA5}">
                      <a16:colId xmlns:a16="http://schemas.microsoft.com/office/drawing/2014/main" val="3604612238"/>
                    </a:ext>
                  </a:extLst>
                </a:gridCol>
              </a:tblGrid>
              <a:tr h="360040">
                <a:tc>
                  <a:txBody>
                    <a:bodyPr/>
                    <a:lstStyle/>
                    <a:p>
                      <a:pPr algn="ctr" fontAlgn="t"/>
                      <a:r>
                        <a:rPr lang="pl-PL" sz="1800" u="none" strike="noStrike" dirty="0">
                          <a:effectLst/>
                        </a:rPr>
                        <a:t>głębokość</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dokładność</a:t>
                      </a:r>
                      <a:endParaRPr lang="pl-PL" sz="18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407688"/>
                  </a:ext>
                </a:extLst>
              </a:tr>
              <a:tr h="225499">
                <a:tc>
                  <a:txBody>
                    <a:bodyPr/>
                    <a:lstStyle/>
                    <a:p>
                      <a:pPr algn="ctr" fontAlgn="b"/>
                      <a:r>
                        <a:rPr lang="pl-PL" sz="1600" b="1" u="none" strike="noStrike" dirty="0">
                          <a:effectLst/>
                        </a:rPr>
                        <a:t>9</a:t>
                      </a:r>
                      <a:endParaRPr lang="pl-PL"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b="1" u="none" strike="noStrike" dirty="0">
                          <a:effectLst/>
                        </a:rPr>
                        <a:t>0,914781</a:t>
                      </a:r>
                      <a:endParaRPr lang="pl-PL" sz="16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40575507"/>
                  </a:ext>
                </a:extLst>
              </a:tr>
              <a:tr h="225499">
                <a:tc>
                  <a:txBody>
                    <a:bodyPr/>
                    <a:lstStyle/>
                    <a:p>
                      <a:pPr algn="ctr" fontAlgn="b"/>
                      <a:r>
                        <a:rPr lang="pl-PL" sz="1600" u="none" strike="noStrike">
                          <a:effectLst/>
                        </a:rPr>
                        <a:t>7</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a:effectLst/>
                        </a:rPr>
                        <a:t>0,910961</a:t>
                      </a:r>
                      <a:endParaRPr lang="pl-PL"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1465373"/>
                  </a:ext>
                </a:extLst>
              </a:tr>
              <a:tr h="225499">
                <a:tc>
                  <a:txBody>
                    <a:bodyPr/>
                    <a:lstStyle/>
                    <a:p>
                      <a:pPr algn="ctr" fontAlgn="b"/>
                      <a:r>
                        <a:rPr lang="pl-PL" sz="1600" u="none" strike="noStrike" dirty="0">
                          <a:effectLst/>
                        </a:rPr>
                        <a:t>11</a:t>
                      </a:r>
                      <a:endParaRPr lang="pl-PL"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0,909492</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88460616"/>
                  </a:ext>
                </a:extLst>
              </a:tr>
              <a:tr h="225499">
                <a:tc>
                  <a:txBody>
                    <a:bodyPr/>
                    <a:lstStyle/>
                    <a:p>
                      <a:pPr algn="ctr" fontAlgn="b"/>
                      <a:r>
                        <a:rPr lang="pl-PL" sz="1600" u="none" strike="noStrike">
                          <a:effectLst/>
                        </a:rPr>
                        <a:t>10</a:t>
                      </a:r>
                      <a:endParaRPr lang="pl-PL"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0,908316</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61536921"/>
                  </a:ext>
                </a:extLst>
              </a:tr>
              <a:tr h="225499">
                <a:tc>
                  <a:txBody>
                    <a:bodyPr/>
                    <a:lstStyle/>
                    <a:p>
                      <a:pPr algn="ctr" fontAlgn="b"/>
                      <a:r>
                        <a:rPr lang="pl-PL" sz="1600" u="none" strike="noStrike">
                          <a:effectLst/>
                        </a:rPr>
                        <a:t>8</a:t>
                      </a:r>
                      <a:endParaRPr lang="pl-PL"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0,907728</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32064161"/>
                  </a:ext>
                </a:extLst>
              </a:tr>
              <a:tr h="225499">
                <a:tc>
                  <a:txBody>
                    <a:bodyPr/>
                    <a:lstStyle/>
                    <a:p>
                      <a:pPr algn="ctr" fontAlgn="b"/>
                      <a:r>
                        <a:rPr lang="pl-PL" sz="1600" u="none" strike="noStrike">
                          <a:effectLst/>
                        </a:rPr>
                        <a:t>6</a:t>
                      </a:r>
                      <a:endParaRPr lang="pl-PL"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0,905378</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69548649"/>
                  </a:ext>
                </a:extLst>
              </a:tr>
              <a:tr h="225499">
                <a:tc>
                  <a:txBody>
                    <a:bodyPr/>
                    <a:lstStyle/>
                    <a:p>
                      <a:pPr algn="ctr" fontAlgn="b"/>
                      <a:r>
                        <a:rPr lang="pl-PL" sz="1600" u="none" strike="noStrike" dirty="0">
                          <a:effectLst/>
                        </a:rPr>
                        <a:t>12</a:t>
                      </a:r>
                      <a:endParaRPr lang="pl-PL"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0,902439</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72084071"/>
                  </a:ext>
                </a:extLst>
              </a:tr>
              <a:tr h="225499">
                <a:tc>
                  <a:txBody>
                    <a:bodyPr/>
                    <a:lstStyle/>
                    <a:p>
                      <a:pPr algn="ctr" fontAlgn="b"/>
                      <a:r>
                        <a:rPr lang="pl-PL" sz="1600" u="none" strike="noStrike">
                          <a:effectLst/>
                        </a:rPr>
                        <a:t>13</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0,899794</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52465505"/>
                  </a:ext>
                </a:extLst>
              </a:tr>
              <a:tr h="225499">
                <a:tc>
                  <a:txBody>
                    <a:bodyPr/>
                    <a:lstStyle/>
                    <a:p>
                      <a:pPr algn="ctr" fontAlgn="b"/>
                      <a:r>
                        <a:rPr lang="pl-PL" sz="1600" u="none" strike="noStrike">
                          <a:effectLst/>
                        </a:rPr>
                        <a:t>14</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0,898913</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84943153"/>
                  </a:ext>
                </a:extLst>
              </a:tr>
              <a:tr h="225499">
                <a:tc>
                  <a:txBody>
                    <a:bodyPr/>
                    <a:lstStyle/>
                    <a:p>
                      <a:pPr algn="ctr" fontAlgn="b"/>
                      <a:r>
                        <a:rPr lang="pl-PL" sz="1600" u="none" strike="noStrike">
                          <a:effectLst/>
                        </a:rPr>
                        <a:t>16</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0,898913</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96444254"/>
                  </a:ext>
                </a:extLst>
              </a:tr>
              <a:tr h="225499">
                <a:tc>
                  <a:txBody>
                    <a:bodyPr/>
                    <a:lstStyle/>
                    <a:p>
                      <a:pPr algn="ctr" fontAlgn="b"/>
                      <a:r>
                        <a:rPr lang="pl-PL" sz="1600" u="none" strike="noStrike" dirty="0">
                          <a:effectLst/>
                        </a:rPr>
                        <a:t>15</a:t>
                      </a:r>
                      <a:endParaRPr lang="pl-PL"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0,898325</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13346126"/>
                  </a:ext>
                </a:extLst>
              </a:tr>
              <a:tr h="225499">
                <a:tc>
                  <a:txBody>
                    <a:bodyPr/>
                    <a:lstStyle/>
                    <a:p>
                      <a:pPr algn="ctr" fontAlgn="b"/>
                      <a:r>
                        <a:rPr lang="pl-PL" sz="1600" u="none" strike="noStrike" dirty="0">
                          <a:effectLst/>
                        </a:rPr>
                        <a:t>5</a:t>
                      </a:r>
                      <a:endParaRPr lang="pl-PL"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0,885101</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52823595"/>
                  </a:ext>
                </a:extLst>
              </a:tr>
              <a:tr h="225499">
                <a:tc>
                  <a:txBody>
                    <a:bodyPr/>
                    <a:lstStyle/>
                    <a:p>
                      <a:pPr algn="ctr" fontAlgn="b"/>
                      <a:r>
                        <a:rPr lang="pl-PL" sz="1600" u="none" strike="noStrike">
                          <a:effectLst/>
                        </a:rPr>
                        <a:t>4</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0,827799</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89022332"/>
                  </a:ext>
                </a:extLst>
              </a:tr>
              <a:tr h="225499">
                <a:tc>
                  <a:txBody>
                    <a:bodyPr/>
                    <a:lstStyle/>
                    <a:p>
                      <a:pPr algn="ctr" fontAlgn="b"/>
                      <a:r>
                        <a:rPr lang="pl-PL" sz="1600" u="none" strike="noStrike">
                          <a:effectLst/>
                        </a:rPr>
                        <a:t>3</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0,787834</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21951979"/>
                  </a:ext>
                </a:extLst>
              </a:tr>
              <a:tr h="225499">
                <a:tc>
                  <a:txBody>
                    <a:bodyPr/>
                    <a:lstStyle/>
                    <a:p>
                      <a:pPr algn="ctr" fontAlgn="b"/>
                      <a:r>
                        <a:rPr lang="pl-PL" sz="1600" u="none" strike="noStrike">
                          <a:effectLst/>
                        </a:rPr>
                        <a:t>2</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0,663826</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72328677"/>
                  </a:ext>
                </a:extLst>
              </a:tr>
              <a:tr h="225499">
                <a:tc>
                  <a:txBody>
                    <a:bodyPr/>
                    <a:lstStyle/>
                    <a:p>
                      <a:pPr algn="ctr" fontAlgn="b"/>
                      <a:r>
                        <a:rPr lang="pl-PL" sz="1600" u="none" strike="noStrike">
                          <a:effectLst/>
                        </a:rPr>
                        <a:t>1</a:t>
                      </a:r>
                      <a:endParaRPr lang="pl-PL"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600" u="none" strike="noStrike" dirty="0">
                          <a:effectLst/>
                        </a:rPr>
                        <a:t>0,423156</a:t>
                      </a:r>
                      <a:endParaRPr lang="pl-PL"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12886126"/>
                  </a:ext>
                </a:extLst>
              </a:tr>
            </a:tbl>
          </a:graphicData>
        </a:graphic>
      </p:graphicFrame>
      <p:pic>
        <p:nvPicPr>
          <p:cNvPr id="7172" name="Picture 4">
            <a:extLst>
              <a:ext uri="{FF2B5EF4-FFF2-40B4-BE49-F238E27FC236}">
                <a16:creationId xmlns:a16="http://schemas.microsoft.com/office/drawing/2014/main" id="{41FDEB5C-7CB3-4E2C-B83E-6128BA076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226857"/>
            <a:ext cx="36861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09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E0343-43B4-4180-82C6-DE1095FFA0A4}"/>
              </a:ext>
            </a:extLst>
          </p:cNvPr>
          <p:cNvSpPr>
            <a:spLocks noGrp="1"/>
          </p:cNvSpPr>
          <p:nvPr>
            <p:ph type="title"/>
          </p:nvPr>
        </p:nvSpPr>
        <p:spPr/>
        <p:txBody>
          <a:bodyPr/>
          <a:lstStyle/>
          <a:p>
            <a:r>
              <a:rPr lang="pl-PL" dirty="0"/>
              <a:t>Charakterystyka danych – problem</a:t>
            </a:r>
          </a:p>
        </p:txBody>
      </p:sp>
      <p:sp>
        <p:nvSpPr>
          <p:cNvPr id="3" name="Symbol zastępczy zawartości 2">
            <a:extLst>
              <a:ext uri="{FF2B5EF4-FFF2-40B4-BE49-F238E27FC236}">
                <a16:creationId xmlns:a16="http://schemas.microsoft.com/office/drawing/2014/main" id="{DA56F100-3C22-47CE-AFAE-A95AD4113607}"/>
              </a:ext>
            </a:extLst>
          </p:cNvPr>
          <p:cNvSpPr>
            <a:spLocks noGrp="1"/>
          </p:cNvSpPr>
          <p:nvPr>
            <p:ph idx="1"/>
          </p:nvPr>
        </p:nvSpPr>
        <p:spPr/>
        <p:txBody>
          <a:bodyPr>
            <a:normAutofit/>
          </a:bodyPr>
          <a:lstStyle/>
          <a:p>
            <a:pPr marL="0" indent="0" algn="just">
              <a:buNone/>
            </a:pPr>
            <a:r>
              <a:rPr lang="pl-PL" dirty="0"/>
              <a:t>Zbiór danych „</a:t>
            </a:r>
            <a:r>
              <a:rPr lang="pl-PL" dirty="0" err="1"/>
              <a:t>Dry</a:t>
            </a:r>
            <a:r>
              <a:rPr lang="pl-PL" dirty="0"/>
              <a:t> Bean </a:t>
            </a:r>
            <a:r>
              <a:rPr lang="pl-PL" dirty="0" err="1"/>
              <a:t>Dataset</a:t>
            </a:r>
            <a:r>
              <a:rPr lang="pl-PL" dirty="0"/>
              <a:t>” pochodzący z repozytorium UCI Machine Learning </a:t>
            </a:r>
            <a:r>
              <a:rPr lang="pl-PL" dirty="0" err="1"/>
              <a:t>Repository</a:t>
            </a:r>
            <a:r>
              <a:rPr lang="pl-PL" dirty="0"/>
              <a:t>. (</a:t>
            </a:r>
            <a:r>
              <a:rPr lang="pl-PL" sz="1400" dirty="0"/>
              <a:t>Źródło: </a:t>
            </a:r>
            <a:r>
              <a:rPr lang="pl-PL" sz="1400" dirty="0">
                <a:hlinkClick r:id="rId2"/>
              </a:rPr>
              <a:t>https://archive.ics.uci.edu/ml/datasets/Dry+Bean+Dataset</a:t>
            </a:r>
            <a:r>
              <a:rPr lang="pl-PL" dirty="0"/>
              <a:t>).</a:t>
            </a:r>
          </a:p>
          <a:p>
            <a:pPr marL="0" indent="0" algn="just">
              <a:buNone/>
            </a:pPr>
            <a:r>
              <a:rPr lang="pl-PL" dirty="0"/>
              <a:t>Fasola to jedno z najczęściej produkowanych roślin strączkowych w Turcji. Odgrywa zatem kluczową rolę w rolnictwie. Jednocześnie jest wrażliwa na wpływ zmian klimatycznych. </a:t>
            </a:r>
          </a:p>
          <a:p>
            <a:pPr marL="0" indent="0" algn="just">
              <a:buNone/>
            </a:pPr>
            <a:r>
              <a:rPr lang="pl-PL" dirty="0"/>
              <a:t>Odporność i/lub tolerancję roślin na czynniki zewnętrzne można zwiększyć poprzez hodowlę nowych odmian i określenie cech ich nasion.</a:t>
            </a:r>
          </a:p>
          <a:p>
            <a:pPr marL="0" indent="0" algn="just">
              <a:buNone/>
            </a:pPr>
            <a:r>
              <a:rPr lang="pl-PL" dirty="0"/>
              <a:t>Jakość nasion ma zdecydowanie wpływ na produkcję roślinną. Dlatego też klasyfikacja nasion ma zasadnicze znaczenie dla powodzenia uprawy (oraz marketingu).</a:t>
            </a:r>
          </a:p>
        </p:txBody>
      </p:sp>
    </p:spTree>
    <p:extLst>
      <p:ext uri="{BB962C8B-B14F-4D97-AF65-F5344CB8AC3E}">
        <p14:creationId xmlns:p14="http://schemas.microsoft.com/office/powerpoint/2010/main" val="2339923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774E6C-6FB4-4E94-8713-D7A224D68BC7}"/>
              </a:ext>
            </a:extLst>
          </p:cNvPr>
          <p:cNvSpPr>
            <a:spLocks noGrp="1"/>
          </p:cNvSpPr>
          <p:nvPr>
            <p:ph type="title"/>
          </p:nvPr>
        </p:nvSpPr>
        <p:spPr/>
        <p:txBody>
          <a:bodyPr/>
          <a:lstStyle/>
          <a:p>
            <a:r>
              <a:rPr lang="pl-PL" dirty="0"/>
              <a:t>Ostatecznie wybrane modele</a:t>
            </a:r>
          </a:p>
        </p:txBody>
      </p:sp>
      <p:graphicFrame>
        <p:nvGraphicFramePr>
          <p:cNvPr id="4" name="Symbol zastępczy zawartości 3">
            <a:extLst>
              <a:ext uri="{FF2B5EF4-FFF2-40B4-BE49-F238E27FC236}">
                <a16:creationId xmlns:a16="http://schemas.microsoft.com/office/drawing/2014/main" id="{E507DB79-6DC4-4C62-ACE1-8817168DA6D3}"/>
              </a:ext>
            </a:extLst>
          </p:cNvPr>
          <p:cNvGraphicFramePr>
            <a:graphicFrameLocks noGrp="1"/>
          </p:cNvGraphicFramePr>
          <p:nvPr>
            <p:ph idx="1"/>
            <p:extLst>
              <p:ext uri="{D42A27DB-BD31-4B8C-83A1-F6EECF244321}">
                <p14:modId xmlns:p14="http://schemas.microsoft.com/office/powerpoint/2010/main" val="4044920809"/>
              </p:ext>
            </p:extLst>
          </p:nvPr>
        </p:nvGraphicFramePr>
        <p:xfrm>
          <a:off x="1537618" y="2924944"/>
          <a:ext cx="9116764" cy="2377048"/>
        </p:xfrm>
        <a:graphic>
          <a:graphicData uri="http://schemas.openxmlformats.org/drawingml/2006/table">
            <a:tbl>
              <a:tblPr firstRow="1" bandRow="1">
                <a:tableStyleId>{5C22544A-7EE6-4342-B048-85BDC9FD1C3A}</a:tableStyleId>
              </a:tblPr>
              <a:tblGrid>
                <a:gridCol w="4558382">
                  <a:extLst>
                    <a:ext uri="{9D8B030D-6E8A-4147-A177-3AD203B41FA5}">
                      <a16:colId xmlns:a16="http://schemas.microsoft.com/office/drawing/2014/main" val="2449406833"/>
                    </a:ext>
                  </a:extLst>
                </a:gridCol>
                <a:gridCol w="4558382">
                  <a:extLst>
                    <a:ext uri="{9D8B030D-6E8A-4147-A177-3AD203B41FA5}">
                      <a16:colId xmlns:a16="http://schemas.microsoft.com/office/drawing/2014/main" val="4090025181"/>
                    </a:ext>
                  </a:extLst>
                </a:gridCol>
              </a:tblGrid>
              <a:tr h="522848">
                <a:tc>
                  <a:txBody>
                    <a:bodyPr/>
                    <a:lstStyle/>
                    <a:p>
                      <a:pPr algn="ctr"/>
                      <a:r>
                        <a:rPr lang="pl-PL" dirty="0"/>
                        <a:t>Model</a:t>
                      </a:r>
                    </a:p>
                  </a:txBody>
                  <a:tcPr anchor="ctr"/>
                </a:tc>
                <a:tc>
                  <a:txBody>
                    <a:bodyPr/>
                    <a:lstStyle/>
                    <a:p>
                      <a:pPr algn="ctr"/>
                      <a:r>
                        <a:rPr lang="pl-PL" dirty="0"/>
                        <a:t>Parametry</a:t>
                      </a:r>
                    </a:p>
                  </a:txBody>
                  <a:tcPr anchor="ctr"/>
                </a:tc>
                <a:extLst>
                  <a:ext uri="{0D108BD9-81ED-4DB2-BD59-A6C34878D82A}">
                    <a16:rowId xmlns:a16="http://schemas.microsoft.com/office/drawing/2014/main" val="3129823723"/>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solidFill>
                            <a:schemeClr val="tx1"/>
                          </a:solidFill>
                          <a:effectLst/>
                          <a:latin typeface="+mn-lt"/>
                        </a:rPr>
                        <a:t>KNN</a:t>
                      </a:r>
                      <a:endParaRPr lang="pl-PL" sz="2000" b="0" i="0" u="none" strike="noStrike" dirty="0">
                        <a:solidFill>
                          <a:schemeClr val="tx1"/>
                        </a:solidFill>
                        <a:effectLst/>
                        <a:latin typeface="+mn-lt"/>
                      </a:endParaRPr>
                    </a:p>
                  </a:txBody>
                  <a:tcPr marL="6350" marR="6350" marT="6350" marB="0" anchor="ctr"/>
                </a:tc>
                <a:tc>
                  <a:txBody>
                    <a:bodyPr/>
                    <a:lstStyle/>
                    <a:p>
                      <a:pPr algn="ctr"/>
                      <a:r>
                        <a:rPr lang="pl-PL" b="0" dirty="0">
                          <a:solidFill>
                            <a:schemeClr val="tx1"/>
                          </a:solidFill>
                        </a:rPr>
                        <a:t>k=36 sąsiadów</a:t>
                      </a:r>
                    </a:p>
                  </a:txBody>
                  <a:tcPr anchor="ctr"/>
                </a:tc>
                <a:extLst>
                  <a:ext uri="{0D108BD9-81ED-4DB2-BD59-A6C34878D82A}">
                    <a16:rowId xmlns:a16="http://schemas.microsoft.com/office/drawing/2014/main" val="1356731493"/>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solidFill>
                            <a:schemeClr val="tx1"/>
                          </a:solidFill>
                          <a:effectLst/>
                          <a:latin typeface="+mn-lt"/>
                        </a:rPr>
                        <a:t>Naiwny klasyfikator </a:t>
                      </a:r>
                      <a:r>
                        <a:rPr lang="pl-PL" sz="2000" b="0" u="none" strike="noStrike" dirty="0" err="1">
                          <a:solidFill>
                            <a:schemeClr val="tx1"/>
                          </a:solidFill>
                          <a:effectLst/>
                          <a:latin typeface="+mn-lt"/>
                        </a:rPr>
                        <a:t>bayesowski</a:t>
                      </a:r>
                      <a:endParaRPr lang="pl-PL" sz="2000" b="0" i="0" u="none" strike="noStrike" dirty="0">
                        <a:solidFill>
                          <a:schemeClr val="tx1"/>
                        </a:solidFill>
                        <a:effectLst/>
                        <a:latin typeface="+mn-lt"/>
                      </a:endParaRPr>
                    </a:p>
                  </a:txBody>
                  <a:tcPr marL="6350" marR="6350" marT="6350" marB="0" anchor="ctr"/>
                </a:tc>
                <a:tc>
                  <a:txBody>
                    <a:bodyPr/>
                    <a:lstStyle/>
                    <a:p>
                      <a:pPr algn="ctr"/>
                      <a:r>
                        <a:rPr lang="pl-PL" b="0" dirty="0" err="1">
                          <a:solidFill>
                            <a:schemeClr val="tx1"/>
                          </a:solidFill>
                        </a:rPr>
                        <a:t>Gausowski</a:t>
                      </a:r>
                      <a:endParaRPr lang="pl-PL" b="0" dirty="0">
                        <a:solidFill>
                          <a:schemeClr val="tx1"/>
                        </a:solidFill>
                      </a:endParaRPr>
                    </a:p>
                  </a:txBody>
                  <a:tcPr anchor="ctr"/>
                </a:tc>
                <a:extLst>
                  <a:ext uri="{0D108BD9-81ED-4DB2-BD59-A6C34878D82A}">
                    <a16:rowId xmlns:a16="http://schemas.microsoft.com/office/drawing/2014/main" val="434135503"/>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solidFill>
                            <a:schemeClr val="tx1"/>
                          </a:solidFill>
                          <a:effectLst/>
                          <a:latin typeface="+mn-lt"/>
                        </a:rPr>
                        <a:t>Metoda wektorów nośnych (SVC)</a:t>
                      </a:r>
                      <a:endParaRPr lang="pl-PL" sz="2000" b="0" i="0" u="none" strike="noStrike" dirty="0">
                        <a:solidFill>
                          <a:schemeClr val="tx1"/>
                        </a:solidFill>
                        <a:effectLst/>
                        <a:latin typeface="+mn-lt"/>
                      </a:endParaRPr>
                    </a:p>
                  </a:txBody>
                  <a:tcPr marL="6350" marR="6350" marT="6350" marB="0" anchor="ctr"/>
                </a:tc>
                <a:tc>
                  <a:txBody>
                    <a:bodyPr/>
                    <a:lstStyle/>
                    <a:p>
                      <a:pPr algn="ctr"/>
                      <a:r>
                        <a:rPr lang="pl-PL" b="0" dirty="0">
                          <a:solidFill>
                            <a:schemeClr val="tx1"/>
                          </a:solidFill>
                        </a:rPr>
                        <a:t>radialna funkcja bazowa</a:t>
                      </a:r>
                    </a:p>
                  </a:txBody>
                  <a:tcPr anchor="ctr"/>
                </a:tc>
                <a:extLst>
                  <a:ext uri="{0D108BD9-81ED-4DB2-BD59-A6C34878D82A}">
                    <a16:rowId xmlns:a16="http://schemas.microsoft.com/office/drawing/2014/main" val="847991885"/>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u="none" strike="noStrike" dirty="0">
                          <a:effectLst/>
                          <a:latin typeface="+mn-lt"/>
                        </a:rPr>
                        <a:t>Klasyfikator regresji logistycznej</a:t>
                      </a:r>
                      <a:endParaRPr lang="pl-PL" sz="2000" b="0" i="0" u="none" strike="noStrike" dirty="0">
                        <a:solidFill>
                          <a:srgbClr val="000000"/>
                        </a:solidFill>
                        <a:effectLst/>
                        <a:latin typeface="+mn-lt"/>
                      </a:endParaRPr>
                    </a:p>
                  </a:txBody>
                  <a:tcPr marL="6350" marR="6350" marT="6350" marB="0" anchor="ctr"/>
                </a:tc>
                <a:tc>
                  <a:txBody>
                    <a:bodyPr/>
                    <a:lstStyle/>
                    <a:p>
                      <a:pPr algn="ctr"/>
                      <a:r>
                        <a:rPr lang="pl-PL" dirty="0"/>
                        <a:t>algorytm Newton-CG</a:t>
                      </a:r>
                    </a:p>
                  </a:txBody>
                  <a:tcPr anchor="ctr"/>
                </a:tc>
                <a:extLst>
                  <a:ext uri="{0D108BD9-81ED-4DB2-BD59-A6C34878D82A}">
                    <a16:rowId xmlns:a16="http://schemas.microsoft.com/office/drawing/2014/main" val="143369290"/>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u="none" strike="noStrike" dirty="0">
                          <a:effectLst/>
                          <a:latin typeface="+mn-lt"/>
                        </a:rPr>
                        <a:t>Drzewo decyzyjne</a:t>
                      </a:r>
                      <a:endParaRPr lang="pl-PL" sz="2000" b="0" i="0" u="none" strike="noStrike" dirty="0">
                        <a:solidFill>
                          <a:srgbClr val="000000"/>
                        </a:solidFill>
                        <a:effectLst/>
                        <a:latin typeface="+mn-lt"/>
                      </a:endParaRPr>
                    </a:p>
                  </a:txBody>
                  <a:tcPr marL="6350" marR="6350" marT="6350" marB="0" anchor="ctr"/>
                </a:tc>
                <a:tc>
                  <a:txBody>
                    <a:bodyPr/>
                    <a:lstStyle/>
                    <a:p>
                      <a:pPr algn="ctr"/>
                      <a:r>
                        <a:rPr lang="pl-PL" dirty="0"/>
                        <a:t>głębokość d=9</a:t>
                      </a:r>
                    </a:p>
                  </a:txBody>
                  <a:tcPr anchor="ctr"/>
                </a:tc>
                <a:extLst>
                  <a:ext uri="{0D108BD9-81ED-4DB2-BD59-A6C34878D82A}">
                    <a16:rowId xmlns:a16="http://schemas.microsoft.com/office/drawing/2014/main" val="1944242190"/>
                  </a:ext>
                </a:extLst>
              </a:tr>
            </a:tbl>
          </a:graphicData>
        </a:graphic>
      </p:graphicFrame>
    </p:spTree>
    <p:extLst>
      <p:ext uri="{BB962C8B-B14F-4D97-AF65-F5344CB8AC3E}">
        <p14:creationId xmlns:p14="http://schemas.microsoft.com/office/powerpoint/2010/main" val="2760295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AA0E92-CEB0-4914-B3FD-9D1382517A04}"/>
              </a:ext>
            </a:extLst>
          </p:cNvPr>
          <p:cNvSpPr>
            <a:spLocks noGrp="1"/>
          </p:cNvSpPr>
          <p:nvPr>
            <p:ph type="title"/>
          </p:nvPr>
        </p:nvSpPr>
        <p:spPr/>
        <p:txBody>
          <a:bodyPr/>
          <a:lstStyle/>
          <a:p>
            <a:r>
              <a:rPr lang="pl-PL" dirty="0"/>
              <a:t>Sprawdzian krzyżowy</a:t>
            </a:r>
          </a:p>
        </p:txBody>
      </p:sp>
      <p:graphicFrame>
        <p:nvGraphicFramePr>
          <p:cNvPr id="4" name="Symbol zastępczy zawartości 3">
            <a:extLst>
              <a:ext uri="{FF2B5EF4-FFF2-40B4-BE49-F238E27FC236}">
                <a16:creationId xmlns:a16="http://schemas.microsoft.com/office/drawing/2014/main" id="{B9C841ED-5947-4C10-ADA8-9A2781E4118D}"/>
              </a:ext>
            </a:extLst>
          </p:cNvPr>
          <p:cNvGraphicFramePr>
            <a:graphicFrameLocks noGrp="1"/>
          </p:cNvGraphicFramePr>
          <p:nvPr>
            <p:ph idx="1"/>
            <p:extLst>
              <p:ext uri="{D42A27DB-BD31-4B8C-83A1-F6EECF244321}">
                <p14:modId xmlns:p14="http://schemas.microsoft.com/office/powerpoint/2010/main" val="644985687"/>
              </p:ext>
            </p:extLst>
          </p:nvPr>
        </p:nvGraphicFramePr>
        <p:xfrm>
          <a:off x="1181454" y="2996952"/>
          <a:ext cx="9829091" cy="2063090"/>
        </p:xfrm>
        <a:graphic>
          <a:graphicData uri="http://schemas.openxmlformats.org/drawingml/2006/table">
            <a:tbl>
              <a:tblPr firstRow="1" firstCol="1">
                <a:tableStyleId>{5C22544A-7EE6-4342-B048-85BDC9FD1C3A}</a:tableStyleId>
              </a:tblPr>
              <a:tblGrid>
                <a:gridCol w="1977653">
                  <a:extLst>
                    <a:ext uri="{9D8B030D-6E8A-4147-A177-3AD203B41FA5}">
                      <a16:colId xmlns:a16="http://schemas.microsoft.com/office/drawing/2014/main" val="2092226284"/>
                    </a:ext>
                  </a:extLst>
                </a:gridCol>
                <a:gridCol w="872382">
                  <a:extLst>
                    <a:ext uri="{9D8B030D-6E8A-4147-A177-3AD203B41FA5}">
                      <a16:colId xmlns:a16="http://schemas.microsoft.com/office/drawing/2014/main" val="2501345897"/>
                    </a:ext>
                  </a:extLst>
                </a:gridCol>
                <a:gridCol w="872382">
                  <a:extLst>
                    <a:ext uri="{9D8B030D-6E8A-4147-A177-3AD203B41FA5}">
                      <a16:colId xmlns:a16="http://schemas.microsoft.com/office/drawing/2014/main" val="96311066"/>
                    </a:ext>
                  </a:extLst>
                </a:gridCol>
                <a:gridCol w="872382">
                  <a:extLst>
                    <a:ext uri="{9D8B030D-6E8A-4147-A177-3AD203B41FA5}">
                      <a16:colId xmlns:a16="http://schemas.microsoft.com/office/drawing/2014/main" val="597773289"/>
                    </a:ext>
                  </a:extLst>
                </a:gridCol>
                <a:gridCol w="872382">
                  <a:extLst>
                    <a:ext uri="{9D8B030D-6E8A-4147-A177-3AD203B41FA5}">
                      <a16:colId xmlns:a16="http://schemas.microsoft.com/office/drawing/2014/main" val="3639248374"/>
                    </a:ext>
                  </a:extLst>
                </a:gridCol>
                <a:gridCol w="872382">
                  <a:extLst>
                    <a:ext uri="{9D8B030D-6E8A-4147-A177-3AD203B41FA5}">
                      <a16:colId xmlns:a16="http://schemas.microsoft.com/office/drawing/2014/main" val="3087189921"/>
                    </a:ext>
                  </a:extLst>
                </a:gridCol>
                <a:gridCol w="872382">
                  <a:extLst>
                    <a:ext uri="{9D8B030D-6E8A-4147-A177-3AD203B41FA5}">
                      <a16:colId xmlns:a16="http://schemas.microsoft.com/office/drawing/2014/main" val="3379761459"/>
                    </a:ext>
                  </a:extLst>
                </a:gridCol>
                <a:gridCol w="872382">
                  <a:extLst>
                    <a:ext uri="{9D8B030D-6E8A-4147-A177-3AD203B41FA5}">
                      <a16:colId xmlns:a16="http://schemas.microsoft.com/office/drawing/2014/main" val="4086866292"/>
                    </a:ext>
                  </a:extLst>
                </a:gridCol>
                <a:gridCol w="872382">
                  <a:extLst>
                    <a:ext uri="{9D8B030D-6E8A-4147-A177-3AD203B41FA5}">
                      <a16:colId xmlns:a16="http://schemas.microsoft.com/office/drawing/2014/main" val="3796881351"/>
                    </a:ext>
                  </a:extLst>
                </a:gridCol>
                <a:gridCol w="872382">
                  <a:extLst>
                    <a:ext uri="{9D8B030D-6E8A-4147-A177-3AD203B41FA5}">
                      <a16:colId xmlns:a16="http://schemas.microsoft.com/office/drawing/2014/main" val="1399576137"/>
                    </a:ext>
                  </a:extLst>
                </a:gridCol>
              </a:tblGrid>
              <a:tr h="339466">
                <a:tc>
                  <a:txBody>
                    <a:bodyPr/>
                    <a:lstStyle/>
                    <a:p>
                      <a:pPr algn="ctr"/>
                      <a:r>
                        <a:rPr lang="pl-PL" dirty="0"/>
                        <a:t>Model</a:t>
                      </a:r>
                    </a:p>
                  </a:txBody>
                  <a:tcPr/>
                </a:tc>
                <a:tc>
                  <a:txBody>
                    <a:bodyPr/>
                    <a:lstStyle/>
                    <a:p>
                      <a:pPr algn="ctr" fontAlgn="t"/>
                      <a:r>
                        <a:rPr lang="pl-PL" sz="1800" u="none" strike="noStrike" dirty="0">
                          <a:effectLst/>
                        </a:rPr>
                        <a:t>2</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3</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4</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5</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6</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7</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8</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9</a:t>
                      </a:r>
                      <a:endParaRPr lang="pl-PL"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pl-PL" sz="1800" u="none" strike="noStrike" dirty="0">
                          <a:effectLst/>
                        </a:rPr>
                        <a:t>10</a:t>
                      </a:r>
                      <a:endParaRPr lang="pl-PL" sz="18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66966588"/>
                  </a:ext>
                </a:extLst>
              </a:tr>
              <a:tr h="339466">
                <a:tc>
                  <a:txBody>
                    <a:bodyPr/>
                    <a:lstStyle/>
                    <a:p>
                      <a:pPr algn="ctr" fontAlgn="b"/>
                      <a:r>
                        <a:rPr lang="pl-PL" sz="1400" u="none" strike="noStrike" dirty="0">
                          <a:effectLst/>
                        </a:rPr>
                        <a:t>KNN</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0,78</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0,778</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0,7778</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0,77782</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0,777825</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b="1" u="none" strike="noStrike" dirty="0">
                          <a:effectLst/>
                        </a:rPr>
                        <a:t>0,777825</a:t>
                      </a:r>
                      <a:endParaRPr lang="pl-PL" sz="1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0,777825</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0,777825</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0,777825</a:t>
                      </a:r>
                      <a:endParaRPr lang="pl-PL"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1530090"/>
                  </a:ext>
                </a:extLst>
              </a:tr>
              <a:tr h="339466">
                <a:tc>
                  <a:txBody>
                    <a:bodyPr/>
                    <a:lstStyle/>
                    <a:p>
                      <a:pPr algn="ctr" fontAlgn="b"/>
                      <a:r>
                        <a:rPr lang="pl-PL" sz="1400" u="none" strike="noStrike">
                          <a:effectLst/>
                        </a:rPr>
                        <a:t>Gaussowski NB</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0,7005</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0,70046</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0,700457</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b="1" u="none" strike="noStrike" dirty="0">
                          <a:effectLst/>
                        </a:rPr>
                        <a:t>0,700457</a:t>
                      </a:r>
                      <a:endParaRPr lang="pl-PL" sz="1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0,700457</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0,700457</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0,700457</a:t>
                      </a:r>
                      <a:endParaRPr lang="pl-PL" sz="14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07579429"/>
                  </a:ext>
                </a:extLst>
              </a:tr>
              <a:tr h="339466">
                <a:tc>
                  <a:txBody>
                    <a:bodyPr/>
                    <a:lstStyle/>
                    <a:p>
                      <a:pPr algn="ctr" fontAlgn="b"/>
                      <a:r>
                        <a:rPr lang="pl-PL" sz="1400" u="none" strike="noStrike">
                          <a:effectLst/>
                        </a:rPr>
                        <a:t>SVC</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0,692</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0,6921</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0,69208</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0,692085</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b="1" u="none" strike="noStrike" dirty="0">
                          <a:effectLst/>
                        </a:rPr>
                        <a:t>0,692085</a:t>
                      </a:r>
                      <a:endParaRPr lang="pl-PL" sz="1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0,692085</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0,692085</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0,692085</a:t>
                      </a:r>
                      <a:endParaRPr lang="pl-PL" sz="14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8878314"/>
                  </a:ext>
                </a:extLst>
              </a:tr>
              <a:tr h="339466">
                <a:tc>
                  <a:txBody>
                    <a:bodyPr/>
                    <a:lstStyle/>
                    <a:p>
                      <a:pPr algn="ctr" fontAlgn="b"/>
                      <a:r>
                        <a:rPr lang="pl-PL" sz="1400" u="none" strike="noStrike">
                          <a:effectLst/>
                        </a:rPr>
                        <a:t>Regresja logistyczna</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0,7</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0,696</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0,6963</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0,69627</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0,696273</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b="1" u="none" strike="noStrike" dirty="0">
                          <a:effectLst/>
                        </a:rPr>
                        <a:t>0,696273</a:t>
                      </a:r>
                      <a:endParaRPr lang="pl-PL" sz="1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0,696273</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0,696273</a:t>
                      </a:r>
                      <a:endParaRPr lang="pl-PL"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0,696273</a:t>
                      </a:r>
                      <a:endParaRPr lang="pl-PL" sz="14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4719156"/>
                  </a:ext>
                </a:extLst>
              </a:tr>
              <a:tr h="339466">
                <a:tc>
                  <a:txBody>
                    <a:bodyPr/>
                    <a:lstStyle/>
                    <a:p>
                      <a:pPr algn="ctr" fontAlgn="b"/>
                      <a:r>
                        <a:rPr lang="pl-PL" sz="1400" u="none" strike="noStrike">
                          <a:effectLst/>
                        </a:rPr>
                        <a:t>Drzewo decyzyjne</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0,34</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0,337</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0,3372</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0,33723</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0,337225</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b="1" u="none" strike="noStrike" dirty="0">
                          <a:effectLst/>
                        </a:rPr>
                        <a:t>0,337226</a:t>
                      </a:r>
                      <a:endParaRPr lang="pl-PL" sz="1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0,337225</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a:effectLst/>
                        </a:rPr>
                        <a:t>0,337225</a:t>
                      </a:r>
                      <a:endParaRPr lang="pl-PL"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pl-PL" sz="1400" u="none" strike="noStrike" dirty="0">
                          <a:effectLst/>
                        </a:rPr>
                        <a:t>0,337225</a:t>
                      </a:r>
                      <a:endParaRPr lang="pl-PL"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24115427"/>
                  </a:ext>
                </a:extLst>
              </a:tr>
            </a:tbl>
          </a:graphicData>
        </a:graphic>
      </p:graphicFrame>
    </p:spTree>
    <p:extLst>
      <p:ext uri="{BB962C8B-B14F-4D97-AF65-F5344CB8AC3E}">
        <p14:creationId xmlns:p14="http://schemas.microsoft.com/office/powerpoint/2010/main" val="3874242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F23755-CD9D-4E33-9F45-36AB02B988B1}"/>
              </a:ext>
            </a:extLst>
          </p:cNvPr>
          <p:cNvSpPr>
            <a:spLocks noGrp="1"/>
          </p:cNvSpPr>
          <p:nvPr>
            <p:ph type="title"/>
          </p:nvPr>
        </p:nvSpPr>
        <p:spPr>
          <a:xfrm>
            <a:off x="1154954" y="1268761"/>
            <a:ext cx="8825660" cy="2880320"/>
          </a:xfrm>
        </p:spPr>
        <p:txBody>
          <a:bodyPr/>
          <a:lstStyle/>
          <a:p>
            <a:br>
              <a:rPr lang="pl-PL" dirty="0"/>
            </a:br>
            <a:br>
              <a:rPr lang="pl-PL" dirty="0"/>
            </a:br>
            <a:r>
              <a:rPr lang="pl-PL" dirty="0"/>
              <a:t>Wytrenowanie modeli.</a:t>
            </a:r>
            <a:br>
              <a:rPr lang="pl-PL" dirty="0"/>
            </a:br>
            <a:br>
              <a:rPr lang="pl-PL" dirty="0"/>
            </a:br>
            <a:r>
              <a:rPr lang="pl-PL" dirty="0"/>
              <a:t>Predykcja wartości.</a:t>
            </a:r>
            <a:br>
              <a:rPr lang="pl-PL" dirty="0"/>
            </a:br>
            <a:endParaRPr lang="pl-PL" dirty="0"/>
          </a:p>
        </p:txBody>
      </p:sp>
    </p:spTree>
    <p:extLst>
      <p:ext uri="{BB962C8B-B14F-4D97-AF65-F5344CB8AC3E}">
        <p14:creationId xmlns:p14="http://schemas.microsoft.com/office/powerpoint/2010/main" val="1396489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15E1B3-9174-43E0-8892-36A004F2962A}"/>
              </a:ext>
            </a:extLst>
          </p:cNvPr>
          <p:cNvSpPr>
            <a:spLocks noGrp="1"/>
          </p:cNvSpPr>
          <p:nvPr>
            <p:ph type="title"/>
          </p:nvPr>
        </p:nvSpPr>
        <p:spPr/>
        <p:txBody>
          <a:bodyPr/>
          <a:lstStyle/>
          <a:p>
            <a:r>
              <a:rPr lang="pl-PL" dirty="0"/>
              <a:t>Macierze błędów</a:t>
            </a:r>
          </a:p>
        </p:txBody>
      </p:sp>
      <p:pic>
        <p:nvPicPr>
          <p:cNvPr id="7" name="Obraz 6">
            <a:extLst>
              <a:ext uri="{FF2B5EF4-FFF2-40B4-BE49-F238E27FC236}">
                <a16:creationId xmlns:a16="http://schemas.microsoft.com/office/drawing/2014/main" id="{C52B8D03-E9FB-4410-82EE-0299F20E68EC}"/>
              </a:ext>
            </a:extLst>
          </p:cNvPr>
          <p:cNvPicPr>
            <a:picLocks noChangeAspect="1"/>
          </p:cNvPicPr>
          <p:nvPr/>
        </p:nvPicPr>
        <p:blipFill>
          <a:blip r:embed="rId2"/>
          <a:stretch>
            <a:fillRect/>
          </a:stretch>
        </p:blipFill>
        <p:spPr>
          <a:xfrm>
            <a:off x="1266356" y="2616158"/>
            <a:ext cx="2470277" cy="1593932"/>
          </a:xfrm>
          <a:prstGeom prst="rect">
            <a:avLst/>
          </a:prstGeom>
        </p:spPr>
      </p:pic>
      <p:pic>
        <p:nvPicPr>
          <p:cNvPr id="9" name="Obraz 8">
            <a:extLst>
              <a:ext uri="{FF2B5EF4-FFF2-40B4-BE49-F238E27FC236}">
                <a16:creationId xmlns:a16="http://schemas.microsoft.com/office/drawing/2014/main" id="{3F5E0077-75DF-45C9-9F11-4C4C1EF2B263}"/>
              </a:ext>
            </a:extLst>
          </p:cNvPr>
          <p:cNvPicPr>
            <a:picLocks noChangeAspect="1"/>
          </p:cNvPicPr>
          <p:nvPr/>
        </p:nvPicPr>
        <p:blipFill>
          <a:blip r:embed="rId3"/>
          <a:stretch>
            <a:fillRect/>
          </a:stretch>
        </p:blipFill>
        <p:spPr>
          <a:xfrm>
            <a:off x="4892613" y="2647910"/>
            <a:ext cx="2406774" cy="1562180"/>
          </a:xfrm>
          <a:prstGeom prst="rect">
            <a:avLst/>
          </a:prstGeom>
        </p:spPr>
      </p:pic>
      <p:pic>
        <p:nvPicPr>
          <p:cNvPr id="11" name="Obraz 10">
            <a:extLst>
              <a:ext uri="{FF2B5EF4-FFF2-40B4-BE49-F238E27FC236}">
                <a16:creationId xmlns:a16="http://schemas.microsoft.com/office/drawing/2014/main" id="{E6CECD93-9739-4E17-9525-5D4ABF46C411}"/>
              </a:ext>
            </a:extLst>
          </p:cNvPr>
          <p:cNvPicPr>
            <a:picLocks noChangeAspect="1"/>
          </p:cNvPicPr>
          <p:nvPr/>
        </p:nvPicPr>
        <p:blipFill>
          <a:blip r:embed="rId4"/>
          <a:stretch>
            <a:fillRect/>
          </a:stretch>
        </p:blipFill>
        <p:spPr>
          <a:xfrm>
            <a:off x="8544272" y="2647910"/>
            <a:ext cx="2381372" cy="1549480"/>
          </a:xfrm>
          <a:prstGeom prst="rect">
            <a:avLst/>
          </a:prstGeom>
        </p:spPr>
      </p:pic>
      <p:pic>
        <p:nvPicPr>
          <p:cNvPr id="13" name="Obraz 12">
            <a:extLst>
              <a:ext uri="{FF2B5EF4-FFF2-40B4-BE49-F238E27FC236}">
                <a16:creationId xmlns:a16="http://schemas.microsoft.com/office/drawing/2014/main" id="{F1397AED-786A-4B11-825A-B19E6BFB8A9B}"/>
              </a:ext>
            </a:extLst>
          </p:cNvPr>
          <p:cNvPicPr>
            <a:picLocks noChangeAspect="1"/>
          </p:cNvPicPr>
          <p:nvPr/>
        </p:nvPicPr>
        <p:blipFill>
          <a:blip r:embed="rId5"/>
          <a:stretch>
            <a:fillRect/>
          </a:stretch>
        </p:blipFill>
        <p:spPr>
          <a:xfrm>
            <a:off x="2485618" y="4509120"/>
            <a:ext cx="2502029" cy="1619333"/>
          </a:xfrm>
          <a:prstGeom prst="rect">
            <a:avLst/>
          </a:prstGeom>
        </p:spPr>
      </p:pic>
      <p:pic>
        <p:nvPicPr>
          <p:cNvPr id="15" name="Obraz 14">
            <a:extLst>
              <a:ext uri="{FF2B5EF4-FFF2-40B4-BE49-F238E27FC236}">
                <a16:creationId xmlns:a16="http://schemas.microsoft.com/office/drawing/2014/main" id="{34DF0F14-4300-4802-8DE0-D7A0F242783C}"/>
              </a:ext>
            </a:extLst>
          </p:cNvPr>
          <p:cNvPicPr>
            <a:picLocks noChangeAspect="1"/>
          </p:cNvPicPr>
          <p:nvPr/>
        </p:nvPicPr>
        <p:blipFill>
          <a:blip r:embed="rId6"/>
          <a:stretch>
            <a:fillRect/>
          </a:stretch>
        </p:blipFill>
        <p:spPr>
          <a:xfrm>
            <a:off x="7515944" y="4572623"/>
            <a:ext cx="2400423" cy="1555830"/>
          </a:xfrm>
          <a:prstGeom prst="rect">
            <a:avLst/>
          </a:prstGeom>
        </p:spPr>
      </p:pic>
      <p:sp>
        <p:nvSpPr>
          <p:cNvPr id="3" name="Symbol zastępczy stopki 2">
            <a:extLst>
              <a:ext uri="{FF2B5EF4-FFF2-40B4-BE49-F238E27FC236}">
                <a16:creationId xmlns:a16="http://schemas.microsoft.com/office/drawing/2014/main" id="{387089CE-3A62-4CDD-B59B-271DB764C2D8}"/>
              </a:ext>
            </a:extLst>
          </p:cNvPr>
          <p:cNvSpPr>
            <a:spLocks noGrp="1"/>
          </p:cNvSpPr>
          <p:nvPr>
            <p:ph type="ftr" sz="quarter" idx="11"/>
          </p:nvPr>
        </p:nvSpPr>
        <p:spPr>
          <a:xfrm>
            <a:off x="561110" y="6391838"/>
            <a:ext cx="4094730" cy="304801"/>
          </a:xfrm>
        </p:spPr>
        <p:txBody>
          <a:bodyPr/>
          <a:lstStyle/>
          <a:p>
            <a:r>
              <a:rPr lang="en-US" dirty="0"/>
              <a:t>BARBUNYA, BOMBAY, CALI, DERMASON, HOROZ, SEKER, SIRA</a:t>
            </a:r>
          </a:p>
        </p:txBody>
      </p:sp>
    </p:spTree>
    <p:extLst>
      <p:ext uri="{BB962C8B-B14F-4D97-AF65-F5344CB8AC3E}">
        <p14:creationId xmlns:p14="http://schemas.microsoft.com/office/powerpoint/2010/main" val="33560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A74980-0127-4C6D-85E7-04F4F3C29C01}"/>
              </a:ext>
            </a:extLst>
          </p:cNvPr>
          <p:cNvSpPr>
            <a:spLocks noGrp="1"/>
          </p:cNvSpPr>
          <p:nvPr>
            <p:ph type="title"/>
          </p:nvPr>
        </p:nvSpPr>
        <p:spPr/>
        <p:txBody>
          <a:bodyPr/>
          <a:lstStyle/>
          <a:p>
            <a:r>
              <a:rPr lang="pl-PL" dirty="0"/>
              <a:t>Macierze błędów – podsumowanie</a:t>
            </a:r>
          </a:p>
        </p:txBody>
      </p:sp>
      <p:graphicFrame>
        <p:nvGraphicFramePr>
          <p:cNvPr id="4" name="Tabela 4">
            <a:extLst>
              <a:ext uri="{FF2B5EF4-FFF2-40B4-BE49-F238E27FC236}">
                <a16:creationId xmlns:a16="http://schemas.microsoft.com/office/drawing/2014/main" id="{D34FA8DE-8C85-4ECE-B7DE-8A2EE6E3D3A2}"/>
              </a:ext>
            </a:extLst>
          </p:cNvPr>
          <p:cNvGraphicFramePr>
            <a:graphicFrameLocks noGrp="1"/>
          </p:cNvGraphicFramePr>
          <p:nvPr>
            <p:extLst>
              <p:ext uri="{D42A27DB-BD31-4B8C-83A1-F6EECF244321}">
                <p14:modId xmlns:p14="http://schemas.microsoft.com/office/powerpoint/2010/main" val="759225272"/>
              </p:ext>
            </p:extLst>
          </p:nvPr>
        </p:nvGraphicFramePr>
        <p:xfrm>
          <a:off x="641394" y="2924944"/>
          <a:ext cx="10909213" cy="2984500"/>
        </p:xfrm>
        <a:graphic>
          <a:graphicData uri="http://schemas.openxmlformats.org/drawingml/2006/table">
            <a:tbl>
              <a:tblPr firstRow="1" bandRow="1">
                <a:tableStyleId>{5C22544A-7EE6-4342-B048-85BDC9FD1C3A}</a:tableStyleId>
              </a:tblPr>
              <a:tblGrid>
                <a:gridCol w="1962088">
                  <a:extLst>
                    <a:ext uri="{9D8B030D-6E8A-4147-A177-3AD203B41FA5}">
                      <a16:colId xmlns:a16="http://schemas.microsoft.com/office/drawing/2014/main" val="2900319301"/>
                    </a:ext>
                  </a:extLst>
                </a:gridCol>
                <a:gridCol w="2982375">
                  <a:extLst>
                    <a:ext uri="{9D8B030D-6E8A-4147-A177-3AD203B41FA5}">
                      <a16:colId xmlns:a16="http://schemas.microsoft.com/office/drawing/2014/main" val="637847269"/>
                    </a:ext>
                  </a:extLst>
                </a:gridCol>
                <a:gridCol w="2982375">
                  <a:extLst>
                    <a:ext uri="{9D8B030D-6E8A-4147-A177-3AD203B41FA5}">
                      <a16:colId xmlns:a16="http://schemas.microsoft.com/office/drawing/2014/main" val="2535774240"/>
                    </a:ext>
                  </a:extLst>
                </a:gridCol>
                <a:gridCol w="2982375">
                  <a:extLst>
                    <a:ext uri="{9D8B030D-6E8A-4147-A177-3AD203B41FA5}">
                      <a16:colId xmlns:a16="http://schemas.microsoft.com/office/drawing/2014/main" val="3002573984"/>
                    </a:ext>
                  </a:extLst>
                </a:gridCol>
              </a:tblGrid>
              <a:tr h="522848">
                <a:tc>
                  <a:txBody>
                    <a:bodyPr/>
                    <a:lstStyle/>
                    <a:p>
                      <a:pPr algn="ctr"/>
                      <a:r>
                        <a:rPr lang="pl-PL" dirty="0"/>
                        <a:t>Model</a:t>
                      </a:r>
                    </a:p>
                  </a:txBody>
                  <a:tcPr anchor="ctr"/>
                </a:tc>
                <a:tc>
                  <a:txBody>
                    <a:bodyPr/>
                    <a:lstStyle/>
                    <a:p>
                      <a:pPr algn="ctr"/>
                      <a:r>
                        <a:rPr lang="pl-PL" dirty="0"/>
                        <a:t>Liczba poprawnych klasyfikacji</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l-PL" dirty="0"/>
                        <a:t>Liczba niepoprawnych klasyfikacji</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l-PL" dirty="0"/>
                        <a:t>Udział poprawnych klasyfikacji [%]</a:t>
                      </a:r>
                    </a:p>
                  </a:txBody>
                  <a:tcPr anchor="ctr"/>
                </a:tc>
                <a:extLst>
                  <a:ext uri="{0D108BD9-81ED-4DB2-BD59-A6C34878D82A}">
                    <a16:rowId xmlns:a16="http://schemas.microsoft.com/office/drawing/2014/main" val="2778412313"/>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solidFill>
                            <a:schemeClr val="tx1"/>
                          </a:solidFill>
                          <a:effectLst/>
                          <a:latin typeface="+mn-lt"/>
                        </a:rPr>
                        <a:t>KNN</a:t>
                      </a:r>
                      <a:endParaRPr lang="pl-PL" sz="2000" b="0" i="0" u="none" strike="noStrike" dirty="0">
                        <a:solidFill>
                          <a:schemeClr val="tx1"/>
                        </a:solidFill>
                        <a:effectLst/>
                        <a:latin typeface="+mn-lt"/>
                      </a:endParaRPr>
                    </a:p>
                  </a:txBody>
                  <a:tcPr marL="6350" marR="6350" marT="6350" marB="0" anchor="ctr"/>
                </a:tc>
                <a:tc>
                  <a:txBody>
                    <a:bodyPr/>
                    <a:lstStyle/>
                    <a:p>
                      <a:pPr algn="ctr"/>
                      <a:r>
                        <a:rPr lang="pl-PL" b="0" dirty="0">
                          <a:solidFill>
                            <a:schemeClr val="tx1"/>
                          </a:solidFill>
                        </a:rPr>
                        <a:t>3158</a:t>
                      </a:r>
                    </a:p>
                  </a:txBody>
                  <a:tcPr anchor="ctr"/>
                </a:tc>
                <a:tc>
                  <a:txBody>
                    <a:bodyPr/>
                    <a:lstStyle/>
                    <a:p>
                      <a:pPr algn="ctr"/>
                      <a:r>
                        <a:rPr lang="pl-PL" b="0" dirty="0">
                          <a:solidFill>
                            <a:schemeClr val="tx1"/>
                          </a:solidFill>
                        </a:rPr>
                        <a:t>245</a:t>
                      </a:r>
                    </a:p>
                  </a:txBody>
                  <a:tcPr anchor="ctr"/>
                </a:tc>
                <a:tc>
                  <a:txBody>
                    <a:bodyPr/>
                    <a:lstStyle/>
                    <a:p>
                      <a:pPr algn="ctr"/>
                      <a:r>
                        <a:rPr lang="pl-PL" b="0" dirty="0">
                          <a:solidFill>
                            <a:schemeClr val="tx1"/>
                          </a:solidFill>
                        </a:rPr>
                        <a:t>92.80047017337644</a:t>
                      </a:r>
                    </a:p>
                  </a:txBody>
                  <a:tcPr anchor="ctr"/>
                </a:tc>
                <a:extLst>
                  <a:ext uri="{0D108BD9-81ED-4DB2-BD59-A6C34878D82A}">
                    <a16:rowId xmlns:a16="http://schemas.microsoft.com/office/drawing/2014/main" val="1353154700"/>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err="1">
                          <a:solidFill>
                            <a:srgbClr val="FF0000"/>
                          </a:solidFill>
                          <a:effectLst/>
                          <a:latin typeface="+mn-lt"/>
                        </a:rPr>
                        <a:t>Gausowski</a:t>
                      </a:r>
                      <a:r>
                        <a:rPr lang="pl-PL" sz="2000" b="0" u="none" strike="noStrike" dirty="0">
                          <a:solidFill>
                            <a:srgbClr val="FF0000"/>
                          </a:solidFill>
                          <a:effectLst/>
                          <a:latin typeface="+mn-lt"/>
                        </a:rPr>
                        <a:t> NB </a:t>
                      </a:r>
                      <a:endParaRPr lang="pl-PL" sz="2000" b="0" i="0" u="none" strike="noStrike" dirty="0">
                        <a:solidFill>
                          <a:srgbClr val="FF0000"/>
                        </a:solidFill>
                        <a:effectLst/>
                        <a:latin typeface="+mn-lt"/>
                      </a:endParaRPr>
                    </a:p>
                  </a:txBody>
                  <a:tcPr marL="6350" marR="6350" marT="6350" marB="0" anchor="ctr"/>
                </a:tc>
                <a:tc>
                  <a:txBody>
                    <a:bodyPr/>
                    <a:lstStyle/>
                    <a:p>
                      <a:pPr algn="ctr"/>
                      <a:r>
                        <a:rPr lang="pl-PL" b="0" dirty="0">
                          <a:solidFill>
                            <a:srgbClr val="FF0000"/>
                          </a:solidFill>
                        </a:rPr>
                        <a:t>3064</a:t>
                      </a:r>
                    </a:p>
                  </a:txBody>
                  <a:tcPr anchor="ctr"/>
                </a:tc>
                <a:tc>
                  <a:txBody>
                    <a:bodyPr/>
                    <a:lstStyle/>
                    <a:p>
                      <a:pPr algn="ctr"/>
                      <a:r>
                        <a:rPr lang="pl-PL" b="0" dirty="0">
                          <a:solidFill>
                            <a:srgbClr val="FF0000"/>
                          </a:solidFill>
                        </a:rPr>
                        <a:t>339</a:t>
                      </a:r>
                    </a:p>
                  </a:txBody>
                  <a:tcPr anchor="ctr"/>
                </a:tc>
                <a:tc>
                  <a:txBody>
                    <a:bodyPr/>
                    <a:lstStyle/>
                    <a:p>
                      <a:pPr algn="ctr"/>
                      <a:r>
                        <a:rPr lang="pl-PL" b="0" dirty="0">
                          <a:solidFill>
                            <a:srgbClr val="FF0000"/>
                          </a:solidFill>
                        </a:rPr>
                        <a:t>90.03820158683514</a:t>
                      </a:r>
                    </a:p>
                  </a:txBody>
                  <a:tcPr anchor="ctr"/>
                </a:tc>
                <a:extLst>
                  <a:ext uri="{0D108BD9-81ED-4DB2-BD59-A6C34878D82A}">
                    <a16:rowId xmlns:a16="http://schemas.microsoft.com/office/drawing/2014/main" val="3448937529"/>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solidFill>
                            <a:srgbClr val="92D050"/>
                          </a:solidFill>
                          <a:effectLst/>
                          <a:latin typeface="+mn-lt"/>
                        </a:rPr>
                        <a:t>SVC</a:t>
                      </a:r>
                      <a:endParaRPr lang="pl-PL" sz="2000" b="0" i="0" u="none" strike="noStrike" dirty="0">
                        <a:solidFill>
                          <a:srgbClr val="92D050"/>
                        </a:solidFill>
                        <a:effectLst/>
                        <a:latin typeface="+mn-lt"/>
                      </a:endParaRPr>
                    </a:p>
                  </a:txBody>
                  <a:tcPr marL="6350" marR="6350" marT="6350" marB="0" anchor="ctr"/>
                </a:tc>
                <a:tc>
                  <a:txBody>
                    <a:bodyPr/>
                    <a:lstStyle/>
                    <a:p>
                      <a:pPr algn="ctr"/>
                      <a:r>
                        <a:rPr lang="pl-PL" b="0" dirty="0">
                          <a:solidFill>
                            <a:srgbClr val="92D050"/>
                          </a:solidFill>
                        </a:rPr>
                        <a:t>3171</a:t>
                      </a:r>
                    </a:p>
                  </a:txBody>
                  <a:tcPr anchor="ctr"/>
                </a:tc>
                <a:tc>
                  <a:txBody>
                    <a:bodyPr/>
                    <a:lstStyle/>
                    <a:p>
                      <a:pPr algn="ctr"/>
                      <a:r>
                        <a:rPr lang="pl-PL" b="0" dirty="0">
                          <a:solidFill>
                            <a:srgbClr val="92D050"/>
                          </a:solidFill>
                        </a:rPr>
                        <a:t>232</a:t>
                      </a:r>
                    </a:p>
                  </a:txBody>
                  <a:tcPr anchor="ctr"/>
                </a:tc>
                <a:tc>
                  <a:txBody>
                    <a:bodyPr/>
                    <a:lstStyle/>
                    <a:p>
                      <a:pPr algn="ctr"/>
                      <a:r>
                        <a:rPr lang="pl-PL" b="0" dirty="0">
                          <a:solidFill>
                            <a:srgbClr val="92D050"/>
                          </a:solidFill>
                        </a:rPr>
                        <a:t>93.18248604172788</a:t>
                      </a:r>
                    </a:p>
                  </a:txBody>
                  <a:tcPr anchor="ctr"/>
                </a:tc>
                <a:extLst>
                  <a:ext uri="{0D108BD9-81ED-4DB2-BD59-A6C34878D82A}">
                    <a16:rowId xmlns:a16="http://schemas.microsoft.com/office/drawing/2014/main" val="334939971"/>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u="none" strike="noStrike" dirty="0">
                          <a:effectLst/>
                          <a:latin typeface="+mn-lt"/>
                        </a:rPr>
                        <a:t>Regresja logistyczna</a:t>
                      </a:r>
                      <a:endParaRPr lang="pl-PL" sz="2000" b="0" i="0" u="none" strike="noStrike" dirty="0">
                        <a:solidFill>
                          <a:srgbClr val="000000"/>
                        </a:solidFill>
                        <a:effectLst/>
                        <a:latin typeface="+mn-lt"/>
                      </a:endParaRPr>
                    </a:p>
                  </a:txBody>
                  <a:tcPr marL="6350" marR="6350" marT="6350" marB="0" anchor="ctr"/>
                </a:tc>
                <a:tc>
                  <a:txBody>
                    <a:bodyPr/>
                    <a:lstStyle/>
                    <a:p>
                      <a:pPr algn="ctr"/>
                      <a:r>
                        <a:rPr lang="pl-PL" dirty="0"/>
                        <a:t>3153</a:t>
                      </a:r>
                    </a:p>
                  </a:txBody>
                  <a:tcPr anchor="ctr"/>
                </a:tc>
                <a:tc>
                  <a:txBody>
                    <a:bodyPr/>
                    <a:lstStyle/>
                    <a:p>
                      <a:pPr algn="ctr"/>
                      <a:r>
                        <a:rPr lang="pl-PL" dirty="0"/>
                        <a:t>250</a:t>
                      </a:r>
                    </a:p>
                  </a:txBody>
                  <a:tcPr anchor="ctr"/>
                </a:tc>
                <a:tc>
                  <a:txBody>
                    <a:bodyPr/>
                    <a:lstStyle/>
                    <a:p>
                      <a:pPr algn="ctr"/>
                      <a:r>
                        <a:rPr lang="pl-PL" dirty="0"/>
                        <a:t>92.65354099324125</a:t>
                      </a:r>
                    </a:p>
                  </a:txBody>
                  <a:tcPr anchor="ctr"/>
                </a:tc>
                <a:extLst>
                  <a:ext uri="{0D108BD9-81ED-4DB2-BD59-A6C34878D82A}">
                    <a16:rowId xmlns:a16="http://schemas.microsoft.com/office/drawing/2014/main" val="1944271494"/>
                  </a:ext>
                </a:extLst>
              </a:tr>
              <a:tr h="37084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u="none" strike="noStrike" dirty="0">
                          <a:effectLst/>
                          <a:latin typeface="+mn-lt"/>
                        </a:rPr>
                        <a:t>Drzewo decyzyjne</a:t>
                      </a:r>
                      <a:endParaRPr lang="pl-PL" sz="2000" b="0" i="0" u="none" strike="noStrike" dirty="0">
                        <a:solidFill>
                          <a:srgbClr val="000000"/>
                        </a:solidFill>
                        <a:effectLst/>
                        <a:latin typeface="+mn-lt"/>
                      </a:endParaRPr>
                    </a:p>
                  </a:txBody>
                  <a:tcPr marL="6350" marR="6350" marT="6350" marB="0" anchor="ctr"/>
                </a:tc>
                <a:tc>
                  <a:txBody>
                    <a:bodyPr/>
                    <a:lstStyle/>
                    <a:p>
                      <a:pPr algn="ctr"/>
                      <a:r>
                        <a:rPr lang="pl-PL" dirty="0"/>
                        <a:t>3113</a:t>
                      </a:r>
                    </a:p>
                  </a:txBody>
                  <a:tcPr anchor="ctr"/>
                </a:tc>
                <a:tc>
                  <a:txBody>
                    <a:bodyPr/>
                    <a:lstStyle/>
                    <a:p>
                      <a:pPr algn="ctr"/>
                      <a:r>
                        <a:rPr lang="pl-PL" dirty="0"/>
                        <a:t>290</a:t>
                      </a:r>
                    </a:p>
                  </a:txBody>
                  <a:tcPr anchor="ctr"/>
                </a:tc>
                <a:tc>
                  <a:txBody>
                    <a:bodyPr/>
                    <a:lstStyle/>
                    <a:p>
                      <a:pPr algn="ctr"/>
                      <a:r>
                        <a:rPr lang="pl-PL" dirty="0"/>
                        <a:t>91.47810755215986</a:t>
                      </a:r>
                    </a:p>
                  </a:txBody>
                  <a:tcPr anchor="ctr"/>
                </a:tc>
                <a:extLst>
                  <a:ext uri="{0D108BD9-81ED-4DB2-BD59-A6C34878D82A}">
                    <a16:rowId xmlns:a16="http://schemas.microsoft.com/office/drawing/2014/main" val="282861175"/>
                  </a:ext>
                </a:extLst>
              </a:tr>
            </a:tbl>
          </a:graphicData>
        </a:graphic>
      </p:graphicFrame>
    </p:spTree>
    <p:extLst>
      <p:ext uri="{BB962C8B-B14F-4D97-AF65-F5344CB8AC3E}">
        <p14:creationId xmlns:p14="http://schemas.microsoft.com/office/powerpoint/2010/main" val="174875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097F00-6FA7-4F94-A303-CF9FA7B3FDCF}"/>
              </a:ext>
            </a:extLst>
          </p:cNvPr>
          <p:cNvSpPr>
            <a:spLocks noGrp="1"/>
          </p:cNvSpPr>
          <p:nvPr>
            <p:ph type="title"/>
          </p:nvPr>
        </p:nvSpPr>
        <p:spPr/>
        <p:txBody>
          <a:bodyPr/>
          <a:lstStyle/>
          <a:p>
            <a:r>
              <a:rPr lang="pl-PL" dirty="0"/>
              <a:t>Raporty klasyfikacji</a:t>
            </a:r>
          </a:p>
        </p:txBody>
      </p:sp>
      <p:graphicFrame>
        <p:nvGraphicFramePr>
          <p:cNvPr id="6" name="Tabela 5">
            <a:extLst>
              <a:ext uri="{FF2B5EF4-FFF2-40B4-BE49-F238E27FC236}">
                <a16:creationId xmlns:a16="http://schemas.microsoft.com/office/drawing/2014/main" id="{474B8A3E-2C40-4307-8EF9-EB58E57CEF70}"/>
              </a:ext>
            </a:extLst>
          </p:cNvPr>
          <p:cNvGraphicFramePr>
            <a:graphicFrameLocks noGrp="1"/>
          </p:cNvGraphicFramePr>
          <p:nvPr>
            <p:extLst>
              <p:ext uri="{D42A27DB-BD31-4B8C-83A1-F6EECF244321}">
                <p14:modId xmlns:p14="http://schemas.microsoft.com/office/powerpoint/2010/main" val="3867997827"/>
              </p:ext>
            </p:extLst>
          </p:nvPr>
        </p:nvGraphicFramePr>
        <p:xfrm>
          <a:off x="1495349" y="2502384"/>
          <a:ext cx="9201302" cy="3387720"/>
        </p:xfrm>
        <a:graphic>
          <a:graphicData uri="http://schemas.openxmlformats.org/drawingml/2006/table">
            <a:tbl>
              <a:tblPr firstRow="1" firstCol="1">
                <a:tableStyleId>{5C22544A-7EE6-4342-B048-85BDC9FD1C3A}</a:tableStyleId>
              </a:tblPr>
              <a:tblGrid>
                <a:gridCol w="1360002">
                  <a:extLst>
                    <a:ext uri="{9D8B030D-6E8A-4147-A177-3AD203B41FA5}">
                      <a16:colId xmlns:a16="http://schemas.microsoft.com/office/drawing/2014/main" val="2356377864"/>
                    </a:ext>
                  </a:extLst>
                </a:gridCol>
                <a:gridCol w="1568260">
                  <a:extLst>
                    <a:ext uri="{9D8B030D-6E8A-4147-A177-3AD203B41FA5}">
                      <a16:colId xmlns:a16="http://schemas.microsoft.com/office/drawing/2014/main" val="3116051038"/>
                    </a:ext>
                  </a:extLst>
                </a:gridCol>
                <a:gridCol w="1568260">
                  <a:extLst>
                    <a:ext uri="{9D8B030D-6E8A-4147-A177-3AD203B41FA5}">
                      <a16:colId xmlns:a16="http://schemas.microsoft.com/office/drawing/2014/main" val="1945412333"/>
                    </a:ext>
                  </a:extLst>
                </a:gridCol>
                <a:gridCol w="1568260">
                  <a:extLst>
                    <a:ext uri="{9D8B030D-6E8A-4147-A177-3AD203B41FA5}">
                      <a16:colId xmlns:a16="http://schemas.microsoft.com/office/drawing/2014/main" val="602457563"/>
                    </a:ext>
                  </a:extLst>
                </a:gridCol>
                <a:gridCol w="1568260">
                  <a:extLst>
                    <a:ext uri="{9D8B030D-6E8A-4147-A177-3AD203B41FA5}">
                      <a16:colId xmlns:a16="http://schemas.microsoft.com/office/drawing/2014/main" val="4170432482"/>
                    </a:ext>
                  </a:extLst>
                </a:gridCol>
                <a:gridCol w="1568260">
                  <a:extLst>
                    <a:ext uri="{9D8B030D-6E8A-4147-A177-3AD203B41FA5}">
                      <a16:colId xmlns:a16="http://schemas.microsoft.com/office/drawing/2014/main" val="3224156982"/>
                    </a:ext>
                  </a:extLst>
                </a:gridCol>
              </a:tblGrid>
              <a:tr h="360040">
                <a:tc>
                  <a:txBody>
                    <a:bodyPr/>
                    <a:lstStyle/>
                    <a:p>
                      <a:pPr algn="ctr" fontAlgn="ct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KNN</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err="1">
                          <a:effectLst/>
                          <a:latin typeface="+mn-lt"/>
                        </a:rPr>
                        <a:t>Gausowski</a:t>
                      </a:r>
                      <a:r>
                        <a:rPr lang="pl-PL" sz="1200" u="none" strike="noStrike" dirty="0">
                          <a:effectLst/>
                          <a:latin typeface="+mn-lt"/>
                        </a:rPr>
                        <a:t> NB </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SVC</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Regresja logistyczna</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Drzewo decyzyjne</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792254807"/>
                  </a:ext>
                </a:extLst>
              </a:tr>
              <a:tr h="189230">
                <a:tc>
                  <a:txBody>
                    <a:bodyPr/>
                    <a:lstStyle/>
                    <a:p>
                      <a:pPr algn="ctr" fontAlgn="ctr"/>
                      <a:endParaRPr lang="pl-PL" sz="1200" b="0" i="0" u="none" strike="noStrike">
                        <a:solidFill>
                          <a:srgbClr val="000000"/>
                        </a:solidFill>
                        <a:effectLst/>
                        <a:latin typeface="+mn-lt"/>
                      </a:endParaRPr>
                    </a:p>
                  </a:txBody>
                  <a:tcPr marL="6350" marR="6350" marT="6350" marB="0" anchor="ctr"/>
                </a:tc>
                <a:tc gridSpan="5">
                  <a:txBody>
                    <a:bodyPr/>
                    <a:lstStyle/>
                    <a:p>
                      <a:pPr algn="ctr" fontAlgn="ctr"/>
                      <a:r>
                        <a:rPr lang="pl-PL" sz="1200" b="1" u="none" strike="noStrike" dirty="0">
                          <a:solidFill>
                            <a:schemeClr val="accent1"/>
                          </a:solidFill>
                          <a:effectLst/>
                          <a:latin typeface="+mn-lt"/>
                        </a:rPr>
                        <a:t>PRECYZJA</a:t>
                      </a:r>
                      <a:r>
                        <a:rPr lang="pl-PL" sz="1200" u="none" strike="noStrike" dirty="0">
                          <a:effectLst/>
                          <a:latin typeface="+mn-lt"/>
                        </a:rPr>
                        <a:t>    </a:t>
                      </a:r>
                      <a:endParaRPr lang="pl-PL" sz="1200" b="0" i="0" u="none" strike="noStrike" dirty="0">
                        <a:solidFill>
                          <a:srgbClr val="000000"/>
                        </a:solidFill>
                        <a:effectLst/>
                        <a:latin typeface="+mn-lt"/>
                      </a:endParaRPr>
                    </a:p>
                  </a:txBody>
                  <a:tcPr marL="6350" marR="6350" marT="6350" marB="0" anchor="ct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2837673574"/>
                  </a:ext>
                </a:extLst>
              </a:tr>
              <a:tr h="189230">
                <a:tc>
                  <a:txBody>
                    <a:bodyPr/>
                    <a:lstStyle/>
                    <a:p>
                      <a:pPr algn="ctr" fontAlgn="ctr"/>
                      <a:r>
                        <a:rPr lang="pl-PL" sz="1200" u="none" strike="noStrike">
                          <a:effectLst/>
                          <a:latin typeface="+mn-lt"/>
                        </a:rPr>
                        <a:t>BARBUNYA</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a:effectLst/>
                          <a:latin typeface="+mn-lt"/>
                        </a:rPr>
                        <a:t>0.86</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a:effectLst/>
                          <a:latin typeface="+mn-lt"/>
                        </a:rPr>
                        <a:t>0.95</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0.92</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341271211"/>
                  </a:ext>
                </a:extLst>
              </a:tr>
              <a:tr h="189230">
                <a:tc>
                  <a:txBody>
                    <a:bodyPr/>
                    <a:lstStyle/>
                    <a:p>
                      <a:pPr algn="ctr" fontAlgn="ctr"/>
                      <a:r>
                        <a:rPr lang="pl-PL" sz="1200" u="none" strike="noStrike">
                          <a:effectLst/>
                          <a:latin typeface="+mn-lt"/>
                        </a:rPr>
                        <a:t>BOMBAY</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b="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b="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b="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b="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b="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extLst>
                  <a:ext uri="{0D108BD9-81ED-4DB2-BD59-A6C34878D82A}">
                    <a16:rowId xmlns:a16="http://schemas.microsoft.com/office/drawing/2014/main" val="958882019"/>
                  </a:ext>
                </a:extLst>
              </a:tr>
              <a:tr h="189230">
                <a:tc>
                  <a:txBody>
                    <a:bodyPr/>
                    <a:lstStyle/>
                    <a:p>
                      <a:pPr algn="ctr" fontAlgn="ctr"/>
                      <a:r>
                        <a:rPr lang="pl-PL" sz="1200" u="none" strike="noStrike">
                          <a:effectLst/>
                          <a:latin typeface="+mn-lt"/>
                        </a:rPr>
                        <a:t>CALI</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0.92</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0.88</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0.92</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259842959"/>
                  </a:ext>
                </a:extLst>
              </a:tr>
              <a:tr h="189230">
                <a:tc>
                  <a:txBody>
                    <a:bodyPr/>
                    <a:lstStyle/>
                    <a:p>
                      <a:pPr algn="ctr" fontAlgn="ctr"/>
                      <a:r>
                        <a:rPr lang="pl-PL" sz="1200" u="none" strike="noStrike">
                          <a:effectLst/>
                          <a:latin typeface="+mn-lt"/>
                        </a:rPr>
                        <a:t>DERMASON</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0.92</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0.93</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0.92</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0.91</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918558055"/>
                  </a:ext>
                </a:extLst>
              </a:tr>
              <a:tr h="189230">
                <a:tc>
                  <a:txBody>
                    <a:bodyPr/>
                    <a:lstStyle/>
                    <a:p>
                      <a:pPr algn="ctr" fontAlgn="ctr"/>
                      <a:r>
                        <a:rPr lang="pl-PL" sz="1200" u="none" strike="noStrike">
                          <a:effectLst/>
                          <a:latin typeface="+mn-lt"/>
                        </a:rPr>
                        <a:t>HOROZ</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0.97</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solidFill>
                            <a:schemeClr val="tx1"/>
                          </a:solidFill>
                          <a:effectLst/>
                          <a:latin typeface="+mn-lt"/>
                        </a:rPr>
                        <a:t>0.95</a:t>
                      </a:r>
                      <a:endParaRPr lang="pl-PL" sz="1200" b="0" i="0" u="none" strike="noStrike" dirty="0">
                        <a:solidFill>
                          <a:schemeClr val="tx1"/>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0.97</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effectLst/>
                          <a:latin typeface="+mn-lt"/>
                        </a:rPr>
                        <a:t>0.95</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extLst>
                  <a:ext uri="{0D108BD9-81ED-4DB2-BD59-A6C34878D82A}">
                    <a16:rowId xmlns:a16="http://schemas.microsoft.com/office/drawing/2014/main" val="331691943"/>
                  </a:ext>
                </a:extLst>
              </a:tr>
              <a:tr h="189230">
                <a:tc>
                  <a:txBody>
                    <a:bodyPr/>
                    <a:lstStyle/>
                    <a:p>
                      <a:pPr algn="ctr" fontAlgn="ctr"/>
                      <a:r>
                        <a:rPr lang="pl-PL" sz="1200" u="none" strike="noStrike">
                          <a:effectLst/>
                          <a:latin typeface="+mn-lt"/>
                        </a:rPr>
                        <a:t>SEKER</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0.95</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0.96</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effectLst/>
                          <a:latin typeface="+mn-lt"/>
                        </a:rPr>
                        <a:t>0.95</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337245243"/>
                  </a:ext>
                </a:extLst>
              </a:tr>
              <a:tr h="189230">
                <a:tc>
                  <a:txBody>
                    <a:bodyPr/>
                    <a:lstStyle/>
                    <a:p>
                      <a:pPr algn="ctr" fontAlgn="ctr"/>
                      <a:r>
                        <a:rPr lang="pl-PL" sz="1200" u="none" strike="noStrike">
                          <a:effectLst/>
                          <a:latin typeface="+mn-lt"/>
                        </a:rPr>
                        <a:t>SIRA</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0.88</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0.83</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0.88</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0.87</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0.85</a:t>
                      </a:r>
                      <a:endParaRPr lang="pl-PL" sz="1200" b="0" i="0" u="none" strike="noStrike" dirty="0">
                        <a:solidFill>
                          <a:srgbClr val="FF0000"/>
                        </a:solidFill>
                        <a:effectLst/>
                        <a:latin typeface="+mn-lt"/>
                      </a:endParaRPr>
                    </a:p>
                  </a:txBody>
                  <a:tcPr marL="6350" marR="6350" marT="6350" marB="0" anchor="ctr"/>
                </a:tc>
                <a:extLst>
                  <a:ext uri="{0D108BD9-81ED-4DB2-BD59-A6C34878D82A}">
                    <a16:rowId xmlns:a16="http://schemas.microsoft.com/office/drawing/2014/main" val="2103396953"/>
                  </a:ext>
                </a:extLst>
              </a:tr>
              <a:tr h="189230">
                <a:tc>
                  <a:txBody>
                    <a:bodyPr/>
                    <a:lstStyle/>
                    <a:p>
                      <a:pPr algn="ctr" fontAlgn="ctr"/>
                      <a:endParaRPr lang="pl-PL" sz="1200" b="0" i="0" u="none" strike="noStrike">
                        <a:solidFill>
                          <a:srgbClr val="000000"/>
                        </a:solidFill>
                        <a:effectLst/>
                        <a:latin typeface="+mn-lt"/>
                      </a:endParaRPr>
                    </a:p>
                  </a:txBody>
                  <a:tcPr marL="6350" marR="6350" marT="6350" marB="0" anchor="ctr"/>
                </a:tc>
                <a:tc gridSpan="5">
                  <a:txBody>
                    <a:bodyPr/>
                    <a:lstStyle/>
                    <a:p>
                      <a:pPr algn="ctr" fontAlgn="ctr"/>
                      <a:r>
                        <a:rPr lang="pl-PL" sz="1200" b="1" u="none" strike="noStrike" dirty="0">
                          <a:solidFill>
                            <a:schemeClr val="accent1"/>
                          </a:solidFill>
                          <a:effectLst/>
                          <a:latin typeface="+mn-lt"/>
                        </a:rPr>
                        <a:t>CZUŁOŚĆ</a:t>
                      </a:r>
                      <a:endParaRPr lang="pl-PL" sz="1200" b="1" i="0" u="none" strike="noStrike" dirty="0">
                        <a:solidFill>
                          <a:schemeClr val="accent1"/>
                        </a:solidFill>
                        <a:effectLst/>
                        <a:latin typeface="+mn-lt"/>
                      </a:endParaRPr>
                    </a:p>
                  </a:txBody>
                  <a:tcPr marL="6350" marR="6350" marT="6350" marB="0" anchor="ct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266825293"/>
                  </a:ext>
                </a:extLst>
              </a:tr>
              <a:tr h="189230">
                <a:tc>
                  <a:txBody>
                    <a:bodyPr/>
                    <a:lstStyle/>
                    <a:p>
                      <a:pPr algn="ctr" fontAlgn="ctr"/>
                      <a:r>
                        <a:rPr lang="pl-PL" sz="1200" u="none" strike="noStrike">
                          <a:effectLst/>
                          <a:latin typeface="+mn-lt"/>
                        </a:rPr>
                        <a:t>BARBUNYA</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0.87</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0.81</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a:effectLst/>
                          <a:latin typeface="+mn-lt"/>
                        </a:rPr>
                        <a:t>0.90</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0.88</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0.87</a:t>
                      </a:r>
                      <a:endParaRPr lang="pl-PL" sz="1200" b="0" i="0" u="none" strike="noStrike" dirty="0">
                        <a:solidFill>
                          <a:srgbClr val="FF0000"/>
                        </a:solidFill>
                        <a:effectLst/>
                        <a:latin typeface="+mn-lt"/>
                      </a:endParaRPr>
                    </a:p>
                  </a:txBody>
                  <a:tcPr marL="6350" marR="6350" marT="6350" marB="0" anchor="ctr"/>
                </a:tc>
                <a:extLst>
                  <a:ext uri="{0D108BD9-81ED-4DB2-BD59-A6C34878D82A}">
                    <a16:rowId xmlns:a16="http://schemas.microsoft.com/office/drawing/2014/main" val="903358699"/>
                  </a:ext>
                </a:extLst>
              </a:tr>
              <a:tr h="189230">
                <a:tc>
                  <a:txBody>
                    <a:bodyPr/>
                    <a:lstStyle/>
                    <a:p>
                      <a:pPr algn="ctr" fontAlgn="ctr"/>
                      <a:r>
                        <a:rPr lang="pl-PL" sz="1200" u="none" strike="noStrike">
                          <a:effectLst/>
                          <a:latin typeface="+mn-lt"/>
                        </a:rPr>
                        <a:t>BOMBAY</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a:solidFill>
                            <a:srgbClr val="92D050"/>
                          </a:solidFill>
                          <a:effectLst/>
                          <a:latin typeface="+mn-lt"/>
                        </a:rPr>
                        <a:t>1.00</a:t>
                      </a:r>
                      <a:endParaRPr lang="pl-PL" sz="1200" b="0" i="0" u="none" strike="noStrike">
                        <a:solidFill>
                          <a:srgbClr val="92D05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1.00</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0.99</a:t>
                      </a:r>
                      <a:endParaRPr lang="pl-PL" sz="1200" b="0" i="0" u="none" strike="noStrike" dirty="0">
                        <a:solidFill>
                          <a:srgbClr val="92D050"/>
                        </a:solidFill>
                        <a:effectLst/>
                        <a:latin typeface="+mn-lt"/>
                      </a:endParaRPr>
                    </a:p>
                  </a:txBody>
                  <a:tcPr marL="6350" marR="6350" marT="6350" marB="0" anchor="ctr"/>
                </a:tc>
                <a:extLst>
                  <a:ext uri="{0D108BD9-81ED-4DB2-BD59-A6C34878D82A}">
                    <a16:rowId xmlns:a16="http://schemas.microsoft.com/office/drawing/2014/main" val="4254552670"/>
                  </a:ext>
                </a:extLst>
              </a:tr>
              <a:tr h="189230">
                <a:tc>
                  <a:txBody>
                    <a:bodyPr/>
                    <a:lstStyle/>
                    <a:p>
                      <a:pPr algn="ctr" fontAlgn="ctr"/>
                      <a:r>
                        <a:rPr lang="pl-PL" sz="1200" u="none" strike="noStrike">
                          <a:effectLst/>
                          <a:latin typeface="+mn-lt"/>
                        </a:rPr>
                        <a:t>CALI</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effectLst/>
                          <a:latin typeface="+mn-lt"/>
                        </a:rPr>
                        <a:t>0.90</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0.96</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0.95</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0.92</a:t>
                      </a:r>
                      <a:endParaRPr lang="pl-PL" sz="1200" b="0" i="0" u="none" strike="noStrike">
                        <a:solidFill>
                          <a:srgbClr val="000000"/>
                        </a:solidFill>
                        <a:effectLst/>
                        <a:latin typeface="+mn-lt"/>
                      </a:endParaRPr>
                    </a:p>
                  </a:txBody>
                  <a:tcPr marL="6350" marR="6350" marT="6350" marB="0" anchor="ctr"/>
                </a:tc>
                <a:extLst>
                  <a:ext uri="{0D108BD9-81ED-4DB2-BD59-A6C34878D82A}">
                    <a16:rowId xmlns:a16="http://schemas.microsoft.com/office/drawing/2014/main" val="397814854"/>
                  </a:ext>
                </a:extLst>
              </a:tr>
              <a:tr h="189230">
                <a:tc>
                  <a:txBody>
                    <a:bodyPr/>
                    <a:lstStyle/>
                    <a:p>
                      <a:pPr algn="ctr" fontAlgn="ctr"/>
                      <a:r>
                        <a:rPr lang="pl-PL" sz="1200" u="none" strike="noStrike">
                          <a:effectLst/>
                          <a:latin typeface="+mn-lt"/>
                        </a:rPr>
                        <a:t>DERMASON</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0.94</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0.89</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0.94</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7480194"/>
                  </a:ext>
                </a:extLst>
              </a:tr>
              <a:tr h="189230">
                <a:tc>
                  <a:txBody>
                    <a:bodyPr/>
                    <a:lstStyle/>
                    <a:p>
                      <a:pPr algn="ctr" fontAlgn="ctr"/>
                      <a:r>
                        <a:rPr lang="pl-PL" sz="1200" u="none" strike="noStrike">
                          <a:effectLst/>
                          <a:latin typeface="+mn-lt"/>
                        </a:rPr>
                        <a:t>HOROZ</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solidFill>
                            <a:srgbClr val="92D050"/>
                          </a:solidFill>
                          <a:effectLst/>
                          <a:latin typeface="+mn-lt"/>
                        </a:rPr>
                        <a:t>0.96</a:t>
                      </a:r>
                      <a:endParaRPr lang="pl-PL" sz="1200" b="0" i="0" u="none" strike="noStrike" dirty="0">
                        <a:solidFill>
                          <a:srgbClr val="92D05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511171850"/>
                  </a:ext>
                </a:extLst>
              </a:tr>
              <a:tr h="189230">
                <a:tc>
                  <a:txBody>
                    <a:bodyPr/>
                    <a:lstStyle/>
                    <a:p>
                      <a:pPr algn="ctr" fontAlgn="ctr"/>
                      <a:r>
                        <a:rPr lang="pl-PL" sz="1200" u="none" strike="noStrike">
                          <a:effectLst/>
                          <a:latin typeface="+mn-lt"/>
                        </a:rPr>
                        <a:t>SEKER</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0.95</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0.94</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a:effectLst/>
                          <a:latin typeface="+mn-lt"/>
                        </a:rPr>
                        <a:t>0.95</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0.95</a:t>
                      </a:r>
                      <a:endParaRPr lang="pl-PL" sz="1200" b="0" i="0" u="none" strike="noStrike" dirty="0">
                        <a:solidFill>
                          <a:srgbClr val="000000"/>
                        </a:solidFill>
                        <a:effectLst/>
                        <a:latin typeface="+mn-lt"/>
                      </a:endParaRPr>
                    </a:p>
                  </a:txBody>
                  <a:tcPr marL="6350" marR="6350" marT="6350" marB="0" anchor="ctr"/>
                </a:tc>
                <a:tc>
                  <a:txBody>
                    <a:bodyPr/>
                    <a:lstStyle/>
                    <a:p>
                      <a:pPr algn="ctr" fontAlgn="ctr"/>
                      <a:r>
                        <a:rPr lang="pl-PL" sz="1200" u="none" strike="noStrike" dirty="0">
                          <a:effectLst/>
                          <a:latin typeface="+mn-lt"/>
                        </a:rPr>
                        <a:t>0.93</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02083760"/>
                  </a:ext>
                </a:extLst>
              </a:tr>
              <a:tr h="189230">
                <a:tc>
                  <a:txBody>
                    <a:bodyPr/>
                    <a:lstStyle/>
                    <a:p>
                      <a:pPr algn="ctr" fontAlgn="ctr"/>
                      <a:r>
                        <a:rPr lang="pl-PL" sz="1200" u="none" strike="noStrike">
                          <a:effectLst/>
                          <a:latin typeface="+mn-lt"/>
                        </a:rPr>
                        <a:t>SIRA</a:t>
                      </a:r>
                      <a:endParaRPr lang="pl-PL" sz="1200" b="0" i="0" u="none" strike="noStrike">
                        <a:solidFill>
                          <a:srgbClr val="000000"/>
                        </a:solidFill>
                        <a:effectLst/>
                        <a:latin typeface="+mn-lt"/>
                      </a:endParaRPr>
                    </a:p>
                  </a:txBody>
                  <a:tcPr marL="6350" marR="6350" marT="6350" marB="0" anchor="ctr"/>
                </a:tc>
                <a:tc>
                  <a:txBody>
                    <a:bodyPr/>
                    <a:lstStyle/>
                    <a:p>
                      <a:pPr algn="ctr" fontAlgn="ctr"/>
                      <a:r>
                        <a:rPr lang="pl-PL" sz="1200" u="none" strike="noStrike" dirty="0">
                          <a:solidFill>
                            <a:schemeClr val="tx1"/>
                          </a:solidFill>
                          <a:effectLst/>
                          <a:latin typeface="+mn-lt"/>
                        </a:rPr>
                        <a:t>0.88</a:t>
                      </a:r>
                      <a:endParaRPr lang="pl-PL" sz="1200" b="0" i="0" u="none" strike="noStrike" dirty="0">
                        <a:solidFill>
                          <a:schemeClr val="tx1"/>
                        </a:solidFill>
                        <a:effectLst/>
                        <a:latin typeface="+mn-lt"/>
                      </a:endParaRPr>
                    </a:p>
                  </a:txBody>
                  <a:tcPr marL="6350" marR="6350" marT="6350" marB="0" anchor="ctr"/>
                </a:tc>
                <a:tc>
                  <a:txBody>
                    <a:bodyPr/>
                    <a:lstStyle/>
                    <a:p>
                      <a:pPr algn="ctr" fontAlgn="ctr"/>
                      <a:r>
                        <a:rPr lang="pl-PL" sz="1200" u="none" strike="noStrike" dirty="0">
                          <a:solidFill>
                            <a:schemeClr val="tx1"/>
                          </a:solidFill>
                          <a:effectLst/>
                          <a:latin typeface="+mn-lt"/>
                        </a:rPr>
                        <a:t>0.87</a:t>
                      </a:r>
                      <a:endParaRPr lang="pl-PL" sz="1200" b="0" i="0" u="none" strike="noStrike" dirty="0">
                        <a:solidFill>
                          <a:schemeClr val="tx1"/>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0.88</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solidFill>
                            <a:srgbClr val="FF0000"/>
                          </a:solidFill>
                          <a:effectLst/>
                          <a:latin typeface="+mn-lt"/>
                        </a:rPr>
                        <a:t>0.88</a:t>
                      </a:r>
                      <a:endParaRPr lang="pl-PL" sz="1200" b="0" i="0" u="none" strike="noStrike" dirty="0">
                        <a:solidFill>
                          <a:srgbClr val="FF0000"/>
                        </a:solidFill>
                        <a:effectLst/>
                        <a:latin typeface="+mn-lt"/>
                      </a:endParaRPr>
                    </a:p>
                  </a:txBody>
                  <a:tcPr marL="6350" marR="6350" marT="6350" marB="0" anchor="ctr"/>
                </a:tc>
                <a:tc>
                  <a:txBody>
                    <a:bodyPr/>
                    <a:lstStyle/>
                    <a:p>
                      <a:pPr algn="ctr" fontAlgn="ctr"/>
                      <a:r>
                        <a:rPr lang="pl-PL" sz="1200" u="none" strike="noStrike" dirty="0">
                          <a:effectLst/>
                          <a:latin typeface="+mn-lt"/>
                        </a:rPr>
                        <a:t>0.88</a:t>
                      </a:r>
                      <a:endParaRPr lang="pl-PL" sz="12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067840687"/>
                  </a:ext>
                </a:extLst>
              </a:tr>
            </a:tbl>
          </a:graphicData>
        </a:graphic>
      </p:graphicFrame>
    </p:spTree>
    <p:extLst>
      <p:ext uri="{BB962C8B-B14F-4D97-AF65-F5344CB8AC3E}">
        <p14:creationId xmlns:p14="http://schemas.microsoft.com/office/powerpoint/2010/main" val="3753544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097F00-6FA7-4F94-A303-CF9FA7B3FDCF}"/>
              </a:ext>
            </a:extLst>
          </p:cNvPr>
          <p:cNvSpPr>
            <a:spLocks noGrp="1"/>
          </p:cNvSpPr>
          <p:nvPr>
            <p:ph type="title"/>
          </p:nvPr>
        </p:nvSpPr>
        <p:spPr/>
        <p:txBody>
          <a:bodyPr/>
          <a:lstStyle/>
          <a:p>
            <a:r>
              <a:rPr lang="pl-PL" dirty="0"/>
              <a:t>Dokładność modeli</a:t>
            </a:r>
          </a:p>
        </p:txBody>
      </p:sp>
      <p:graphicFrame>
        <p:nvGraphicFramePr>
          <p:cNvPr id="6" name="Tabela 5">
            <a:extLst>
              <a:ext uri="{FF2B5EF4-FFF2-40B4-BE49-F238E27FC236}">
                <a16:creationId xmlns:a16="http://schemas.microsoft.com/office/drawing/2014/main" id="{474B8A3E-2C40-4307-8EF9-EB58E57CEF70}"/>
              </a:ext>
            </a:extLst>
          </p:cNvPr>
          <p:cNvGraphicFramePr>
            <a:graphicFrameLocks noGrp="1"/>
          </p:cNvGraphicFramePr>
          <p:nvPr>
            <p:extLst>
              <p:ext uri="{D42A27DB-BD31-4B8C-83A1-F6EECF244321}">
                <p14:modId xmlns:p14="http://schemas.microsoft.com/office/powerpoint/2010/main" val="127305874"/>
              </p:ext>
            </p:extLst>
          </p:nvPr>
        </p:nvGraphicFramePr>
        <p:xfrm>
          <a:off x="2927648" y="3140968"/>
          <a:ext cx="6336704" cy="2448270"/>
        </p:xfrm>
        <a:graphic>
          <a:graphicData uri="http://schemas.openxmlformats.org/drawingml/2006/table">
            <a:tbl>
              <a:tblPr firstRow="1">
                <a:tableStyleId>{5C22544A-7EE6-4342-B048-85BDC9FD1C3A}</a:tableStyleId>
              </a:tblPr>
              <a:tblGrid>
                <a:gridCol w="3168352">
                  <a:extLst>
                    <a:ext uri="{9D8B030D-6E8A-4147-A177-3AD203B41FA5}">
                      <a16:colId xmlns:a16="http://schemas.microsoft.com/office/drawing/2014/main" val="2356377864"/>
                    </a:ext>
                  </a:extLst>
                </a:gridCol>
                <a:gridCol w="3168352">
                  <a:extLst>
                    <a:ext uri="{9D8B030D-6E8A-4147-A177-3AD203B41FA5}">
                      <a16:colId xmlns:a16="http://schemas.microsoft.com/office/drawing/2014/main" val="3116051038"/>
                    </a:ext>
                  </a:extLst>
                </a:gridCol>
              </a:tblGrid>
              <a:tr h="408045">
                <a:tc>
                  <a:txBody>
                    <a:bodyPr/>
                    <a:lstStyle/>
                    <a:p>
                      <a:pPr algn="ctr" fontAlgn="ctr"/>
                      <a:r>
                        <a:rPr lang="pl-PL" sz="2000" u="none" strike="noStrike" dirty="0">
                          <a:effectLst/>
                          <a:latin typeface="+mn-lt"/>
                        </a:rPr>
                        <a:t>Model</a:t>
                      </a:r>
                      <a:endParaRPr lang="pl-PL" sz="2000" b="0" i="0" u="none" strike="noStrike" dirty="0">
                        <a:solidFill>
                          <a:srgbClr val="000000"/>
                        </a:solidFill>
                        <a:effectLst/>
                        <a:latin typeface="+mn-lt"/>
                      </a:endParaRPr>
                    </a:p>
                  </a:txBody>
                  <a:tcPr marL="6350" marR="6350" marT="6350" marB="0" anchor="ctr"/>
                </a:tc>
                <a:tc>
                  <a:txBody>
                    <a:bodyPr/>
                    <a:lstStyle/>
                    <a:p>
                      <a:pPr algn="ctr" fontAlgn="ctr"/>
                      <a:r>
                        <a:rPr lang="pl-PL" sz="2000" u="none" strike="noStrike" dirty="0">
                          <a:effectLst/>
                          <a:latin typeface="+mn-lt"/>
                        </a:rPr>
                        <a:t>Dokładność</a:t>
                      </a:r>
                      <a:endParaRPr lang="pl-PL"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792254807"/>
                  </a:ext>
                </a:extLst>
              </a:tr>
              <a:tr h="40804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solidFill>
                            <a:srgbClr val="92D050"/>
                          </a:solidFill>
                          <a:effectLst/>
                          <a:latin typeface="+mn-lt"/>
                        </a:rPr>
                        <a:t>SVC</a:t>
                      </a:r>
                      <a:endParaRPr lang="pl-PL" sz="2000" b="0" i="0" u="none" strike="noStrike" dirty="0">
                        <a:solidFill>
                          <a:srgbClr val="92D050"/>
                        </a:solidFill>
                        <a:effectLst/>
                        <a:latin typeface="+mn-lt"/>
                      </a:endParaRPr>
                    </a:p>
                  </a:txBody>
                  <a:tcPr marL="6350" marR="6350" marT="6350" marB="0" anchor="ctr"/>
                </a:tc>
                <a:tc>
                  <a:txBody>
                    <a:bodyPr/>
                    <a:lstStyle/>
                    <a:p>
                      <a:pPr algn="ctr" fontAlgn="ctr"/>
                      <a:r>
                        <a:rPr lang="pl-PL" sz="2000" b="0" i="0" kern="1200" dirty="0">
                          <a:solidFill>
                            <a:srgbClr val="92D050"/>
                          </a:solidFill>
                          <a:effectLst/>
                          <a:latin typeface="+mn-lt"/>
                          <a:ea typeface="+mn-ea"/>
                          <a:cs typeface="+mn-cs"/>
                        </a:rPr>
                        <a:t>0.931825</a:t>
                      </a:r>
                      <a:endParaRPr lang="pl-PL" sz="2000" b="0" i="0" u="none" strike="noStrike" dirty="0">
                        <a:solidFill>
                          <a:srgbClr val="92D050"/>
                        </a:solidFill>
                        <a:effectLst/>
                        <a:latin typeface="+mn-lt"/>
                      </a:endParaRPr>
                    </a:p>
                  </a:txBody>
                  <a:tcPr marL="6350" marR="6350" marT="6350" marB="0" anchor="ctr"/>
                </a:tc>
                <a:extLst>
                  <a:ext uri="{0D108BD9-81ED-4DB2-BD59-A6C34878D82A}">
                    <a16:rowId xmlns:a16="http://schemas.microsoft.com/office/drawing/2014/main" val="3341271211"/>
                  </a:ext>
                </a:extLst>
              </a:tr>
              <a:tr h="40804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effectLst/>
                          <a:latin typeface="+mn-lt"/>
                        </a:rPr>
                        <a:t>KNN</a:t>
                      </a:r>
                      <a:endParaRPr lang="pl-PL" sz="2000" b="0" i="0" u="none" strike="noStrike" dirty="0">
                        <a:solidFill>
                          <a:srgbClr val="000000"/>
                        </a:solidFill>
                        <a:effectLst/>
                        <a:latin typeface="+mn-lt"/>
                      </a:endParaRPr>
                    </a:p>
                  </a:txBody>
                  <a:tcPr marL="6350" marR="6350" marT="6350" marB="0" anchor="ctr"/>
                </a:tc>
                <a:tc>
                  <a:txBody>
                    <a:bodyPr/>
                    <a:lstStyle/>
                    <a:p>
                      <a:pPr algn="ctr" fontAlgn="ctr"/>
                      <a:r>
                        <a:rPr lang="pl-PL" sz="2000" b="0" i="0" kern="1200" dirty="0">
                          <a:solidFill>
                            <a:schemeClr val="dk1"/>
                          </a:solidFill>
                          <a:effectLst/>
                          <a:latin typeface="+mn-lt"/>
                          <a:ea typeface="+mn-ea"/>
                          <a:cs typeface="+mn-cs"/>
                        </a:rPr>
                        <a:t>0.928005</a:t>
                      </a:r>
                      <a:endParaRPr lang="pl-PL" sz="2000" b="0" i="0" u="none" strike="noStrike" dirty="0">
                        <a:solidFill>
                          <a:srgbClr val="92D050"/>
                        </a:solidFill>
                        <a:effectLst/>
                        <a:latin typeface="+mn-lt"/>
                      </a:endParaRPr>
                    </a:p>
                  </a:txBody>
                  <a:tcPr marL="6350" marR="6350" marT="6350" marB="0" anchor="ctr"/>
                </a:tc>
                <a:extLst>
                  <a:ext uri="{0D108BD9-81ED-4DB2-BD59-A6C34878D82A}">
                    <a16:rowId xmlns:a16="http://schemas.microsoft.com/office/drawing/2014/main" val="958882019"/>
                  </a:ext>
                </a:extLst>
              </a:tr>
              <a:tr h="40804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effectLst/>
                          <a:latin typeface="+mn-lt"/>
                        </a:rPr>
                        <a:t>Regresja logistyczna</a:t>
                      </a:r>
                      <a:endParaRPr lang="pl-PL" sz="2000" b="0" i="0" u="none" strike="noStrike" dirty="0">
                        <a:solidFill>
                          <a:srgbClr val="000000"/>
                        </a:solidFill>
                        <a:effectLst/>
                        <a:latin typeface="+mn-lt"/>
                      </a:endParaRPr>
                    </a:p>
                  </a:txBody>
                  <a:tcPr marL="6350" marR="6350" marT="6350" marB="0" anchor="ctr"/>
                </a:tc>
                <a:tc>
                  <a:txBody>
                    <a:bodyPr/>
                    <a:lstStyle/>
                    <a:p>
                      <a:pPr algn="ctr" fontAlgn="ctr"/>
                      <a:r>
                        <a:rPr lang="pl-PL" sz="2000" b="0" i="0" kern="1200" dirty="0">
                          <a:solidFill>
                            <a:schemeClr val="dk1"/>
                          </a:solidFill>
                          <a:effectLst/>
                          <a:latin typeface="+mn-lt"/>
                          <a:ea typeface="+mn-ea"/>
                          <a:cs typeface="+mn-cs"/>
                        </a:rPr>
                        <a:t>0.926535</a:t>
                      </a:r>
                      <a:endParaRPr lang="pl-PL"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259842959"/>
                  </a:ext>
                </a:extLst>
              </a:tr>
              <a:tr h="40804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a:effectLst/>
                          <a:latin typeface="+mn-lt"/>
                        </a:rPr>
                        <a:t>Drzewo decyzyjne</a:t>
                      </a:r>
                      <a:endParaRPr lang="pl-PL" sz="2000" b="0" i="0" u="none" strike="noStrike" dirty="0">
                        <a:solidFill>
                          <a:srgbClr val="000000"/>
                        </a:solidFill>
                        <a:effectLst/>
                        <a:latin typeface="+mn-lt"/>
                      </a:endParaRPr>
                    </a:p>
                  </a:txBody>
                  <a:tcPr marL="6350" marR="6350" marT="6350" marB="0" anchor="ctr"/>
                </a:tc>
                <a:tc>
                  <a:txBody>
                    <a:bodyPr/>
                    <a:lstStyle/>
                    <a:p>
                      <a:pPr algn="ctr" fontAlgn="ctr"/>
                      <a:r>
                        <a:rPr lang="pl-PL" sz="2000" b="0" i="0" kern="1200" dirty="0">
                          <a:solidFill>
                            <a:schemeClr val="dk1"/>
                          </a:solidFill>
                          <a:effectLst/>
                          <a:latin typeface="+mn-lt"/>
                          <a:ea typeface="+mn-ea"/>
                          <a:cs typeface="+mn-cs"/>
                        </a:rPr>
                        <a:t>0.914781</a:t>
                      </a:r>
                      <a:endParaRPr lang="pl-PL"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918558055"/>
                  </a:ext>
                </a:extLst>
              </a:tr>
              <a:tr h="40804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2000" b="0" u="none" strike="noStrike" dirty="0" err="1">
                          <a:solidFill>
                            <a:srgbClr val="FF0000"/>
                          </a:solidFill>
                          <a:effectLst/>
                          <a:latin typeface="+mn-lt"/>
                        </a:rPr>
                        <a:t>Gausowski</a:t>
                      </a:r>
                      <a:r>
                        <a:rPr lang="pl-PL" sz="2000" b="0" u="none" strike="noStrike" dirty="0">
                          <a:solidFill>
                            <a:srgbClr val="FF0000"/>
                          </a:solidFill>
                          <a:effectLst/>
                          <a:latin typeface="+mn-lt"/>
                        </a:rPr>
                        <a:t> NB </a:t>
                      </a:r>
                      <a:endParaRPr lang="pl-PL" sz="2000" b="0" i="0" u="none" strike="noStrike" dirty="0">
                        <a:solidFill>
                          <a:srgbClr val="FF0000"/>
                        </a:solidFill>
                        <a:effectLst/>
                        <a:latin typeface="+mn-lt"/>
                      </a:endParaRPr>
                    </a:p>
                  </a:txBody>
                  <a:tcPr marL="6350" marR="6350" marT="6350" marB="0" anchor="ctr"/>
                </a:tc>
                <a:tc>
                  <a:txBody>
                    <a:bodyPr/>
                    <a:lstStyle/>
                    <a:p>
                      <a:pPr algn="ctr" fontAlgn="ctr"/>
                      <a:r>
                        <a:rPr lang="pl-PL" sz="2000" b="0" dirty="0">
                          <a:solidFill>
                            <a:srgbClr val="FF0000"/>
                          </a:solidFill>
                          <a:effectLst/>
                          <a:latin typeface="+mn-lt"/>
                        </a:rPr>
                        <a:t>0.900382</a:t>
                      </a:r>
                    </a:p>
                  </a:txBody>
                  <a:tcPr anchor="ctr"/>
                </a:tc>
                <a:extLst>
                  <a:ext uri="{0D108BD9-81ED-4DB2-BD59-A6C34878D82A}">
                    <a16:rowId xmlns:a16="http://schemas.microsoft.com/office/drawing/2014/main" val="331691943"/>
                  </a:ext>
                </a:extLst>
              </a:tr>
            </a:tbl>
          </a:graphicData>
        </a:graphic>
      </p:graphicFrame>
    </p:spTree>
    <p:extLst>
      <p:ext uri="{BB962C8B-B14F-4D97-AF65-F5344CB8AC3E}">
        <p14:creationId xmlns:p14="http://schemas.microsoft.com/office/powerpoint/2010/main" val="817116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9B963E-F08E-49D1-8E68-FF8F3E9C275D}"/>
              </a:ext>
            </a:extLst>
          </p:cNvPr>
          <p:cNvSpPr>
            <a:spLocks noGrp="1"/>
          </p:cNvSpPr>
          <p:nvPr>
            <p:ph type="title"/>
          </p:nvPr>
        </p:nvSpPr>
        <p:spPr>
          <a:xfrm>
            <a:off x="1154954" y="2370667"/>
            <a:ext cx="8825660" cy="1058333"/>
          </a:xfrm>
        </p:spPr>
        <p:txBody>
          <a:bodyPr/>
          <a:lstStyle/>
          <a:p>
            <a:r>
              <a:rPr lang="pl-PL" dirty="0"/>
              <a:t>Wybór najistotniejszych cech</a:t>
            </a:r>
          </a:p>
        </p:txBody>
      </p:sp>
      <p:sp>
        <p:nvSpPr>
          <p:cNvPr id="3" name="Symbol zastępczy tekstu 2">
            <a:extLst>
              <a:ext uri="{FF2B5EF4-FFF2-40B4-BE49-F238E27FC236}">
                <a16:creationId xmlns:a16="http://schemas.microsoft.com/office/drawing/2014/main" id="{63019C89-0D70-4584-9729-12C00B838815}"/>
              </a:ext>
            </a:extLst>
          </p:cNvPr>
          <p:cNvSpPr>
            <a:spLocks noGrp="1"/>
          </p:cNvSpPr>
          <p:nvPr>
            <p:ph type="body" idx="1"/>
          </p:nvPr>
        </p:nvSpPr>
        <p:spPr>
          <a:xfrm>
            <a:off x="1158634" y="5085184"/>
            <a:ext cx="9621566" cy="860400"/>
          </a:xfrm>
        </p:spPr>
        <p:txBody>
          <a:bodyPr>
            <a:normAutofit lnSpcReduction="10000"/>
          </a:bodyPr>
          <a:lstStyle/>
          <a:p>
            <a:pPr algn="just"/>
            <a:r>
              <a:rPr lang="pl-PL" sz="2800" dirty="0"/>
              <a:t>Badanie dokładności modeli w zależności od liczby wykorzystanych cech</a:t>
            </a:r>
          </a:p>
        </p:txBody>
      </p:sp>
    </p:spTree>
    <p:extLst>
      <p:ext uri="{BB962C8B-B14F-4D97-AF65-F5344CB8AC3E}">
        <p14:creationId xmlns:p14="http://schemas.microsoft.com/office/powerpoint/2010/main" val="277321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2C83F076-779E-4B19-B45C-D337DBD5C32F}"/>
              </a:ext>
            </a:extLst>
          </p:cNvPr>
          <p:cNvGraphicFramePr>
            <a:graphicFrameLocks noGrp="1"/>
          </p:cNvGraphicFramePr>
          <p:nvPr>
            <p:extLst>
              <p:ext uri="{D42A27DB-BD31-4B8C-83A1-F6EECF244321}">
                <p14:modId xmlns:p14="http://schemas.microsoft.com/office/powerpoint/2010/main" val="4075839526"/>
              </p:ext>
            </p:extLst>
          </p:nvPr>
        </p:nvGraphicFramePr>
        <p:xfrm>
          <a:off x="1847527" y="1093234"/>
          <a:ext cx="8496945" cy="4671531"/>
        </p:xfrm>
        <a:graphic>
          <a:graphicData uri="http://schemas.openxmlformats.org/drawingml/2006/table">
            <a:tbl>
              <a:tblPr firstRow="1">
                <a:tableStyleId>{5C22544A-7EE6-4342-B048-85BDC9FD1C3A}</a:tableStyleId>
              </a:tblPr>
              <a:tblGrid>
                <a:gridCol w="2439716">
                  <a:extLst>
                    <a:ext uri="{9D8B030D-6E8A-4147-A177-3AD203B41FA5}">
                      <a16:colId xmlns:a16="http://schemas.microsoft.com/office/drawing/2014/main" val="839623787"/>
                    </a:ext>
                  </a:extLst>
                </a:gridCol>
                <a:gridCol w="3224914">
                  <a:extLst>
                    <a:ext uri="{9D8B030D-6E8A-4147-A177-3AD203B41FA5}">
                      <a16:colId xmlns:a16="http://schemas.microsoft.com/office/drawing/2014/main" val="3676554023"/>
                    </a:ext>
                  </a:extLst>
                </a:gridCol>
                <a:gridCol w="2832315">
                  <a:extLst>
                    <a:ext uri="{9D8B030D-6E8A-4147-A177-3AD203B41FA5}">
                      <a16:colId xmlns:a16="http://schemas.microsoft.com/office/drawing/2014/main" val="3145707748"/>
                    </a:ext>
                  </a:extLst>
                </a:gridCol>
              </a:tblGrid>
              <a:tr h="381595">
                <a:tc>
                  <a:txBody>
                    <a:bodyPr/>
                    <a:lstStyle/>
                    <a:p>
                      <a:pPr algn="ctr" fontAlgn="ctr"/>
                      <a:r>
                        <a:rPr lang="pl-PL" sz="1600" u="none" strike="noStrike" dirty="0">
                          <a:effectLst/>
                          <a:latin typeface="+mn-lt"/>
                        </a:rPr>
                        <a:t>Początkowy indeks</a:t>
                      </a:r>
                      <a:endParaRPr lang="pl-PL" sz="1600" b="0" i="0" u="none" strike="noStrike" dirty="0">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Cecha</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Istotność</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3728235035"/>
                  </a:ext>
                </a:extLst>
              </a:tr>
              <a:tr h="268121">
                <a:tc>
                  <a:txBody>
                    <a:bodyPr/>
                    <a:lstStyle/>
                    <a:p>
                      <a:pPr algn="ctr" fontAlgn="ctr"/>
                      <a:r>
                        <a:rPr lang="pl-PL" sz="1600" u="none" strike="noStrike">
                          <a:effectLst/>
                          <a:latin typeface="+mn-lt"/>
                        </a:rPr>
                        <a:t>1</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Perimeter</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0.096522</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118289272"/>
                  </a:ext>
                </a:extLst>
              </a:tr>
              <a:tr h="268121">
                <a:tc>
                  <a:txBody>
                    <a:bodyPr/>
                    <a:lstStyle/>
                    <a:p>
                      <a:pPr algn="ctr" fontAlgn="ctr"/>
                      <a:r>
                        <a:rPr lang="pl-PL" sz="1600" u="none" strike="noStrike">
                          <a:effectLst/>
                          <a:latin typeface="+mn-lt"/>
                        </a:rPr>
                        <a:t>14</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ShapeFactor3</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0.094545</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2568483004"/>
                  </a:ext>
                </a:extLst>
              </a:tr>
              <a:tr h="268121">
                <a:tc>
                  <a:txBody>
                    <a:bodyPr/>
                    <a:lstStyle/>
                    <a:p>
                      <a:pPr algn="ctr" fontAlgn="ctr"/>
                      <a:r>
                        <a:rPr lang="pl-PL" sz="1600" u="none" strike="noStrike">
                          <a:effectLst/>
                          <a:latin typeface="+mn-lt"/>
                        </a:rPr>
                        <a:t>11</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Compactness</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0.094201</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1254989077"/>
                  </a:ext>
                </a:extLst>
              </a:tr>
              <a:tr h="268121">
                <a:tc>
                  <a:txBody>
                    <a:bodyPr/>
                    <a:lstStyle/>
                    <a:p>
                      <a:pPr algn="ctr" fontAlgn="ctr"/>
                      <a:r>
                        <a:rPr lang="pl-PL" sz="1600" u="none" strike="noStrike">
                          <a:effectLst/>
                          <a:latin typeface="+mn-lt"/>
                        </a:rPr>
                        <a:t>12</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ShapeFactor1</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0.090030</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1629205804"/>
                  </a:ext>
                </a:extLst>
              </a:tr>
              <a:tr h="268121">
                <a:tc>
                  <a:txBody>
                    <a:bodyPr/>
                    <a:lstStyle/>
                    <a:p>
                      <a:pPr algn="ctr" fontAlgn="ctr"/>
                      <a:r>
                        <a:rPr lang="pl-PL" sz="1600" u="none" strike="noStrike">
                          <a:effectLst/>
                          <a:latin typeface="+mn-lt"/>
                        </a:rPr>
                        <a:t>3</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MinorAxisLength</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0.081913</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2511232357"/>
                  </a:ext>
                </a:extLst>
              </a:tr>
              <a:tr h="268121">
                <a:tc>
                  <a:txBody>
                    <a:bodyPr/>
                    <a:lstStyle/>
                    <a:p>
                      <a:pPr algn="ctr" fontAlgn="ctr"/>
                      <a:r>
                        <a:rPr lang="pl-PL" sz="1600" u="none" strike="noStrike">
                          <a:effectLst/>
                          <a:latin typeface="+mn-lt"/>
                        </a:rPr>
                        <a:t>2</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MajorAxisLength</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0.077354</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3884316634"/>
                  </a:ext>
                </a:extLst>
              </a:tr>
              <a:tr h="268121">
                <a:tc>
                  <a:txBody>
                    <a:bodyPr/>
                    <a:lstStyle/>
                    <a:p>
                      <a:pPr algn="ctr" fontAlgn="ctr"/>
                      <a:r>
                        <a:rPr lang="pl-PL" sz="1600" u="none" strike="noStrike">
                          <a:effectLst/>
                          <a:latin typeface="+mn-lt"/>
                        </a:rPr>
                        <a:t>6</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ConvexArea</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0.071767</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3992275011"/>
                  </a:ext>
                </a:extLst>
              </a:tr>
              <a:tr h="268121">
                <a:tc>
                  <a:txBody>
                    <a:bodyPr/>
                    <a:lstStyle/>
                    <a:p>
                      <a:pPr algn="ctr" fontAlgn="ctr"/>
                      <a:r>
                        <a:rPr lang="pl-PL" sz="1600" u="none" strike="noStrike">
                          <a:effectLst/>
                          <a:latin typeface="+mn-lt"/>
                        </a:rPr>
                        <a:t>5</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Eccentricity</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0.061753</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4292002711"/>
                  </a:ext>
                </a:extLst>
              </a:tr>
              <a:tr h="268121">
                <a:tc>
                  <a:txBody>
                    <a:bodyPr/>
                    <a:lstStyle/>
                    <a:p>
                      <a:pPr algn="ctr" fontAlgn="ctr"/>
                      <a:r>
                        <a:rPr lang="pl-PL" sz="1600" u="none" strike="noStrike">
                          <a:effectLst/>
                          <a:latin typeface="+mn-lt"/>
                        </a:rPr>
                        <a:t>4</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AspectRation</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0.060185</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3844056497"/>
                  </a:ext>
                </a:extLst>
              </a:tr>
              <a:tr h="268121">
                <a:tc>
                  <a:txBody>
                    <a:bodyPr/>
                    <a:lstStyle/>
                    <a:p>
                      <a:pPr algn="ctr" fontAlgn="ctr"/>
                      <a:r>
                        <a:rPr lang="pl-PL" sz="1600" u="none" strike="noStrike">
                          <a:effectLst/>
                          <a:latin typeface="+mn-lt"/>
                        </a:rPr>
                        <a:t>7</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EquivDiameter</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0.057724</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4128993660"/>
                  </a:ext>
                </a:extLst>
              </a:tr>
              <a:tr h="268121">
                <a:tc>
                  <a:txBody>
                    <a:bodyPr/>
                    <a:lstStyle/>
                    <a:p>
                      <a:pPr algn="ctr" fontAlgn="ctr"/>
                      <a:r>
                        <a:rPr lang="pl-PL" sz="1600" u="none" strike="noStrike">
                          <a:effectLst/>
                          <a:latin typeface="+mn-lt"/>
                        </a:rPr>
                        <a:t>0</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Area</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0.055776</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3534986079"/>
                  </a:ext>
                </a:extLst>
              </a:tr>
              <a:tr h="268121">
                <a:tc>
                  <a:txBody>
                    <a:bodyPr/>
                    <a:lstStyle/>
                    <a:p>
                      <a:pPr algn="ctr" fontAlgn="ctr"/>
                      <a:r>
                        <a:rPr lang="pl-PL" sz="1600" u="none" strike="noStrike">
                          <a:effectLst/>
                          <a:latin typeface="+mn-lt"/>
                        </a:rPr>
                        <a:t>10</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roundness</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0.055103</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3808222308"/>
                  </a:ext>
                </a:extLst>
              </a:tr>
              <a:tr h="268121">
                <a:tc>
                  <a:txBody>
                    <a:bodyPr/>
                    <a:lstStyle/>
                    <a:p>
                      <a:pPr algn="ctr" fontAlgn="ctr"/>
                      <a:r>
                        <a:rPr lang="pl-PL" sz="1600" u="none" strike="noStrike">
                          <a:effectLst/>
                          <a:latin typeface="+mn-lt"/>
                        </a:rPr>
                        <a:t>13</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ShapeFactor2</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0.041672</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2000368226"/>
                  </a:ext>
                </a:extLst>
              </a:tr>
              <a:tr h="268121">
                <a:tc>
                  <a:txBody>
                    <a:bodyPr/>
                    <a:lstStyle/>
                    <a:p>
                      <a:pPr algn="ctr" fontAlgn="ctr"/>
                      <a:r>
                        <a:rPr lang="pl-PL" sz="1600" u="none" strike="noStrike">
                          <a:effectLst/>
                          <a:latin typeface="+mn-lt"/>
                        </a:rPr>
                        <a:t>15</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ShapeFactor4</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0.031570</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2195385584"/>
                  </a:ext>
                </a:extLst>
              </a:tr>
              <a:tr h="268121">
                <a:tc>
                  <a:txBody>
                    <a:bodyPr/>
                    <a:lstStyle/>
                    <a:p>
                      <a:pPr algn="ctr" fontAlgn="ctr"/>
                      <a:r>
                        <a:rPr lang="pl-PL" sz="1600" u="none" strike="noStrike">
                          <a:effectLst/>
                          <a:latin typeface="+mn-lt"/>
                        </a:rPr>
                        <a:t>9</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Solidity</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0.018447</a:t>
                      </a:r>
                      <a:endParaRPr lang="pl-PL" sz="1600" b="0" i="0" u="none" strike="noStrike">
                        <a:solidFill>
                          <a:srgbClr val="000000"/>
                        </a:solidFill>
                        <a:effectLst/>
                        <a:latin typeface="+mn-lt"/>
                      </a:endParaRPr>
                    </a:p>
                  </a:txBody>
                  <a:tcPr marL="4429" marR="4429" marT="4429" marB="0" anchor="ctr"/>
                </a:tc>
                <a:extLst>
                  <a:ext uri="{0D108BD9-81ED-4DB2-BD59-A6C34878D82A}">
                    <a16:rowId xmlns:a16="http://schemas.microsoft.com/office/drawing/2014/main" val="3512220986"/>
                  </a:ext>
                </a:extLst>
              </a:tr>
              <a:tr h="268121">
                <a:tc>
                  <a:txBody>
                    <a:bodyPr/>
                    <a:lstStyle/>
                    <a:p>
                      <a:pPr algn="ctr" fontAlgn="ctr"/>
                      <a:r>
                        <a:rPr lang="pl-PL" sz="1600" u="none" strike="noStrike">
                          <a:effectLst/>
                          <a:latin typeface="+mn-lt"/>
                        </a:rPr>
                        <a:t>8</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a:effectLst/>
                          <a:latin typeface="+mn-lt"/>
                        </a:rPr>
                        <a:t>Extent</a:t>
                      </a:r>
                      <a:endParaRPr lang="pl-PL" sz="1600" b="0" i="0" u="none" strike="noStrike">
                        <a:solidFill>
                          <a:srgbClr val="000000"/>
                        </a:solidFill>
                        <a:effectLst/>
                        <a:latin typeface="+mn-lt"/>
                      </a:endParaRPr>
                    </a:p>
                  </a:txBody>
                  <a:tcPr marL="4429" marR="4429" marT="4429" marB="0" anchor="ctr"/>
                </a:tc>
                <a:tc>
                  <a:txBody>
                    <a:bodyPr/>
                    <a:lstStyle/>
                    <a:p>
                      <a:pPr algn="ctr" fontAlgn="b"/>
                      <a:r>
                        <a:rPr lang="pl-PL" sz="1600" u="none" strike="noStrike" dirty="0">
                          <a:effectLst/>
                          <a:latin typeface="+mn-lt"/>
                        </a:rPr>
                        <a:t>0.011438</a:t>
                      </a:r>
                      <a:endParaRPr lang="pl-PL" sz="1600" b="0" i="0" u="none" strike="noStrike" dirty="0">
                        <a:solidFill>
                          <a:srgbClr val="000000"/>
                        </a:solidFill>
                        <a:effectLst/>
                        <a:latin typeface="+mn-lt"/>
                      </a:endParaRPr>
                    </a:p>
                  </a:txBody>
                  <a:tcPr marL="4429" marR="4429" marT="4429" marB="0" anchor="ctr"/>
                </a:tc>
                <a:extLst>
                  <a:ext uri="{0D108BD9-81ED-4DB2-BD59-A6C34878D82A}">
                    <a16:rowId xmlns:a16="http://schemas.microsoft.com/office/drawing/2014/main" val="3229742049"/>
                  </a:ext>
                </a:extLst>
              </a:tr>
            </a:tbl>
          </a:graphicData>
        </a:graphic>
      </p:graphicFrame>
    </p:spTree>
    <p:extLst>
      <p:ext uri="{BB962C8B-B14F-4D97-AF65-F5344CB8AC3E}">
        <p14:creationId xmlns:p14="http://schemas.microsoft.com/office/powerpoint/2010/main" val="2698198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4DACC3-D97C-4BBB-AA33-69162E954F5B}"/>
              </a:ext>
            </a:extLst>
          </p:cNvPr>
          <p:cNvSpPr>
            <a:spLocks noGrp="1"/>
          </p:cNvSpPr>
          <p:nvPr>
            <p:ph type="title"/>
          </p:nvPr>
        </p:nvSpPr>
        <p:spPr>
          <a:xfrm>
            <a:off x="1154954" y="764704"/>
            <a:ext cx="8761413" cy="915928"/>
          </a:xfrm>
        </p:spPr>
        <p:txBody>
          <a:bodyPr/>
          <a:lstStyle/>
          <a:p>
            <a:r>
              <a:rPr lang="pl-PL" dirty="0"/>
              <a:t>Dokładność modelu w zależności od liczby wykorzystanych cech</a:t>
            </a:r>
          </a:p>
        </p:txBody>
      </p:sp>
      <p:graphicFrame>
        <p:nvGraphicFramePr>
          <p:cNvPr id="4" name="Symbol zastępczy zawartości 3">
            <a:extLst>
              <a:ext uri="{FF2B5EF4-FFF2-40B4-BE49-F238E27FC236}">
                <a16:creationId xmlns:a16="http://schemas.microsoft.com/office/drawing/2014/main" id="{FF3E2BFD-0163-427A-8AD8-4A6BA1BFFF06}"/>
              </a:ext>
            </a:extLst>
          </p:cNvPr>
          <p:cNvGraphicFramePr>
            <a:graphicFrameLocks noGrp="1"/>
          </p:cNvGraphicFramePr>
          <p:nvPr>
            <p:ph idx="1"/>
            <p:extLst>
              <p:ext uri="{D42A27DB-BD31-4B8C-83A1-F6EECF244321}">
                <p14:modId xmlns:p14="http://schemas.microsoft.com/office/powerpoint/2010/main" val="3831856531"/>
              </p:ext>
            </p:extLst>
          </p:nvPr>
        </p:nvGraphicFramePr>
        <p:xfrm>
          <a:off x="587388" y="2636912"/>
          <a:ext cx="11017224" cy="3171300"/>
        </p:xfrm>
        <a:graphic>
          <a:graphicData uri="http://schemas.openxmlformats.org/drawingml/2006/table">
            <a:tbl>
              <a:tblPr firstRow="1" firstCol="1">
                <a:tableStyleId>{5C22544A-7EE6-4342-B048-85BDC9FD1C3A}</a:tableStyleId>
              </a:tblPr>
              <a:tblGrid>
                <a:gridCol w="1080120">
                  <a:extLst>
                    <a:ext uri="{9D8B030D-6E8A-4147-A177-3AD203B41FA5}">
                      <a16:colId xmlns:a16="http://schemas.microsoft.com/office/drawing/2014/main" val="1134906167"/>
                    </a:ext>
                  </a:extLst>
                </a:gridCol>
                <a:gridCol w="621069">
                  <a:extLst>
                    <a:ext uri="{9D8B030D-6E8A-4147-A177-3AD203B41FA5}">
                      <a16:colId xmlns:a16="http://schemas.microsoft.com/office/drawing/2014/main" val="241773838"/>
                    </a:ext>
                  </a:extLst>
                </a:gridCol>
                <a:gridCol w="621069">
                  <a:extLst>
                    <a:ext uri="{9D8B030D-6E8A-4147-A177-3AD203B41FA5}">
                      <a16:colId xmlns:a16="http://schemas.microsoft.com/office/drawing/2014/main" val="4032003456"/>
                    </a:ext>
                  </a:extLst>
                </a:gridCol>
                <a:gridCol w="621069">
                  <a:extLst>
                    <a:ext uri="{9D8B030D-6E8A-4147-A177-3AD203B41FA5}">
                      <a16:colId xmlns:a16="http://schemas.microsoft.com/office/drawing/2014/main" val="1070628332"/>
                    </a:ext>
                  </a:extLst>
                </a:gridCol>
                <a:gridCol w="621069">
                  <a:extLst>
                    <a:ext uri="{9D8B030D-6E8A-4147-A177-3AD203B41FA5}">
                      <a16:colId xmlns:a16="http://schemas.microsoft.com/office/drawing/2014/main" val="1753176702"/>
                    </a:ext>
                  </a:extLst>
                </a:gridCol>
                <a:gridCol w="621069">
                  <a:extLst>
                    <a:ext uri="{9D8B030D-6E8A-4147-A177-3AD203B41FA5}">
                      <a16:colId xmlns:a16="http://schemas.microsoft.com/office/drawing/2014/main" val="2006217296"/>
                    </a:ext>
                  </a:extLst>
                </a:gridCol>
                <a:gridCol w="621069">
                  <a:extLst>
                    <a:ext uri="{9D8B030D-6E8A-4147-A177-3AD203B41FA5}">
                      <a16:colId xmlns:a16="http://schemas.microsoft.com/office/drawing/2014/main" val="4278402302"/>
                    </a:ext>
                  </a:extLst>
                </a:gridCol>
                <a:gridCol w="621069">
                  <a:extLst>
                    <a:ext uri="{9D8B030D-6E8A-4147-A177-3AD203B41FA5}">
                      <a16:colId xmlns:a16="http://schemas.microsoft.com/office/drawing/2014/main" val="3984744573"/>
                    </a:ext>
                  </a:extLst>
                </a:gridCol>
                <a:gridCol w="621069">
                  <a:extLst>
                    <a:ext uri="{9D8B030D-6E8A-4147-A177-3AD203B41FA5}">
                      <a16:colId xmlns:a16="http://schemas.microsoft.com/office/drawing/2014/main" val="3519775293"/>
                    </a:ext>
                  </a:extLst>
                </a:gridCol>
                <a:gridCol w="621069">
                  <a:extLst>
                    <a:ext uri="{9D8B030D-6E8A-4147-A177-3AD203B41FA5}">
                      <a16:colId xmlns:a16="http://schemas.microsoft.com/office/drawing/2014/main" val="3640645294"/>
                    </a:ext>
                  </a:extLst>
                </a:gridCol>
                <a:gridCol w="621069">
                  <a:extLst>
                    <a:ext uri="{9D8B030D-6E8A-4147-A177-3AD203B41FA5}">
                      <a16:colId xmlns:a16="http://schemas.microsoft.com/office/drawing/2014/main" val="1641526807"/>
                    </a:ext>
                  </a:extLst>
                </a:gridCol>
                <a:gridCol w="621069">
                  <a:extLst>
                    <a:ext uri="{9D8B030D-6E8A-4147-A177-3AD203B41FA5}">
                      <a16:colId xmlns:a16="http://schemas.microsoft.com/office/drawing/2014/main" val="2896527881"/>
                    </a:ext>
                  </a:extLst>
                </a:gridCol>
                <a:gridCol w="621069">
                  <a:extLst>
                    <a:ext uri="{9D8B030D-6E8A-4147-A177-3AD203B41FA5}">
                      <a16:colId xmlns:a16="http://schemas.microsoft.com/office/drawing/2014/main" val="913370563"/>
                    </a:ext>
                  </a:extLst>
                </a:gridCol>
                <a:gridCol w="621069">
                  <a:extLst>
                    <a:ext uri="{9D8B030D-6E8A-4147-A177-3AD203B41FA5}">
                      <a16:colId xmlns:a16="http://schemas.microsoft.com/office/drawing/2014/main" val="1185028434"/>
                    </a:ext>
                  </a:extLst>
                </a:gridCol>
                <a:gridCol w="621069">
                  <a:extLst>
                    <a:ext uri="{9D8B030D-6E8A-4147-A177-3AD203B41FA5}">
                      <a16:colId xmlns:a16="http://schemas.microsoft.com/office/drawing/2014/main" val="2197054929"/>
                    </a:ext>
                  </a:extLst>
                </a:gridCol>
                <a:gridCol w="621069">
                  <a:extLst>
                    <a:ext uri="{9D8B030D-6E8A-4147-A177-3AD203B41FA5}">
                      <a16:colId xmlns:a16="http://schemas.microsoft.com/office/drawing/2014/main" val="2321812257"/>
                    </a:ext>
                  </a:extLst>
                </a:gridCol>
                <a:gridCol w="621069">
                  <a:extLst>
                    <a:ext uri="{9D8B030D-6E8A-4147-A177-3AD203B41FA5}">
                      <a16:colId xmlns:a16="http://schemas.microsoft.com/office/drawing/2014/main" val="4176791454"/>
                    </a:ext>
                  </a:extLst>
                </a:gridCol>
              </a:tblGrid>
              <a:tr h="528550">
                <a:tc>
                  <a:txBody>
                    <a:bodyPr/>
                    <a:lstStyle/>
                    <a:p>
                      <a:pPr algn="ctr" fontAlgn="b"/>
                      <a:r>
                        <a:rPr lang="pl-PL" sz="1100" b="1" i="0" u="none" strike="noStrike" dirty="0">
                          <a:solidFill>
                            <a:schemeClr val="bg1"/>
                          </a:solidFill>
                          <a:effectLst/>
                          <a:latin typeface="+mn-lt"/>
                        </a:rPr>
                        <a:t>Model</a:t>
                      </a:r>
                    </a:p>
                  </a:txBody>
                  <a:tcPr marL="5407" marR="5407" marT="5407" marB="0" anchor="ctr"/>
                </a:tc>
                <a:tc>
                  <a:txBody>
                    <a:bodyPr/>
                    <a:lstStyle/>
                    <a:p>
                      <a:pPr algn="ctr" fontAlgn="t"/>
                      <a:r>
                        <a:rPr lang="pl-PL" sz="1100" u="none" strike="noStrike" dirty="0">
                          <a:effectLst/>
                          <a:latin typeface="+mn-lt"/>
                        </a:rPr>
                        <a:t>1 cecha</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2 cechy</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3 cechy</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4 cechy</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5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6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7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8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9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10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11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12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13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14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15 cech</a:t>
                      </a:r>
                      <a:endParaRPr lang="pl-PL" sz="1100" b="1" i="0" u="none" strike="noStrike" dirty="0">
                        <a:solidFill>
                          <a:srgbClr val="000000"/>
                        </a:solidFill>
                        <a:effectLst/>
                        <a:latin typeface="+mn-lt"/>
                      </a:endParaRPr>
                    </a:p>
                  </a:txBody>
                  <a:tcPr marL="5407" marR="5407" marT="5407" marB="0" anchor="ctr"/>
                </a:tc>
                <a:tc>
                  <a:txBody>
                    <a:bodyPr/>
                    <a:lstStyle/>
                    <a:p>
                      <a:pPr algn="ctr" fontAlgn="t"/>
                      <a:r>
                        <a:rPr lang="pl-PL" sz="1100" u="none" strike="noStrike" dirty="0">
                          <a:effectLst/>
                          <a:latin typeface="+mn-lt"/>
                        </a:rPr>
                        <a:t>16 cech</a:t>
                      </a:r>
                      <a:endParaRPr lang="pl-PL" sz="1100" b="1" i="0" u="none" strike="noStrike" dirty="0">
                        <a:solidFill>
                          <a:srgbClr val="000000"/>
                        </a:solidFill>
                        <a:effectLst/>
                        <a:latin typeface="+mn-lt"/>
                      </a:endParaRPr>
                    </a:p>
                  </a:txBody>
                  <a:tcPr marL="5407" marR="5407" marT="5407" marB="0" anchor="ctr"/>
                </a:tc>
                <a:extLst>
                  <a:ext uri="{0D108BD9-81ED-4DB2-BD59-A6C34878D82A}">
                    <a16:rowId xmlns:a16="http://schemas.microsoft.com/office/drawing/2014/main" val="2424184567"/>
                  </a:ext>
                </a:extLst>
              </a:tr>
              <a:tr h="52855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1100" b="1" u="none" strike="noStrike" dirty="0">
                          <a:solidFill>
                            <a:schemeClr val="bg1"/>
                          </a:solidFill>
                          <a:effectLst/>
                          <a:latin typeface="+mn-lt"/>
                        </a:rPr>
                        <a:t>KNN</a:t>
                      </a:r>
                      <a:endParaRPr lang="pl-PL" sz="1100" b="1" i="0" u="none" strike="noStrike" dirty="0">
                        <a:solidFill>
                          <a:schemeClr val="bg1"/>
                        </a:solidFill>
                        <a:effectLst/>
                        <a:latin typeface="+mn-lt"/>
                      </a:endParaRPr>
                    </a:p>
                  </a:txBody>
                  <a:tcPr marL="6350" marR="6350" marT="6350" marB="0" anchor="ctr"/>
                </a:tc>
                <a:tc>
                  <a:txBody>
                    <a:bodyPr/>
                    <a:lstStyle/>
                    <a:p>
                      <a:pPr algn="ctr" fontAlgn="b"/>
                      <a:r>
                        <a:rPr lang="pl-PL" sz="1000" u="none" strike="noStrike" dirty="0">
                          <a:effectLst/>
                          <a:latin typeface="+mn-lt"/>
                        </a:rPr>
                        <a:t>0,640905</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0,887452</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0,887158</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0,903321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0,906847</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0,904496</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0,903908</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0,900382</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0,900088</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0,898913</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0,897737</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0,918014</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0,918307</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0,924185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0,924772</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b="1" u="none" strike="noStrike" dirty="0">
                          <a:solidFill>
                            <a:srgbClr val="92D050"/>
                          </a:solidFill>
                          <a:effectLst/>
                          <a:latin typeface="+mn-lt"/>
                        </a:rPr>
                        <a:t>0,928005</a:t>
                      </a:r>
                      <a:endParaRPr lang="pl-PL" sz="1000" b="1" i="0" u="none" strike="noStrike" dirty="0">
                        <a:solidFill>
                          <a:srgbClr val="92D050"/>
                        </a:solidFill>
                        <a:effectLst/>
                        <a:latin typeface="+mn-lt"/>
                      </a:endParaRPr>
                    </a:p>
                  </a:txBody>
                  <a:tcPr marL="5407" marR="5407" marT="5407" marB="0" anchor="ctr"/>
                </a:tc>
                <a:extLst>
                  <a:ext uri="{0D108BD9-81ED-4DB2-BD59-A6C34878D82A}">
                    <a16:rowId xmlns:a16="http://schemas.microsoft.com/office/drawing/2014/main" val="470261500"/>
                  </a:ext>
                </a:extLst>
              </a:tr>
              <a:tr h="52855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1100" b="1" u="none" strike="noStrike" dirty="0" err="1">
                          <a:solidFill>
                            <a:schemeClr val="bg1"/>
                          </a:solidFill>
                          <a:effectLst/>
                          <a:latin typeface="+mn-lt"/>
                        </a:rPr>
                        <a:t>Gausowski</a:t>
                      </a:r>
                      <a:r>
                        <a:rPr lang="pl-PL" sz="1100" b="1" u="none" strike="noStrike" dirty="0">
                          <a:solidFill>
                            <a:schemeClr val="bg1"/>
                          </a:solidFill>
                          <a:effectLst/>
                          <a:latin typeface="+mn-lt"/>
                        </a:rPr>
                        <a:t> NB </a:t>
                      </a:r>
                      <a:endParaRPr lang="pl-PL" sz="1100" b="1" i="0" u="none" strike="noStrike" dirty="0">
                        <a:solidFill>
                          <a:schemeClr val="bg1"/>
                        </a:solidFill>
                        <a:effectLst/>
                        <a:latin typeface="+mn-lt"/>
                      </a:endParaRPr>
                    </a:p>
                  </a:txBody>
                  <a:tcPr marL="6350" marR="6350" marT="6350" marB="0" anchor="ctr"/>
                </a:tc>
                <a:tc>
                  <a:txBody>
                    <a:bodyPr/>
                    <a:lstStyle/>
                    <a:p>
                      <a:pPr algn="ctr" fontAlgn="b"/>
                      <a:r>
                        <a:rPr lang="pl-PL" sz="1000" u="none" strike="noStrike">
                          <a:effectLst/>
                          <a:latin typeface="+mn-lt"/>
                        </a:rPr>
                        <a:t>0,652659</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0,885101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0,87129</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0,886865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0,885983</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0,885395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0,885395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0,883044</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0,883632</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0,883338</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0,884808</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0,894211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0,89186</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0,897737</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0,898325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b="1" u="none" strike="noStrike" dirty="0">
                          <a:solidFill>
                            <a:srgbClr val="92D050"/>
                          </a:solidFill>
                          <a:effectLst/>
                          <a:latin typeface="+mn-lt"/>
                        </a:rPr>
                        <a:t>0,900382</a:t>
                      </a:r>
                      <a:endParaRPr lang="pl-PL" sz="1000" b="1" i="0" u="none" strike="noStrike" dirty="0">
                        <a:solidFill>
                          <a:srgbClr val="92D050"/>
                        </a:solidFill>
                        <a:effectLst/>
                        <a:latin typeface="+mn-lt"/>
                      </a:endParaRPr>
                    </a:p>
                  </a:txBody>
                  <a:tcPr marL="5407" marR="5407" marT="5407" marB="0" anchor="ctr"/>
                </a:tc>
                <a:extLst>
                  <a:ext uri="{0D108BD9-81ED-4DB2-BD59-A6C34878D82A}">
                    <a16:rowId xmlns:a16="http://schemas.microsoft.com/office/drawing/2014/main" val="2358758027"/>
                  </a:ext>
                </a:extLst>
              </a:tr>
              <a:tr h="52855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1100" b="1" u="none" strike="noStrike" dirty="0">
                          <a:solidFill>
                            <a:schemeClr val="bg1"/>
                          </a:solidFill>
                          <a:effectLst/>
                          <a:latin typeface="+mn-lt"/>
                        </a:rPr>
                        <a:t>SVC</a:t>
                      </a:r>
                      <a:endParaRPr lang="pl-PL" sz="1100" b="1" i="0" u="none" strike="noStrike" dirty="0">
                        <a:solidFill>
                          <a:schemeClr val="bg1"/>
                        </a:solidFill>
                        <a:effectLst/>
                        <a:latin typeface="+mn-lt"/>
                      </a:endParaRPr>
                    </a:p>
                  </a:txBody>
                  <a:tcPr marL="6350" marR="6350" marT="6350" marB="0" anchor="ctr"/>
                </a:tc>
                <a:tc>
                  <a:txBody>
                    <a:bodyPr/>
                    <a:lstStyle/>
                    <a:p>
                      <a:pPr algn="ctr" fontAlgn="b"/>
                      <a:r>
                        <a:rPr lang="pl-PL" sz="1000" u="none" strike="noStrike">
                          <a:effectLst/>
                          <a:latin typeface="+mn-lt"/>
                        </a:rPr>
                        <a:t>0,649721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0,892448</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0,892154</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0,914193</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0,915369</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0,915075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0,915075</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0,915075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0,913606</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0,9139</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0,914193</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0,919189</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0,919189</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0,927417</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0,931531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b="1" u="none" strike="noStrike" dirty="0">
                          <a:solidFill>
                            <a:srgbClr val="92D050"/>
                          </a:solidFill>
                          <a:effectLst/>
                          <a:latin typeface="+mn-lt"/>
                        </a:rPr>
                        <a:t>0,931825</a:t>
                      </a:r>
                      <a:endParaRPr lang="pl-PL" sz="1000" b="1" i="0" u="none" strike="noStrike" dirty="0">
                        <a:solidFill>
                          <a:srgbClr val="92D050"/>
                        </a:solidFill>
                        <a:effectLst/>
                        <a:latin typeface="+mn-lt"/>
                      </a:endParaRPr>
                    </a:p>
                  </a:txBody>
                  <a:tcPr marL="5407" marR="5407" marT="5407" marB="0" anchor="ctr"/>
                </a:tc>
                <a:extLst>
                  <a:ext uri="{0D108BD9-81ED-4DB2-BD59-A6C34878D82A}">
                    <a16:rowId xmlns:a16="http://schemas.microsoft.com/office/drawing/2014/main" val="1360720679"/>
                  </a:ext>
                </a:extLst>
              </a:tr>
              <a:tr h="52855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1100" b="1" u="none" strike="noStrike" dirty="0">
                          <a:effectLst/>
                          <a:latin typeface="+mn-lt"/>
                        </a:rPr>
                        <a:t>Regresja logistyczna</a:t>
                      </a:r>
                      <a:endParaRPr lang="pl-PL" sz="1100" b="1" i="0" u="none" strike="noStrike" dirty="0">
                        <a:solidFill>
                          <a:srgbClr val="000000"/>
                        </a:solidFill>
                        <a:effectLst/>
                        <a:latin typeface="+mn-lt"/>
                      </a:endParaRPr>
                    </a:p>
                  </a:txBody>
                  <a:tcPr marL="6350" marR="6350" marT="6350" marB="0" anchor="ctr"/>
                </a:tc>
                <a:tc>
                  <a:txBody>
                    <a:bodyPr/>
                    <a:lstStyle/>
                    <a:p>
                      <a:pPr algn="ctr" fontAlgn="b"/>
                      <a:r>
                        <a:rPr lang="pl-PL" sz="1000" u="none" strike="noStrike">
                          <a:effectLst/>
                          <a:latin typeface="+mn-lt"/>
                        </a:rPr>
                        <a:t>0,652366</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0,888334</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0,887746</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0,910373</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0,911842</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0,911255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0,910667</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0,910961</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0,91243</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0,913018</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0,911842</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0,911842</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0,913312</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0,920364</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0,922421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b="1" u="none" strike="noStrike" dirty="0">
                          <a:solidFill>
                            <a:srgbClr val="92D050"/>
                          </a:solidFill>
                          <a:effectLst/>
                          <a:latin typeface="+mn-lt"/>
                        </a:rPr>
                        <a:t>0,926535</a:t>
                      </a:r>
                      <a:endParaRPr lang="pl-PL" sz="1000" b="1" i="0" u="none" strike="noStrike" dirty="0">
                        <a:solidFill>
                          <a:srgbClr val="92D050"/>
                        </a:solidFill>
                        <a:effectLst/>
                        <a:latin typeface="+mn-lt"/>
                      </a:endParaRPr>
                    </a:p>
                  </a:txBody>
                  <a:tcPr marL="5407" marR="5407" marT="5407" marB="0" anchor="ctr"/>
                </a:tc>
                <a:extLst>
                  <a:ext uri="{0D108BD9-81ED-4DB2-BD59-A6C34878D82A}">
                    <a16:rowId xmlns:a16="http://schemas.microsoft.com/office/drawing/2014/main" val="3116447292"/>
                  </a:ext>
                </a:extLst>
              </a:tr>
              <a:tr h="52855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pl-PL" sz="1100" b="1" u="none" strike="noStrike" dirty="0">
                          <a:effectLst/>
                          <a:latin typeface="+mn-lt"/>
                        </a:rPr>
                        <a:t>Drzewo decyzyjne</a:t>
                      </a:r>
                      <a:endParaRPr lang="pl-PL" sz="1100" b="1" i="0" u="none" strike="noStrike" dirty="0">
                        <a:solidFill>
                          <a:srgbClr val="000000"/>
                        </a:solidFill>
                        <a:effectLst/>
                        <a:latin typeface="+mn-lt"/>
                      </a:endParaRPr>
                    </a:p>
                  </a:txBody>
                  <a:tcPr marL="6350" marR="6350" marT="6350" marB="0" anchor="ctr"/>
                </a:tc>
                <a:tc>
                  <a:txBody>
                    <a:bodyPr/>
                    <a:lstStyle/>
                    <a:p>
                      <a:pPr algn="ctr" fontAlgn="b"/>
                      <a:r>
                        <a:rPr lang="pl-PL" sz="1000" u="none" strike="noStrike">
                          <a:effectLst/>
                          <a:latin typeface="+mn-lt"/>
                        </a:rPr>
                        <a:t>0,631795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0,878049</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0,878343</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0,883338</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0,886277</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0,890391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0,88804</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0,891272</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0,892154</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0,890391</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0,892154</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0,905965</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a:effectLst/>
                          <a:latin typeface="+mn-lt"/>
                        </a:rPr>
                        <a:t>0,904202</a:t>
                      </a:r>
                      <a:endParaRPr lang="pl-PL" sz="1000" b="0" i="0" u="none" strike="noStrike">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0,902733</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u="none" strike="noStrike" dirty="0">
                          <a:effectLst/>
                          <a:latin typeface="+mn-lt"/>
                        </a:rPr>
                        <a:t>0,910079</a:t>
                      </a:r>
                      <a:endParaRPr lang="pl-PL" sz="1000" b="0" i="0" u="none" strike="noStrike" dirty="0">
                        <a:solidFill>
                          <a:srgbClr val="000000"/>
                        </a:solidFill>
                        <a:effectLst/>
                        <a:latin typeface="+mn-lt"/>
                      </a:endParaRPr>
                    </a:p>
                  </a:txBody>
                  <a:tcPr marL="5407" marR="5407" marT="5407" marB="0" anchor="ctr"/>
                </a:tc>
                <a:tc>
                  <a:txBody>
                    <a:bodyPr/>
                    <a:lstStyle/>
                    <a:p>
                      <a:pPr algn="ctr" fontAlgn="b"/>
                      <a:r>
                        <a:rPr lang="pl-PL" sz="1000" b="1" u="none" strike="noStrike" dirty="0">
                          <a:solidFill>
                            <a:srgbClr val="92D050"/>
                          </a:solidFill>
                          <a:effectLst/>
                          <a:latin typeface="+mn-lt"/>
                        </a:rPr>
                        <a:t>0,914781</a:t>
                      </a:r>
                      <a:endParaRPr lang="pl-PL" sz="1000" b="1" i="0" u="none" strike="noStrike" dirty="0">
                        <a:solidFill>
                          <a:srgbClr val="92D050"/>
                        </a:solidFill>
                        <a:effectLst/>
                        <a:latin typeface="+mn-lt"/>
                      </a:endParaRPr>
                    </a:p>
                  </a:txBody>
                  <a:tcPr marL="5407" marR="5407" marT="5407" marB="0" anchor="ctr"/>
                </a:tc>
                <a:extLst>
                  <a:ext uri="{0D108BD9-81ED-4DB2-BD59-A6C34878D82A}">
                    <a16:rowId xmlns:a16="http://schemas.microsoft.com/office/drawing/2014/main" val="4174285137"/>
                  </a:ext>
                </a:extLst>
              </a:tr>
            </a:tbl>
          </a:graphicData>
        </a:graphic>
      </p:graphicFrame>
    </p:spTree>
    <p:extLst>
      <p:ext uri="{BB962C8B-B14F-4D97-AF65-F5344CB8AC3E}">
        <p14:creationId xmlns:p14="http://schemas.microsoft.com/office/powerpoint/2010/main" val="342851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E0343-43B4-4180-82C6-DE1095FFA0A4}"/>
              </a:ext>
            </a:extLst>
          </p:cNvPr>
          <p:cNvSpPr>
            <a:spLocks noGrp="1"/>
          </p:cNvSpPr>
          <p:nvPr>
            <p:ph type="title"/>
          </p:nvPr>
        </p:nvSpPr>
        <p:spPr/>
        <p:txBody>
          <a:bodyPr/>
          <a:lstStyle/>
          <a:p>
            <a:r>
              <a:rPr lang="pl-PL" dirty="0"/>
              <a:t>Charakterystyka danych</a:t>
            </a:r>
          </a:p>
        </p:txBody>
      </p:sp>
      <p:sp>
        <p:nvSpPr>
          <p:cNvPr id="3" name="Symbol zastępczy zawartości 2">
            <a:extLst>
              <a:ext uri="{FF2B5EF4-FFF2-40B4-BE49-F238E27FC236}">
                <a16:creationId xmlns:a16="http://schemas.microsoft.com/office/drawing/2014/main" id="{DA56F100-3C22-47CE-AFAE-A95AD4113607}"/>
              </a:ext>
            </a:extLst>
          </p:cNvPr>
          <p:cNvSpPr>
            <a:spLocks noGrp="1"/>
          </p:cNvSpPr>
          <p:nvPr>
            <p:ph idx="1"/>
          </p:nvPr>
        </p:nvSpPr>
        <p:spPr/>
        <p:txBody>
          <a:bodyPr>
            <a:normAutofit/>
          </a:bodyPr>
          <a:lstStyle/>
          <a:p>
            <a:pPr marL="0" indent="0" algn="just">
              <a:buNone/>
            </a:pPr>
            <a:r>
              <a:rPr lang="pl-PL" dirty="0"/>
              <a:t>W Turcji uprawiane nasiona fasoli dzieli się na odmiany, biorąc pod uwagę cechy formy czy kształtu. </a:t>
            </a:r>
          </a:p>
          <a:p>
            <a:pPr marL="0" indent="0" algn="just">
              <a:buNone/>
            </a:pPr>
            <a:r>
              <a:rPr lang="pl-PL" dirty="0"/>
              <a:t>Wykonano zdjęcia 13 611 ziaren 7 różnych odmian fasoli o podobnych cechach za pomocą kamery o wysokiej rozdzielczości. Obrazy poddano etapom segmentacji i ekstrakcji cech.</a:t>
            </a:r>
          </a:p>
          <a:p>
            <a:pPr marL="0" indent="0" algn="just">
              <a:buNone/>
            </a:pPr>
            <a:r>
              <a:rPr lang="pl-PL" dirty="0"/>
              <a:t>Automatyczna identyfikacja ziaren fasoli miała pomoc rolnikom w procesie technologicznym, ponieważ ręczna klasyfikacja i sortowanie nasion to proces trudny, bardzo czasochłonny i o niskiej efektywności, zwłaszcza przy dużych nakładach produkcyjnych.</a:t>
            </a:r>
          </a:p>
        </p:txBody>
      </p:sp>
    </p:spTree>
    <p:extLst>
      <p:ext uri="{BB962C8B-B14F-4D97-AF65-F5344CB8AC3E}">
        <p14:creationId xmlns:p14="http://schemas.microsoft.com/office/powerpoint/2010/main" val="373435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A2CF85D-7424-4676-9C33-B4024DA4B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781050"/>
            <a:ext cx="37433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E3094F1-479B-446D-BC7D-04F60F453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7" y="781050"/>
            <a:ext cx="37433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568078F-36DD-4995-BF36-3346F178E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7330" y="781050"/>
            <a:ext cx="37433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DE7B954-67FF-4B6A-9FB2-37E7ECCD1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006" y="3429000"/>
            <a:ext cx="37433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2D189C9-E25C-4180-B023-DC68EA3FD5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5667" y="3429000"/>
            <a:ext cx="37433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777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DB1203-C146-4332-B745-FBD4DD64F903}"/>
              </a:ext>
            </a:extLst>
          </p:cNvPr>
          <p:cNvSpPr>
            <a:spLocks noGrp="1"/>
          </p:cNvSpPr>
          <p:nvPr>
            <p:ph type="title"/>
          </p:nvPr>
        </p:nvSpPr>
        <p:spPr/>
        <p:txBody>
          <a:bodyPr/>
          <a:lstStyle/>
          <a:p>
            <a:r>
              <a:rPr lang="pl-PL" dirty="0"/>
              <a:t>Maksymalna dokładność modelu</a:t>
            </a:r>
          </a:p>
        </p:txBody>
      </p:sp>
      <p:graphicFrame>
        <p:nvGraphicFramePr>
          <p:cNvPr id="6" name="Symbol zastępczy zawartości 5">
            <a:extLst>
              <a:ext uri="{FF2B5EF4-FFF2-40B4-BE49-F238E27FC236}">
                <a16:creationId xmlns:a16="http://schemas.microsoft.com/office/drawing/2014/main" id="{0062CFED-7650-483B-81E1-74D0FFB4EB12}"/>
              </a:ext>
            </a:extLst>
          </p:cNvPr>
          <p:cNvGraphicFramePr>
            <a:graphicFrameLocks noGrp="1"/>
          </p:cNvGraphicFramePr>
          <p:nvPr>
            <p:ph idx="1"/>
            <p:extLst>
              <p:ext uri="{D42A27DB-BD31-4B8C-83A1-F6EECF244321}">
                <p14:modId xmlns:p14="http://schemas.microsoft.com/office/powerpoint/2010/main" val="3682751185"/>
              </p:ext>
            </p:extLst>
          </p:nvPr>
        </p:nvGraphicFramePr>
        <p:xfrm>
          <a:off x="803412" y="3259420"/>
          <a:ext cx="10585175" cy="2619675"/>
        </p:xfrm>
        <a:graphic>
          <a:graphicData uri="http://schemas.openxmlformats.org/drawingml/2006/table">
            <a:tbl>
              <a:tblPr firstRow="1" firstCol="1">
                <a:tableStyleId>{5C22544A-7EE6-4342-B048-85BDC9FD1C3A}</a:tableStyleId>
              </a:tblPr>
              <a:tblGrid>
                <a:gridCol w="2448272">
                  <a:extLst>
                    <a:ext uri="{9D8B030D-6E8A-4147-A177-3AD203B41FA5}">
                      <a16:colId xmlns:a16="http://schemas.microsoft.com/office/drawing/2014/main" val="935421526"/>
                    </a:ext>
                  </a:extLst>
                </a:gridCol>
                <a:gridCol w="2712301">
                  <a:extLst>
                    <a:ext uri="{9D8B030D-6E8A-4147-A177-3AD203B41FA5}">
                      <a16:colId xmlns:a16="http://schemas.microsoft.com/office/drawing/2014/main" val="4079145057"/>
                    </a:ext>
                  </a:extLst>
                </a:gridCol>
                <a:gridCol w="2712301">
                  <a:extLst>
                    <a:ext uri="{9D8B030D-6E8A-4147-A177-3AD203B41FA5}">
                      <a16:colId xmlns:a16="http://schemas.microsoft.com/office/drawing/2014/main" val="3501947791"/>
                    </a:ext>
                  </a:extLst>
                </a:gridCol>
                <a:gridCol w="2712301">
                  <a:extLst>
                    <a:ext uri="{9D8B030D-6E8A-4147-A177-3AD203B41FA5}">
                      <a16:colId xmlns:a16="http://schemas.microsoft.com/office/drawing/2014/main" val="2421879449"/>
                    </a:ext>
                  </a:extLst>
                </a:gridCol>
              </a:tblGrid>
              <a:tr h="788475">
                <a:tc>
                  <a:txBody>
                    <a:bodyPr/>
                    <a:lstStyle/>
                    <a:p>
                      <a:pPr algn="ctr" fontAlgn="b"/>
                      <a:r>
                        <a:rPr lang="pl-PL" sz="1800" b="1" i="0" u="none" strike="noStrike" dirty="0">
                          <a:solidFill>
                            <a:schemeClr val="bg1"/>
                          </a:solidFill>
                          <a:effectLst/>
                          <a:latin typeface="+mn-lt"/>
                        </a:rPr>
                        <a:t>Model</a:t>
                      </a:r>
                    </a:p>
                  </a:txBody>
                  <a:tcPr marL="6350" marR="6350" marT="6350" marB="0" anchor="ctr"/>
                </a:tc>
                <a:tc>
                  <a:txBody>
                    <a:bodyPr/>
                    <a:lstStyle/>
                    <a:p>
                      <a:pPr algn="ctr" fontAlgn="t"/>
                      <a:r>
                        <a:rPr lang="pl-PL" sz="1800" u="none" strike="noStrike" dirty="0">
                          <a:effectLst/>
                          <a:latin typeface="+mn-lt"/>
                        </a:rPr>
                        <a:t>Maksymalna dokładność</a:t>
                      </a:r>
                      <a:endParaRPr lang="pl-PL" sz="1800" b="1" i="0" u="none" strike="noStrike" dirty="0">
                        <a:solidFill>
                          <a:srgbClr val="000000"/>
                        </a:solidFill>
                        <a:effectLst/>
                        <a:latin typeface="+mn-lt"/>
                      </a:endParaRPr>
                    </a:p>
                  </a:txBody>
                  <a:tcPr marL="6350" marR="6350" marT="6350" marB="0" anchor="ctr"/>
                </a:tc>
                <a:tc>
                  <a:txBody>
                    <a:bodyPr/>
                    <a:lstStyle/>
                    <a:p>
                      <a:pPr algn="ctr" fontAlgn="t"/>
                      <a:r>
                        <a:rPr lang="pl-PL" sz="1800" u="none" strike="noStrike" dirty="0">
                          <a:effectLst/>
                          <a:latin typeface="+mn-lt"/>
                        </a:rPr>
                        <a:t>Liczba wykorzystanych cech</a:t>
                      </a:r>
                      <a:endParaRPr lang="pl-PL" sz="1800" b="1" i="0" u="none" strike="noStrike" dirty="0">
                        <a:solidFill>
                          <a:srgbClr val="000000"/>
                        </a:solidFill>
                        <a:effectLst/>
                        <a:latin typeface="+mn-lt"/>
                      </a:endParaRPr>
                    </a:p>
                  </a:txBody>
                  <a:tcPr marL="6350" marR="6350" marT="6350" marB="0" anchor="ctr"/>
                </a:tc>
                <a:tc>
                  <a:txBody>
                    <a:bodyPr/>
                    <a:lstStyle/>
                    <a:p>
                      <a:pPr algn="ctr" fontAlgn="t"/>
                      <a:r>
                        <a:rPr lang="pl-PL" sz="1800" u="none" strike="noStrike" dirty="0" err="1">
                          <a:effectLst/>
                          <a:latin typeface="+mn-lt"/>
                        </a:rPr>
                        <a:t>Kroswalidacja</a:t>
                      </a:r>
                      <a:r>
                        <a:rPr lang="pl-PL" sz="1800" u="none" strike="noStrike" dirty="0">
                          <a:effectLst/>
                          <a:latin typeface="+mn-lt"/>
                        </a:rPr>
                        <a:t> dla 7 podzbiorów</a:t>
                      </a:r>
                      <a:endParaRPr lang="pl-PL" sz="1800" b="1"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579465258"/>
                  </a:ext>
                </a:extLst>
              </a:tr>
              <a:tr h="366240">
                <a:tc>
                  <a:txBody>
                    <a:bodyPr/>
                    <a:lstStyle/>
                    <a:p>
                      <a:pPr algn="ctr" fontAlgn="t"/>
                      <a:r>
                        <a:rPr lang="pl-PL" sz="1800" u="none" strike="noStrike" dirty="0">
                          <a:effectLst/>
                          <a:latin typeface="+mn-lt"/>
                        </a:rPr>
                        <a:t>SVC</a:t>
                      </a:r>
                      <a:endParaRPr lang="pl-PL" sz="1800" b="1"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a:effectLst/>
                          <a:latin typeface="+mn-lt"/>
                        </a:rPr>
                        <a:t>0,931825</a:t>
                      </a:r>
                      <a:endParaRPr lang="pl-PL" sz="1800" b="0" i="0" u="none" strike="noStrike">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16</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0,692085</a:t>
                      </a:r>
                      <a:endParaRPr lang="pl-PL" sz="18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546853973"/>
                  </a:ext>
                </a:extLst>
              </a:tr>
              <a:tr h="366240">
                <a:tc>
                  <a:txBody>
                    <a:bodyPr/>
                    <a:lstStyle/>
                    <a:p>
                      <a:pPr algn="ctr" fontAlgn="t"/>
                      <a:r>
                        <a:rPr lang="pl-PL" sz="1800" u="none" strike="noStrike">
                          <a:effectLst/>
                          <a:latin typeface="+mn-lt"/>
                        </a:rPr>
                        <a:t>KNN</a:t>
                      </a:r>
                      <a:endParaRPr lang="pl-PL" sz="1800" b="1" i="0" u="none" strike="noStrike">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0,928005</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16</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0,777825</a:t>
                      </a:r>
                      <a:endParaRPr lang="pl-PL" sz="18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025838114"/>
                  </a:ext>
                </a:extLst>
              </a:tr>
              <a:tr h="366240">
                <a:tc>
                  <a:txBody>
                    <a:bodyPr/>
                    <a:lstStyle/>
                    <a:p>
                      <a:pPr algn="ctr" fontAlgn="t"/>
                      <a:r>
                        <a:rPr lang="pl-PL" sz="1800" u="none" strike="noStrike">
                          <a:effectLst/>
                          <a:latin typeface="+mn-lt"/>
                        </a:rPr>
                        <a:t>Regresja logistyczna</a:t>
                      </a:r>
                      <a:endParaRPr lang="pl-PL" sz="1800" b="1" i="0" u="none" strike="noStrike">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0,926535</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16</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0,696273</a:t>
                      </a:r>
                      <a:endParaRPr lang="pl-PL" sz="18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007637907"/>
                  </a:ext>
                </a:extLst>
              </a:tr>
              <a:tr h="366240">
                <a:tc>
                  <a:txBody>
                    <a:bodyPr/>
                    <a:lstStyle/>
                    <a:p>
                      <a:pPr algn="ctr" fontAlgn="t"/>
                      <a:r>
                        <a:rPr lang="pl-PL" sz="1800" u="none" strike="noStrike">
                          <a:effectLst/>
                          <a:latin typeface="+mn-lt"/>
                        </a:rPr>
                        <a:t>Drzewo decyzyjne</a:t>
                      </a:r>
                      <a:endParaRPr lang="pl-PL" sz="1800" b="1" i="0" u="none" strike="noStrike">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0,914781</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16</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0,337226</a:t>
                      </a:r>
                      <a:endParaRPr lang="pl-PL" sz="18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894903412"/>
                  </a:ext>
                </a:extLst>
              </a:tr>
              <a:tr h="366240">
                <a:tc>
                  <a:txBody>
                    <a:bodyPr/>
                    <a:lstStyle/>
                    <a:p>
                      <a:pPr algn="ctr" fontAlgn="t"/>
                      <a:r>
                        <a:rPr lang="pl-PL" sz="1800" u="none" strike="noStrike">
                          <a:effectLst/>
                          <a:latin typeface="+mn-lt"/>
                        </a:rPr>
                        <a:t>Gaussowski NB</a:t>
                      </a:r>
                      <a:endParaRPr lang="pl-PL" sz="1800" b="1" i="0" u="none" strike="noStrike">
                        <a:solidFill>
                          <a:srgbClr val="000000"/>
                        </a:solidFill>
                        <a:effectLst/>
                        <a:latin typeface="+mn-lt"/>
                      </a:endParaRPr>
                    </a:p>
                  </a:txBody>
                  <a:tcPr marL="6350" marR="6350" marT="6350" marB="0" anchor="ctr"/>
                </a:tc>
                <a:tc>
                  <a:txBody>
                    <a:bodyPr/>
                    <a:lstStyle/>
                    <a:p>
                      <a:pPr algn="ctr" fontAlgn="b"/>
                      <a:r>
                        <a:rPr lang="pl-PL" sz="1800" u="none" strike="noStrike">
                          <a:effectLst/>
                          <a:latin typeface="+mn-lt"/>
                        </a:rPr>
                        <a:t>0,900382</a:t>
                      </a:r>
                      <a:endParaRPr lang="pl-PL" sz="1800" b="0" i="0" u="none" strike="noStrike">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16</a:t>
                      </a:r>
                      <a:endParaRPr lang="pl-PL" sz="1800" b="0" i="0" u="none" strike="noStrike" dirty="0">
                        <a:solidFill>
                          <a:srgbClr val="000000"/>
                        </a:solidFill>
                        <a:effectLst/>
                        <a:latin typeface="+mn-lt"/>
                      </a:endParaRPr>
                    </a:p>
                  </a:txBody>
                  <a:tcPr marL="6350" marR="6350" marT="6350" marB="0" anchor="ctr"/>
                </a:tc>
                <a:tc>
                  <a:txBody>
                    <a:bodyPr/>
                    <a:lstStyle/>
                    <a:p>
                      <a:pPr algn="ctr" fontAlgn="b"/>
                      <a:r>
                        <a:rPr lang="pl-PL" sz="1800" u="none" strike="noStrike" dirty="0">
                          <a:effectLst/>
                          <a:latin typeface="+mn-lt"/>
                        </a:rPr>
                        <a:t>0,700457</a:t>
                      </a:r>
                      <a:endParaRPr lang="pl-PL" sz="18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54331665"/>
                  </a:ext>
                </a:extLst>
              </a:tr>
            </a:tbl>
          </a:graphicData>
        </a:graphic>
      </p:graphicFrame>
    </p:spTree>
    <p:extLst>
      <p:ext uri="{BB962C8B-B14F-4D97-AF65-F5344CB8AC3E}">
        <p14:creationId xmlns:p14="http://schemas.microsoft.com/office/powerpoint/2010/main" val="3254644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8811AC-054B-4FF5-A7E1-2B0995747DC5}"/>
              </a:ext>
            </a:extLst>
          </p:cNvPr>
          <p:cNvSpPr>
            <a:spLocks noGrp="1"/>
          </p:cNvSpPr>
          <p:nvPr>
            <p:ph type="title"/>
          </p:nvPr>
        </p:nvSpPr>
        <p:spPr/>
        <p:txBody>
          <a:bodyPr/>
          <a:lstStyle/>
          <a:p>
            <a:r>
              <a:rPr lang="pl-PL" dirty="0"/>
              <a:t>Wnioski – jakość klasyfikatorów</a:t>
            </a:r>
          </a:p>
        </p:txBody>
      </p:sp>
      <p:sp>
        <p:nvSpPr>
          <p:cNvPr id="3" name="Symbol zastępczy zawartości 2">
            <a:extLst>
              <a:ext uri="{FF2B5EF4-FFF2-40B4-BE49-F238E27FC236}">
                <a16:creationId xmlns:a16="http://schemas.microsoft.com/office/drawing/2014/main" id="{957602E6-6F2A-4775-9E13-35894AABCC0E}"/>
              </a:ext>
            </a:extLst>
          </p:cNvPr>
          <p:cNvSpPr>
            <a:spLocks noGrp="1"/>
          </p:cNvSpPr>
          <p:nvPr>
            <p:ph idx="1"/>
          </p:nvPr>
        </p:nvSpPr>
        <p:spPr/>
        <p:txBody>
          <a:bodyPr>
            <a:normAutofit fontScale="92500" lnSpcReduction="10000"/>
          </a:bodyPr>
          <a:lstStyle/>
          <a:p>
            <a:pPr algn="just"/>
            <a:r>
              <a:rPr lang="pl-PL" dirty="0"/>
              <a:t>Najlepszy okazał się model wektorów nośnych, który uzyskał dokładność klasyfikacji na poziomie 93,18%.</a:t>
            </a:r>
          </a:p>
          <a:p>
            <a:pPr algn="just"/>
            <a:r>
              <a:rPr lang="pl-PL" dirty="0"/>
              <a:t>Wszystkie modele uzyskały dokładność ponad 90%.</a:t>
            </a:r>
          </a:p>
          <a:p>
            <a:pPr algn="just"/>
            <a:r>
              <a:rPr lang="pl-PL" dirty="0"/>
              <a:t>Sprawdzian krzyżowy oszacował dokładność modeli znacznie gorzej niż faktycznie uzyskane wyniki. </a:t>
            </a:r>
            <a:r>
              <a:rPr lang="pl-PL" dirty="0" err="1"/>
              <a:t>Kroswalidacja</a:t>
            </a:r>
            <a:r>
              <a:rPr lang="pl-PL" dirty="0"/>
              <a:t> wskazała model K najbliższych sąsiadów jako najskuteczniejszy klasyfikator ze średnią dokładnością na poziomie 77,78%.</a:t>
            </a:r>
          </a:p>
          <a:p>
            <a:pPr algn="just"/>
            <a:r>
              <a:rPr lang="pl-PL" dirty="0"/>
              <a:t>Sprawdzian krzyżowy dla modelu drzewa decyzyjnego wskazał dokładność na poziomie zaledwie 33,72%.</a:t>
            </a:r>
          </a:p>
          <a:p>
            <a:pPr marL="0" indent="0" algn="just">
              <a:buNone/>
            </a:pPr>
            <a:r>
              <a:rPr lang="pl-PL" dirty="0"/>
              <a:t>Podsumowując, najlepsze modele to model SVC i model KNN. Zwracają poprawne wyniki z wysoką dokładnością. Jednakże żaden klasyfikator nie przekroczył 94% poprawności.</a:t>
            </a:r>
          </a:p>
        </p:txBody>
      </p:sp>
    </p:spTree>
    <p:extLst>
      <p:ext uri="{BB962C8B-B14F-4D97-AF65-F5344CB8AC3E}">
        <p14:creationId xmlns:p14="http://schemas.microsoft.com/office/powerpoint/2010/main" val="37110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8811AC-054B-4FF5-A7E1-2B0995747DC5}"/>
              </a:ext>
            </a:extLst>
          </p:cNvPr>
          <p:cNvSpPr>
            <a:spLocks noGrp="1"/>
          </p:cNvSpPr>
          <p:nvPr>
            <p:ph type="title"/>
          </p:nvPr>
        </p:nvSpPr>
        <p:spPr/>
        <p:txBody>
          <a:bodyPr/>
          <a:lstStyle/>
          <a:p>
            <a:r>
              <a:rPr lang="pl-PL" dirty="0"/>
              <a:t>Wnioski – klasyfikacja odmian</a:t>
            </a:r>
          </a:p>
        </p:txBody>
      </p:sp>
      <p:sp>
        <p:nvSpPr>
          <p:cNvPr id="3" name="Symbol zastępczy zawartości 2">
            <a:extLst>
              <a:ext uri="{FF2B5EF4-FFF2-40B4-BE49-F238E27FC236}">
                <a16:creationId xmlns:a16="http://schemas.microsoft.com/office/drawing/2014/main" id="{957602E6-6F2A-4775-9E13-35894AABCC0E}"/>
              </a:ext>
            </a:extLst>
          </p:cNvPr>
          <p:cNvSpPr>
            <a:spLocks noGrp="1"/>
          </p:cNvSpPr>
          <p:nvPr>
            <p:ph idx="1"/>
          </p:nvPr>
        </p:nvSpPr>
        <p:spPr/>
        <p:txBody>
          <a:bodyPr>
            <a:normAutofit fontScale="85000" lnSpcReduction="10000"/>
          </a:bodyPr>
          <a:lstStyle/>
          <a:p>
            <a:pPr algn="just"/>
            <a:r>
              <a:rPr lang="pl-PL" dirty="0"/>
              <a:t>Odmiana </a:t>
            </a:r>
            <a:r>
              <a:rPr lang="pl-PL" dirty="0" err="1"/>
              <a:t>Bombay</a:t>
            </a:r>
            <a:r>
              <a:rPr lang="pl-PL" dirty="0"/>
              <a:t> została zaklasyfikowana poprawnie w 100% przez niemal wszystkie algorytmy (pojedynczy błąd dla modelu drzewa decyzyjnego)</a:t>
            </a:r>
          </a:p>
          <a:p>
            <a:pPr algn="just"/>
            <a:r>
              <a:rPr lang="pl-PL" dirty="0"/>
              <a:t>Wszystkie modele najczęściej popełniały błąd przy klasyfikacji odmiany </a:t>
            </a:r>
            <a:r>
              <a:rPr lang="pl-PL" dirty="0" err="1"/>
              <a:t>Sira</a:t>
            </a:r>
            <a:r>
              <a:rPr lang="pl-PL" dirty="0"/>
              <a:t>. Co ciekawe, każdy algorytm najwięcej niepoprawnych klasyfikacji tej odmiany dokonał poprzez uznanie ziarna jako odmiana </a:t>
            </a:r>
            <a:r>
              <a:rPr lang="pl-PL" dirty="0" err="1"/>
              <a:t>Dermason</a:t>
            </a:r>
            <a:r>
              <a:rPr lang="pl-PL" dirty="0"/>
              <a:t>. Druga najliczniejsza grupa błędnych klasyfikacji dotyczyła odmiany </a:t>
            </a:r>
            <a:r>
              <a:rPr lang="pl-PL" dirty="0" err="1"/>
              <a:t>Horoz</a:t>
            </a:r>
            <a:r>
              <a:rPr lang="pl-PL" dirty="0"/>
              <a:t>.</a:t>
            </a:r>
          </a:p>
          <a:p>
            <a:pPr algn="just"/>
            <a:r>
              <a:rPr lang="pl-PL" dirty="0"/>
              <a:t>Dodatkowo, odmiana </a:t>
            </a:r>
            <a:r>
              <a:rPr lang="pl-PL" dirty="0" err="1"/>
              <a:t>Dermason</a:t>
            </a:r>
            <a:r>
              <a:rPr lang="pl-PL" dirty="0"/>
              <a:t> najczęściej błędnie była klasyfikowana jako odmiana </a:t>
            </a:r>
            <a:r>
              <a:rPr lang="pl-PL" dirty="0" err="1"/>
              <a:t>Sira</a:t>
            </a:r>
            <a:r>
              <a:rPr lang="pl-PL" dirty="0"/>
              <a:t>. Widać zatem, że odmiany te są bardzo zbliżone, biorąc pod uwagę cechy formy czy kształtu.</a:t>
            </a:r>
          </a:p>
          <a:p>
            <a:pPr algn="just"/>
            <a:r>
              <a:rPr lang="pl-PL" dirty="0"/>
              <a:t>Z kolei odmiana </a:t>
            </a:r>
            <a:r>
              <a:rPr lang="pl-PL" dirty="0" err="1"/>
              <a:t>Horoz</a:t>
            </a:r>
            <a:r>
              <a:rPr lang="pl-PL" dirty="0"/>
              <a:t> najczęściej błędnie była klasyfikowana jako odmiana Cali lub </a:t>
            </a:r>
            <a:r>
              <a:rPr lang="pl-PL" dirty="0" err="1"/>
              <a:t>Sira</a:t>
            </a:r>
            <a:r>
              <a:rPr lang="pl-PL" dirty="0"/>
              <a:t>.</a:t>
            </a:r>
          </a:p>
          <a:p>
            <a:pPr marL="0" indent="0" algn="just">
              <a:buNone/>
            </a:pPr>
            <a:r>
              <a:rPr lang="pl-PL" dirty="0"/>
              <a:t>Ogólne wyniki są zadowalające. Tego typu klasyfikator mógłby być wykorzystany w przemyśle. Automatyczna klasyfikacja ziaren byłaby optymalizacją procesu „ręcznej” identyfikacji, która jest </a:t>
            </a:r>
            <a:r>
              <a:rPr lang="pl-PL" dirty="0" err="1"/>
              <a:t>czaso</a:t>
            </a:r>
            <a:r>
              <a:rPr lang="pl-PL" dirty="0"/>
              <a:t>- i pracochłonna.</a:t>
            </a:r>
          </a:p>
        </p:txBody>
      </p:sp>
    </p:spTree>
    <p:extLst>
      <p:ext uri="{BB962C8B-B14F-4D97-AF65-F5344CB8AC3E}">
        <p14:creationId xmlns:p14="http://schemas.microsoft.com/office/powerpoint/2010/main" val="2074977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28999B-0B66-4098-B7D6-A1CFD1AE38D4}"/>
              </a:ext>
            </a:extLst>
          </p:cNvPr>
          <p:cNvSpPr>
            <a:spLocks noGrp="1"/>
          </p:cNvSpPr>
          <p:nvPr>
            <p:ph type="ctrTitle"/>
          </p:nvPr>
        </p:nvSpPr>
        <p:spPr>
          <a:xfrm>
            <a:off x="1154955" y="2099733"/>
            <a:ext cx="8825658" cy="1329267"/>
          </a:xfrm>
        </p:spPr>
        <p:txBody>
          <a:bodyPr/>
          <a:lstStyle/>
          <a:p>
            <a:r>
              <a:rPr lang="pl-PL" dirty="0"/>
              <a:t>Dziękuję za uwagę!</a:t>
            </a:r>
          </a:p>
        </p:txBody>
      </p:sp>
      <p:sp>
        <p:nvSpPr>
          <p:cNvPr id="3" name="Podtytuł 2">
            <a:extLst>
              <a:ext uri="{FF2B5EF4-FFF2-40B4-BE49-F238E27FC236}">
                <a16:creationId xmlns:a16="http://schemas.microsoft.com/office/drawing/2014/main" id="{80544E62-096D-4DE7-91FE-66CB82B37D3E}"/>
              </a:ext>
            </a:extLst>
          </p:cNvPr>
          <p:cNvSpPr>
            <a:spLocks noGrp="1"/>
          </p:cNvSpPr>
          <p:nvPr>
            <p:ph type="subTitle" idx="1"/>
          </p:nvPr>
        </p:nvSpPr>
        <p:spPr/>
        <p:txBody>
          <a:bodyPr>
            <a:normAutofit/>
          </a:bodyPr>
          <a:lstStyle/>
          <a:p>
            <a:r>
              <a:rPr lang="pl-PL" dirty="0"/>
              <a:t>Maksimowicz </a:t>
            </a:r>
            <a:r>
              <a:rPr lang="pl-PL" dirty="0" err="1"/>
              <a:t>martyna</a:t>
            </a:r>
            <a:endParaRPr lang="pl-PL" dirty="0"/>
          </a:p>
          <a:p>
            <a:r>
              <a:rPr lang="pl-PL" dirty="0"/>
              <a:t>Wydział informatyki, Politechnika białostocka</a:t>
            </a:r>
          </a:p>
        </p:txBody>
      </p:sp>
    </p:spTree>
    <p:extLst>
      <p:ext uri="{BB962C8B-B14F-4D97-AF65-F5344CB8AC3E}">
        <p14:creationId xmlns:p14="http://schemas.microsoft.com/office/powerpoint/2010/main" val="191501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E0343-43B4-4180-82C6-DE1095FFA0A4}"/>
              </a:ext>
            </a:extLst>
          </p:cNvPr>
          <p:cNvSpPr>
            <a:spLocks noGrp="1"/>
          </p:cNvSpPr>
          <p:nvPr>
            <p:ph type="title"/>
          </p:nvPr>
        </p:nvSpPr>
        <p:spPr/>
        <p:txBody>
          <a:bodyPr/>
          <a:lstStyle/>
          <a:p>
            <a:r>
              <a:rPr lang="pl-PL" dirty="0"/>
              <a:t>Charakterystyka danych – klasy </a:t>
            </a:r>
          </a:p>
        </p:txBody>
      </p:sp>
      <p:sp>
        <p:nvSpPr>
          <p:cNvPr id="3" name="Symbol zastępczy zawartości 2">
            <a:extLst>
              <a:ext uri="{FF2B5EF4-FFF2-40B4-BE49-F238E27FC236}">
                <a16:creationId xmlns:a16="http://schemas.microsoft.com/office/drawing/2014/main" id="{DA56F100-3C22-47CE-AFAE-A95AD4113607}"/>
              </a:ext>
            </a:extLst>
          </p:cNvPr>
          <p:cNvSpPr>
            <a:spLocks noGrp="1"/>
          </p:cNvSpPr>
          <p:nvPr>
            <p:ph idx="1"/>
          </p:nvPr>
        </p:nvSpPr>
        <p:spPr/>
        <p:txBody>
          <a:bodyPr>
            <a:normAutofit/>
          </a:bodyPr>
          <a:lstStyle/>
          <a:p>
            <a:pPr marL="0" indent="0" algn="just">
              <a:buNone/>
            </a:pPr>
            <a:r>
              <a:rPr lang="pl-PL" dirty="0"/>
              <a:t>Badane odmiany fasoli:</a:t>
            </a:r>
          </a:p>
          <a:p>
            <a:r>
              <a:rPr lang="es-ES" dirty="0" err="1"/>
              <a:t>Seker</a:t>
            </a:r>
            <a:r>
              <a:rPr lang="pl-PL" dirty="0"/>
              <a:t> – 2027 obiektów,</a:t>
            </a:r>
          </a:p>
          <a:p>
            <a:r>
              <a:rPr lang="es-ES" dirty="0" err="1"/>
              <a:t>Barbunya</a:t>
            </a:r>
            <a:r>
              <a:rPr lang="pl-PL" dirty="0"/>
              <a:t> – 1322 obiektów,</a:t>
            </a:r>
          </a:p>
          <a:p>
            <a:r>
              <a:rPr lang="es-ES" dirty="0"/>
              <a:t>Bombay</a:t>
            </a:r>
            <a:r>
              <a:rPr lang="pl-PL" dirty="0"/>
              <a:t> – 522 obiektów,</a:t>
            </a:r>
          </a:p>
          <a:p>
            <a:r>
              <a:rPr lang="es-ES" dirty="0"/>
              <a:t>Cali</a:t>
            </a:r>
            <a:r>
              <a:rPr lang="pl-PL" dirty="0"/>
              <a:t> – 1630 obiektów,</a:t>
            </a:r>
          </a:p>
          <a:p>
            <a:r>
              <a:rPr lang="es-ES" dirty="0" err="1"/>
              <a:t>Derm</a:t>
            </a:r>
            <a:r>
              <a:rPr lang="pl-PL" dirty="0" err="1"/>
              <a:t>aso</a:t>
            </a:r>
            <a:r>
              <a:rPr lang="es-ES" dirty="0"/>
              <a:t>n</a:t>
            </a:r>
            <a:r>
              <a:rPr lang="pl-PL" dirty="0"/>
              <a:t> – 3546 obiektów,</a:t>
            </a:r>
          </a:p>
          <a:p>
            <a:r>
              <a:rPr lang="es-ES" dirty="0" err="1"/>
              <a:t>Horoz</a:t>
            </a:r>
            <a:r>
              <a:rPr lang="pl-PL" dirty="0"/>
              <a:t> – 1928 obiektów,</a:t>
            </a:r>
          </a:p>
          <a:p>
            <a:r>
              <a:rPr lang="es-ES" dirty="0"/>
              <a:t>Sira</a:t>
            </a:r>
            <a:r>
              <a:rPr lang="pl-PL" dirty="0"/>
              <a:t> – 2636 obiektów.</a:t>
            </a:r>
          </a:p>
        </p:txBody>
      </p:sp>
    </p:spTree>
    <p:extLst>
      <p:ext uri="{BB962C8B-B14F-4D97-AF65-F5344CB8AC3E}">
        <p14:creationId xmlns:p14="http://schemas.microsoft.com/office/powerpoint/2010/main" val="171814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0A90B1A6-AABC-4BB9-A28F-39F122C3E947}"/>
              </a:ext>
            </a:extLst>
          </p:cNvPr>
          <p:cNvPicPr>
            <a:picLocks noChangeAspect="1"/>
          </p:cNvPicPr>
          <p:nvPr/>
        </p:nvPicPr>
        <p:blipFill>
          <a:blip r:embed="rId2"/>
          <a:stretch>
            <a:fillRect/>
          </a:stretch>
        </p:blipFill>
        <p:spPr>
          <a:xfrm>
            <a:off x="1060191" y="4936"/>
            <a:ext cx="10071618" cy="6553537"/>
          </a:xfrm>
          <a:prstGeom prst="rect">
            <a:avLst/>
          </a:prstGeom>
        </p:spPr>
      </p:pic>
      <p:sp>
        <p:nvSpPr>
          <p:cNvPr id="4" name="pole tekstowe 3">
            <a:extLst>
              <a:ext uri="{FF2B5EF4-FFF2-40B4-BE49-F238E27FC236}">
                <a16:creationId xmlns:a16="http://schemas.microsoft.com/office/drawing/2014/main" id="{5D1A5888-6A69-435C-8882-C110EE68A613}"/>
              </a:ext>
            </a:extLst>
          </p:cNvPr>
          <p:cNvSpPr txBox="1"/>
          <p:nvPr/>
        </p:nvSpPr>
        <p:spPr>
          <a:xfrm>
            <a:off x="0" y="6627168"/>
            <a:ext cx="12192000" cy="230832"/>
          </a:xfrm>
          <a:prstGeom prst="rect">
            <a:avLst/>
          </a:prstGeom>
          <a:noFill/>
        </p:spPr>
        <p:txBody>
          <a:bodyPr wrap="square" rtlCol="0">
            <a:spAutoFit/>
          </a:bodyPr>
          <a:lstStyle/>
          <a:p>
            <a:pPr algn="ctr"/>
            <a:r>
              <a:rPr lang="pl-PL" sz="900" dirty="0"/>
              <a:t>Źródło: </a:t>
            </a:r>
            <a:r>
              <a:rPr lang="pl-PL" sz="900" dirty="0" err="1"/>
              <a:t>Multiclass</a:t>
            </a:r>
            <a:r>
              <a:rPr lang="pl-PL" sz="900" dirty="0"/>
              <a:t> </a:t>
            </a:r>
            <a:r>
              <a:rPr lang="pl-PL" sz="900" dirty="0" err="1"/>
              <a:t>classification</a:t>
            </a:r>
            <a:r>
              <a:rPr lang="pl-PL" sz="900" dirty="0"/>
              <a:t> of </a:t>
            </a:r>
            <a:r>
              <a:rPr lang="pl-PL" sz="900" dirty="0" err="1"/>
              <a:t>dry</a:t>
            </a:r>
            <a:r>
              <a:rPr lang="pl-PL" sz="900" dirty="0"/>
              <a:t> </a:t>
            </a:r>
            <a:r>
              <a:rPr lang="pl-PL" sz="900" dirty="0" err="1"/>
              <a:t>beans</a:t>
            </a:r>
            <a:r>
              <a:rPr lang="pl-PL" sz="900" dirty="0"/>
              <a:t> </a:t>
            </a:r>
            <a:r>
              <a:rPr lang="pl-PL" sz="900" dirty="0" err="1"/>
              <a:t>using</a:t>
            </a:r>
            <a:r>
              <a:rPr lang="pl-PL" sz="900" dirty="0"/>
              <a:t> </a:t>
            </a:r>
            <a:r>
              <a:rPr lang="pl-PL" sz="900" dirty="0" err="1"/>
              <a:t>computer</a:t>
            </a:r>
            <a:r>
              <a:rPr lang="pl-PL" sz="900" dirty="0"/>
              <a:t> </a:t>
            </a:r>
            <a:r>
              <a:rPr lang="pl-PL" sz="900" dirty="0" err="1"/>
              <a:t>vision</a:t>
            </a:r>
            <a:r>
              <a:rPr lang="pl-PL" sz="900" dirty="0"/>
              <a:t> and </a:t>
            </a:r>
            <a:r>
              <a:rPr lang="pl-PL" sz="900" dirty="0" err="1"/>
              <a:t>machine</a:t>
            </a:r>
            <a:r>
              <a:rPr lang="pl-PL" sz="900" dirty="0"/>
              <a:t> learning </a:t>
            </a:r>
            <a:r>
              <a:rPr lang="pl-PL" sz="900" dirty="0" err="1"/>
              <a:t>techniques</a:t>
            </a:r>
            <a:r>
              <a:rPr lang="pl-PL" sz="900" dirty="0"/>
              <a:t>, Murat </a:t>
            </a:r>
            <a:r>
              <a:rPr lang="pl-PL" sz="900" dirty="0" err="1"/>
              <a:t>Koklu</a:t>
            </a:r>
            <a:r>
              <a:rPr lang="pl-PL" sz="900" dirty="0"/>
              <a:t>, </a:t>
            </a:r>
            <a:r>
              <a:rPr lang="pl-PL" sz="900" dirty="0" err="1"/>
              <a:t>Ilker</a:t>
            </a:r>
            <a:r>
              <a:rPr lang="pl-PL" sz="900" dirty="0"/>
              <a:t> Ali </a:t>
            </a:r>
            <a:r>
              <a:rPr lang="pl-PL" sz="900" dirty="0" err="1"/>
              <a:t>Ozkan</a:t>
            </a:r>
            <a:r>
              <a:rPr lang="pl-PL" sz="900" dirty="0"/>
              <a:t>, </a:t>
            </a:r>
            <a:r>
              <a:rPr lang="pl-PL" sz="900" dirty="0" err="1"/>
              <a:t>Department</a:t>
            </a:r>
            <a:r>
              <a:rPr lang="pl-PL" sz="900" dirty="0"/>
              <a:t> of </a:t>
            </a:r>
            <a:r>
              <a:rPr lang="pl-PL" sz="900" dirty="0" err="1"/>
              <a:t>Computer</a:t>
            </a:r>
            <a:r>
              <a:rPr lang="pl-PL" sz="900" dirty="0"/>
              <a:t> Engineering, </a:t>
            </a:r>
            <a:r>
              <a:rPr lang="pl-PL" sz="900" dirty="0" err="1"/>
              <a:t>Selcuk</a:t>
            </a:r>
            <a:r>
              <a:rPr lang="pl-PL" sz="900" dirty="0"/>
              <a:t> University, Turkey, Konya, Turkey</a:t>
            </a:r>
            <a:endParaRPr lang="pl-PL" sz="1200" dirty="0"/>
          </a:p>
        </p:txBody>
      </p:sp>
    </p:spTree>
    <p:extLst>
      <p:ext uri="{BB962C8B-B14F-4D97-AF65-F5344CB8AC3E}">
        <p14:creationId xmlns:p14="http://schemas.microsoft.com/office/powerpoint/2010/main" val="214086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E0343-43B4-4180-82C6-DE1095FFA0A4}"/>
              </a:ext>
            </a:extLst>
          </p:cNvPr>
          <p:cNvSpPr>
            <a:spLocks noGrp="1"/>
          </p:cNvSpPr>
          <p:nvPr>
            <p:ph type="title"/>
          </p:nvPr>
        </p:nvSpPr>
        <p:spPr/>
        <p:txBody>
          <a:bodyPr/>
          <a:lstStyle/>
          <a:p>
            <a:r>
              <a:rPr lang="pl-PL" dirty="0"/>
              <a:t>Charakterystyka danych – cechy </a:t>
            </a: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DA56F100-3C22-47CE-AFAE-A95AD4113607}"/>
                  </a:ext>
                </a:extLst>
              </p:cNvPr>
              <p:cNvSpPr>
                <a:spLocks noGrp="1"/>
              </p:cNvSpPr>
              <p:nvPr>
                <p:ph idx="1"/>
              </p:nvPr>
            </p:nvSpPr>
            <p:spPr>
              <a:xfrm>
                <a:off x="1177205" y="2564904"/>
                <a:ext cx="9837590" cy="3416300"/>
              </a:xfrm>
            </p:spPr>
            <p:txBody>
              <a:bodyPr>
                <a:normAutofit fontScale="70000" lnSpcReduction="20000"/>
              </a:bodyPr>
              <a:lstStyle/>
              <a:p>
                <a:pPr marL="0" indent="0">
                  <a:buNone/>
                </a:pPr>
                <a:r>
                  <a:rPr lang="pl-PL" b="1" dirty="0"/>
                  <a:t>Cechy wyodrębnione ze zdjęć</a:t>
                </a:r>
                <a:r>
                  <a:rPr lang="pl-PL" dirty="0"/>
                  <a:t>:</a:t>
                </a:r>
              </a:p>
              <a:p>
                <a:r>
                  <a:rPr lang="pl-PL" dirty="0" err="1"/>
                  <a:t>Area</a:t>
                </a:r>
                <a:r>
                  <a:rPr lang="pl-PL" dirty="0"/>
                  <a:t> </a:t>
                </a:r>
                <a14:m>
                  <m:oMath xmlns:m="http://schemas.openxmlformats.org/officeDocument/2006/math">
                    <m:r>
                      <a:rPr lang="pl-PL" i="1" dirty="0" smtClean="0">
                        <a:latin typeface="Cambria Math" panose="02040503050406030204" pitchFamily="18" charset="0"/>
                      </a:rPr>
                      <m:t>𝐴</m:t>
                    </m:r>
                  </m:oMath>
                </a14:m>
                <a:r>
                  <a:rPr lang="pl-PL" dirty="0"/>
                  <a:t>(Pole) – obszar strefy fasoli i liczba pikseli w jej granicach</a:t>
                </a:r>
              </a:p>
              <a:p>
                <a:r>
                  <a:rPr lang="pl-PL" dirty="0" err="1"/>
                  <a:t>Perimeter</a:t>
                </a:r>
                <a:r>
                  <a:rPr lang="pl-PL" dirty="0"/>
                  <a:t> </a:t>
                </a:r>
                <a14:m>
                  <m:oMath xmlns:m="http://schemas.openxmlformats.org/officeDocument/2006/math">
                    <m:r>
                      <a:rPr lang="pl-PL" i="1" dirty="0" smtClean="0">
                        <a:latin typeface="Cambria Math" panose="02040503050406030204" pitchFamily="18" charset="0"/>
                      </a:rPr>
                      <m:t>𝑃</m:t>
                    </m:r>
                  </m:oMath>
                </a14:m>
                <a:r>
                  <a:rPr lang="pl-PL" dirty="0"/>
                  <a:t> (Obwód) – obwód ziarna fasoli (długość granicy)</a:t>
                </a:r>
              </a:p>
              <a:p>
                <a:r>
                  <a:rPr lang="pl-PL" dirty="0"/>
                  <a:t>Major </a:t>
                </a:r>
                <a:r>
                  <a:rPr lang="pl-PL" dirty="0" err="1"/>
                  <a:t>Axis</a:t>
                </a:r>
                <a:r>
                  <a:rPr lang="pl-PL" dirty="0"/>
                  <a:t> </a:t>
                </a:r>
                <a:r>
                  <a:rPr lang="pl-PL" dirty="0" err="1"/>
                  <a:t>Length</a:t>
                </a:r>
                <a:r>
                  <a:rPr lang="pl-PL" dirty="0"/>
                  <a:t> </a:t>
                </a:r>
                <a14:m>
                  <m:oMath xmlns:m="http://schemas.openxmlformats.org/officeDocument/2006/math">
                    <m:r>
                      <a:rPr lang="pl-PL" i="1" dirty="0" smtClean="0">
                        <a:latin typeface="Cambria Math" panose="02040503050406030204" pitchFamily="18" charset="0"/>
                      </a:rPr>
                      <m:t>𝐿</m:t>
                    </m:r>
                  </m:oMath>
                </a14:m>
                <a:r>
                  <a:rPr lang="pl-PL" dirty="0"/>
                  <a:t> (Długość osi głównej) – odległość między końcami najdłuższej linii, którą można wyciągnąć z fasoli</a:t>
                </a:r>
              </a:p>
              <a:p>
                <a:r>
                  <a:rPr lang="pl-PL" dirty="0"/>
                  <a:t>Minor </a:t>
                </a:r>
                <a:r>
                  <a:rPr lang="pl-PL" dirty="0" err="1"/>
                  <a:t>Axis</a:t>
                </a:r>
                <a:r>
                  <a:rPr lang="pl-PL" dirty="0"/>
                  <a:t> </a:t>
                </a:r>
                <a:r>
                  <a:rPr lang="pl-PL" dirty="0" err="1"/>
                  <a:t>Length</a:t>
                </a:r>
                <a:r>
                  <a:rPr lang="pl-PL" dirty="0"/>
                  <a:t> </a:t>
                </a:r>
                <a14:m>
                  <m:oMath xmlns:m="http://schemas.openxmlformats.org/officeDocument/2006/math">
                    <m:r>
                      <a:rPr lang="pl-PL" i="1" dirty="0" smtClean="0">
                        <a:latin typeface="Cambria Math" panose="02040503050406030204" pitchFamily="18" charset="0"/>
                      </a:rPr>
                      <m:t>𝑙</m:t>
                    </m:r>
                  </m:oMath>
                </a14:m>
                <a:r>
                  <a:rPr lang="pl-PL" dirty="0"/>
                  <a:t> (Długość osi mniejszej) – najdłuższy odcinek, prostopadły do osi głównej</a:t>
                </a:r>
              </a:p>
              <a:p>
                <a:r>
                  <a:rPr lang="pl-PL" dirty="0" err="1"/>
                  <a:t>Aspect</a:t>
                </a:r>
                <a:r>
                  <a:rPr lang="pl-PL" dirty="0"/>
                  <a:t> Ratio </a:t>
                </a:r>
                <a14:m>
                  <m:oMath xmlns:m="http://schemas.openxmlformats.org/officeDocument/2006/math">
                    <m:r>
                      <a:rPr lang="pl-PL" b="0" i="1" smtClean="0">
                        <a:latin typeface="Cambria Math" panose="02040503050406030204" pitchFamily="18" charset="0"/>
                      </a:rPr>
                      <m:t>𝐾</m:t>
                    </m:r>
                  </m:oMath>
                </a14:m>
                <a:r>
                  <a:rPr lang="pl-PL" dirty="0"/>
                  <a:t> (Współczynnik proporcji) – proporcja długości osi głównej do osi mniejszej </a:t>
                </a:r>
                <a14:m>
                  <m:oMath xmlns:m="http://schemas.openxmlformats.org/officeDocument/2006/math">
                    <m:r>
                      <a:rPr lang="pl-PL" i="1">
                        <a:latin typeface="Cambria Math" panose="02040503050406030204" pitchFamily="18" charset="0"/>
                      </a:rPr>
                      <m:t>𝐾</m:t>
                    </m:r>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𝐿</m:t>
                        </m:r>
                      </m:num>
                      <m:den>
                        <m:r>
                          <a:rPr lang="pl-PL" b="0" i="1" smtClean="0">
                            <a:latin typeface="Cambria Math" panose="02040503050406030204" pitchFamily="18" charset="0"/>
                          </a:rPr>
                          <m:t>𝑙</m:t>
                        </m:r>
                      </m:den>
                    </m:f>
                  </m:oMath>
                </a14:m>
                <a:endParaRPr lang="pl-PL" dirty="0"/>
              </a:p>
              <a:p>
                <a:r>
                  <a:rPr lang="pl-PL" dirty="0" err="1"/>
                  <a:t>Eccentricity</a:t>
                </a:r>
                <a:r>
                  <a:rPr lang="pl-PL" dirty="0"/>
                  <a:t> </a:t>
                </a:r>
                <a14:m>
                  <m:oMath xmlns:m="http://schemas.openxmlformats.org/officeDocument/2006/math">
                    <m:r>
                      <a:rPr lang="pl-PL" b="0" i="1" smtClean="0">
                        <a:latin typeface="Cambria Math" panose="02040503050406030204" pitchFamily="18" charset="0"/>
                      </a:rPr>
                      <m:t>𝐸𝑐</m:t>
                    </m:r>
                  </m:oMath>
                </a14:m>
                <a:r>
                  <a:rPr lang="pl-PL" dirty="0"/>
                  <a:t> (Mimośród) – mimośród elipsy (stosunek długości ogniskowej do długości półosi wielkiej)</a:t>
                </a:r>
              </a:p>
              <a:p>
                <a:r>
                  <a:rPr lang="pl-PL" dirty="0" err="1"/>
                  <a:t>Convex</a:t>
                </a:r>
                <a:r>
                  <a:rPr lang="pl-PL" dirty="0"/>
                  <a:t> </a:t>
                </a:r>
                <a:r>
                  <a:rPr lang="pl-PL" dirty="0" err="1"/>
                  <a:t>Area</a:t>
                </a:r>
                <a:r>
                  <a:rPr lang="pl-PL" dirty="0"/>
                  <a:t> </a:t>
                </a:r>
                <a14:m>
                  <m:oMath xmlns:m="http://schemas.openxmlformats.org/officeDocument/2006/math">
                    <m:r>
                      <a:rPr lang="pl-PL" b="0" i="1" smtClean="0">
                        <a:latin typeface="Cambria Math" panose="02040503050406030204" pitchFamily="18" charset="0"/>
                      </a:rPr>
                      <m:t>𝐶</m:t>
                    </m:r>
                  </m:oMath>
                </a14:m>
                <a:r>
                  <a:rPr lang="pl-PL" dirty="0"/>
                  <a:t> (Obszar wypukły) – liczba pikseli w najmniejszym wielokącie wypukłym, w którym zawarte jest ziarno</a:t>
                </a:r>
              </a:p>
              <a:p>
                <a:r>
                  <a:rPr lang="pl-PL" dirty="0" err="1"/>
                  <a:t>Equivalent</a:t>
                </a:r>
                <a:r>
                  <a:rPr lang="pl-PL" dirty="0"/>
                  <a:t> </a:t>
                </a:r>
                <a:r>
                  <a:rPr lang="pl-PL" dirty="0" err="1"/>
                  <a:t>Diameter</a:t>
                </a:r>
                <a:r>
                  <a:rPr lang="pl-PL" dirty="0"/>
                  <a:t> </a:t>
                </a:r>
                <a14:m>
                  <m:oMath xmlns:m="http://schemas.openxmlformats.org/officeDocument/2006/math">
                    <m:r>
                      <a:rPr lang="pl-PL" b="0" i="1" smtClean="0">
                        <a:latin typeface="Cambria Math" panose="02040503050406030204" pitchFamily="18" charset="0"/>
                      </a:rPr>
                      <m:t>𝐸𝑑</m:t>
                    </m:r>
                  </m:oMath>
                </a14:m>
                <a:r>
                  <a:rPr lang="pl-PL" dirty="0"/>
                  <a:t> (Średnica ekwiwalentna) – średnica koła o tej samej powierzchni, co obszar ziarna: </a:t>
                </a:r>
                <a14:m>
                  <m:oMath xmlns:m="http://schemas.openxmlformats.org/officeDocument/2006/math">
                    <m:r>
                      <a:rPr lang="pl-PL" sz="1800" b="0" i="1" smtClean="0">
                        <a:latin typeface="Cambria Math" panose="02040503050406030204" pitchFamily="18" charset="0"/>
                      </a:rPr>
                      <m:t>𝑑</m:t>
                    </m:r>
                    <m:r>
                      <a:rPr lang="pl-PL" sz="1800" b="0" i="1" smtClean="0">
                        <a:latin typeface="Cambria Math" panose="02040503050406030204" pitchFamily="18" charset="0"/>
                      </a:rPr>
                      <m:t>=</m:t>
                    </m:r>
                    <m:rad>
                      <m:radPr>
                        <m:degHide m:val="on"/>
                        <m:ctrlPr>
                          <a:rPr lang="pl-PL" sz="1800" b="0" i="1" smtClean="0">
                            <a:latin typeface="Cambria Math" panose="02040503050406030204" pitchFamily="18" charset="0"/>
                          </a:rPr>
                        </m:ctrlPr>
                      </m:radPr>
                      <m:deg/>
                      <m:e>
                        <m:f>
                          <m:fPr>
                            <m:ctrlPr>
                              <a:rPr lang="pl-PL" sz="1800" b="0" i="1" smtClean="0">
                                <a:latin typeface="Cambria Math" panose="02040503050406030204" pitchFamily="18" charset="0"/>
                              </a:rPr>
                            </m:ctrlPr>
                          </m:fPr>
                          <m:num>
                            <m:r>
                              <a:rPr lang="pl-PL" sz="1800" b="0" i="1" smtClean="0">
                                <a:latin typeface="Cambria Math" panose="02040503050406030204" pitchFamily="18" charset="0"/>
                              </a:rPr>
                              <m:t>4</m:t>
                            </m:r>
                            <m:r>
                              <a:rPr lang="pl-PL" sz="1800" b="0" i="1" smtClean="0">
                                <a:latin typeface="Cambria Math" panose="02040503050406030204" pitchFamily="18" charset="0"/>
                              </a:rPr>
                              <m:t>𝐴</m:t>
                            </m:r>
                          </m:num>
                          <m:den>
                            <m:r>
                              <a:rPr lang="pl-PL" sz="1800" b="0" i="1" smtClean="0">
                                <a:latin typeface="Cambria Math" panose="02040503050406030204" pitchFamily="18" charset="0"/>
                              </a:rPr>
                              <m:t>𝜋</m:t>
                            </m:r>
                          </m:den>
                        </m:f>
                      </m:e>
                    </m:rad>
                  </m:oMath>
                </a14:m>
                <a:endParaRPr lang="pl-PL" i="1" dirty="0"/>
              </a:p>
              <a:p>
                <a:r>
                  <a:rPr lang="pl-PL" sz="1800" dirty="0" err="1"/>
                  <a:t>Extent</a:t>
                </a:r>
                <a:r>
                  <a:rPr lang="pl-PL" sz="1800" dirty="0"/>
                  <a:t> </a:t>
                </a:r>
                <a14:m>
                  <m:oMath xmlns:m="http://schemas.openxmlformats.org/officeDocument/2006/math">
                    <m:r>
                      <a:rPr lang="pl-PL" sz="1800" b="0" i="1" smtClean="0">
                        <a:latin typeface="Cambria Math" panose="02040503050406030204" pitchFamily="18" charset="0"/>
                      </a:rPr>
                      <m:t>𝐸𝑥</m:t>
                    </m:r>
                  </m:oMath>
                </a14:m>
                <a:r>
                  <a:rPr lang="pl-PL" sz="1800" dirty="0"/>
                  <a:t> (Zakres) – stosunek pikseli w obwiedni (minimalny prostokąt ograniczający) do powierzchni ziarna</a:t>
                </a:r>
              </a:p>
            </p:txBody>
          </p:sp>
        </mc:Choice>
        <mc:Fallback>
          <p:sp>
            <p:nvSpPr>
              <p:cNvPr id="3" name="Symbol zastępczy zawartości 2">
                <a:extLst>
                  <a:ext uri="{FF2B5EF4-FFF2-40B4-BE49-F238E27FC236}">
                    <a16:creationId xmlns:a16="http://schemas.microsoft.com/office/drawing/2014/main" id="{DA56F100-3C22-47CE-AFAE-A95AD4113607}"/>
                  </a:ext>
                </a:extLst>
              </p:cNvPr>
              <p:cNvSpPr>
                <a:spLocks noGrp="1" noRot="1" noChangeAspect="1" noMove="1" noResize="1" noEditPoints="1" noAdjustHandles="1" noChangeArrowheads="1" noChangeShapeType="1" noTextEdit="1"/>
              </p:cNvSpPr>
              <p:nvPr>
                <p:ph idx="1"/>
              </p:nvPr>
            </p:nvSpPr>
            <p:spPr>
              <a:xfrm>
                <a:off x="1177205" y="2564904"/>
                <a:ext cx="9837590" cy="3416300"/>
              </a:xfrm>
              <a:blipFill>
                <a:blip r:embed="rId2"/>
                <a:stretch>
                  <a:fillRect l="-62" t="-1250"/>
                </a:stretch>
              </a:blipFill>
            </p:spPr>
            <p:txBody>
              <a:bodyPr/>
              <a:lstStyle/>
              <a:p>
                <a:r>
                  <a:rPr lang="pl-PL">
                    <a:noFill/>
                  </a:rPr>
                  <a:t> </a:t>
                </a:r>
              </a:p>
            </p:txBody>
          </p:sp>
        </mc:Fallback>
      </mc:AlternateContent>
    </p:spTree>
    <p:extLst>
      <p:ext uri="{BB962C8B-B14F-4D97-AF65-F5344CB8AC3E}">
        <p14:creationId xmlns:p14="http://schemas.microsoft.com/office/powerpoint/2010/main" val="53152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E0343-43B4-4180-82C6-DE1095FFA0A4}"/>
              </a:ext>
            </a:extLst>
          </p:cNvPr>
          <p:cNvSpPr>
            <a:spLocks noGrp="1"/>
          </p:cNvSpPr>
          <p:nvPr>
            <p:ph type="title"/>
          </p:nvPr>
        </p:nvSpPr>
        <p:spPr/>
        <p:txBody>
          <a:bodyPr/>
          <a:lstStyle/>
          <a:p>
            <a:r>
              <a:rPr lang="pl-PL" dirty="0"/>
              <a:t>Charakterystyka danych – cechy </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DA56F100-3C22-47CE-AFAE-A95AD4113607}"/>
                  </a:ext>
                </a:extLst>
              </p:cNvPr>
              <p:cNvSpPr>
                <a:spLocks noGrp="1"/>
              </p:cNvSpPr>
              <p:nvPr>
                <p:ph idx="1"/>
              </p:nvPr>
            </p:nvSpPr>
            <p:spPr>
              <a:xfrm>
                <a:off x="1170730" y="2564904"/>
                <a:ext cx="9837590" cy="3416300"/>
              </a:xfrm>
            </p:spPr>
            <p:txBody>
              <a:bodyPr>
                <a:normAutofit fontScale="85000" lnSpcReduction="20000"/>
              </a:bodyPr>
              <a:lstStyle/>
              <a:p>
                <a:r>
                  <a:rPr lang="pl-PL" sz="1400" dirty="0"/>
                  <a:t>Solidity </a:t>
                </a:r>
                <a14:m>
                  <m:oMath xmlns:m="http://schemas.openxmlformats.org/officeDocument/2006/math">
                    <m:r>
                      <a:rPr lang="pl-PL" sz="1400" b="0" i="1" smtClean="0">
                        <a:latin typeface="Cambria Math" panose="02040503050406030204" pitchFamily="18" charset="0"/>
                      </a:rPr>
                      <m:t>𝑆</m:t>
                    </m:r>
                  </m:oMath>
                </a14:m>
                <a:r>
                  <a:rPr lang="pl-PL" sz="1400" dirty="0"/>
                  <a:t> (Solidność) – wypukłość, stosunek pikseli w wypukłej łupinie do pikseli znajdujących się w całym ziarnie: </a:t>
                </a:r>
                <a14:m>
                  <m:oMath xmlns:m="http://schemas.openxmlformats.org/officeDocument/2006/math">
                    <m:r>
                      <a:rPr lang="pl-PL" sz="1400" b="0" i="1" smtClean="0">
                        <a:latin typeface="Cambria Math" panose="02040503050406030204" pitchFamily="18" charset="0"/>
                      </a:rPr>
                      <m:t>𝑆</m:t>
                    </m:r>
                    <m:r>
                      <a:rPr lang="pl-PL" sz="1400" b="0" i="1" smtClean="0">
                        <a:latin typeface="Cambria Math" panose="02040503050406030204" pitchFamily="18" charset="0"/>
                      </a:rPr>
                      <m:t>=</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𝐴</m:t>
                        </m:r>
                      </m:num>
                      <m:den>
                        <m:r>
                          <a:rPr lang="pl-PL" sz="1400" b="0" i="1" smtClean="0">
                            <a:latin typeface="Cambria Math" panose="02040503050406030204" pitchFamily="18" charset="0"/>
                          </a:rPr>
                          <m:t>𝐶</m:t>
                        </m:r>
                      </m:den>
                    </m:f>
                  </m:oMath>
                </a14:m>
                <a:endParaRPr lang="pl-PL" sz="1400" dirty="0"/>
              </a:p>
              <a:p>
                <a:r>
                  <a:rPr lang="pl-PL" sz="1400" dirty="0" err="1"/>
                  <a:t>Roundness</a:t>
                </a:r>
                <a:r>
                  <a:rPr lang="pl-PL" sz="1400" dirty="0"/>
                  <a:t> </a:t>
                </a:r>
                <a14:m>
                  <m:oMath xmlns:m="http://schemas.openxmlformats.org/officeDocument/2006/math">
                    <m:r>
                      <a:rPr lang="pl-PL" sz="1400" b="0" i="1" smtClean="0">
                        <a:latin typeface="Cambria Math" panose="02040503050406030204" pitchFamily="18" charset="0"/>
                      </a:rPr>
                      <m:t>𝑅</m:t>
                    </m:r>
                  </m:oMath>
                </a14:m>
                <a:r>
                  <a:rPr lang="pl-PL" sz="1400" dirty="0"/>
                  <a:t> (Zaokrąglenie) – zaokrąglenie obiektu obliczane według następującego wzoru: </a:t>
                </a:r>
                <a14:m>
                  <m:oMath xmlns:m="http://schemas.openxmlformats.org/officeDocument/2006/math">
                    <m:r>
                      <a:rPr lang="pl-PL" sz="1400" b="0" i="1" smtClean="0">
                        <a:latin typeface="Cambria Math" panose="02040503050406030204" pitchFamily="18" charset="0"/>
                      </a:rPr>
                      <m:t>𝑅</m:t>
                    </m:r>
                    <m:r>
                      <a:rPr lang="pl-PL" sz="1400" b="0" i="1" smtClean="0">
                        <a:latin typeface="Cambria Math" panose="02040503050406030204" pitchFamily="18" charset="0"/>
                      </a:rPr>
                      <m:t>=</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4</m:t>
                        </m:r>
                        <m:r>
                          <a:rPr lang="pl-PL" sz="1400" b="0" i="1" smtClean="0">
                            <a:latin typeface="Cambria Math" panose="02040503050406030204" pitchFamily="18" charset="0"/>
                            <a:ea typeface="Cambria Math" panose="02040503050406030204" pitchFamily="18" charset="0"/>
                          </a:rPr>
                          <m:t>∙</m:t>
                        </m:r>
                        <m:r>
                          <a:rPr lang="pl-PL" sz="1400" b="0" i="1" smtClean="0">
                            <a:latin typeface="Cambria Math" panose="02040503050406030204" pitchFamily="18" charset="0"/>
                          </a:rPr>
                          <m:t>𝜋</m:t>
                        </m:r>
                        <m:r>
                          <a:rPr lang="pl-PL" sz="1400" b="0" i="1" smtClean="0">
                            <a:latin typeface="Cambria Math" panose="02040503050406030204" pitchFamily="18" charset="0"/>
                            <a:ea typeface="Cambria Math" panose="02040503050406030204" pitchFamily="18" charset="0"/>
                          </a:rPr>
                          <m:t>∙</m:t>
                        </m:r>
                        <m:r>
                          <a:rPr lang="pl-PL" sz="1400" b="0" i="1" smtClean="0">
                            <a:latin typeface="Cambria Math" panose="02040503050406030204" pitchFamily="18" charset="0"/>
                            <a:ea typeface="Cambria Math" panose="02040503050406030204" pitchFamily="18" charset="0"/>
                          </a:rPr>
                          <m:t>𝐴</m:t>
                        </m:r>
                      </m:num>
                      <m:den>
                        <m:sSup>
                          <m:sSupPr>
                            <m:ctrlPr>
                              <a:rPr lang="pl-PL" sz="1400" b="0" i="1" smtClean="0">
                                <a:latin typeface="Cambria Math" panose="02040503050406030204" pitchFamily="18" charset="0"/>
                              </a:rPr>
                            </m:ctrlPr>
                          </m:sSupPr>
                          <m:e>
                            <m:r>
                              <a:rPr lang="pl-PL" sz="1400" b="0" i="1" smtClean="0">
                                <a:latin typeface="Cambria Math" panose="02040503050406030204" pitchFamily="18" charset="0"/>
                              </a:rPr>
                              <m:t>𝑃</m:t>
                            </m:r>
                          </m:e>
                          <m:sup>
                            <m:r>
                              <a:rPr lang="pl-PL" sz="1400" b="0" i="1" smtClean="0">
                                <a:latin typeface="Cambria Math" panose="02040503050406030204" pitchFamily="18" charset="0"/>
                              </a:rPr>
                              <m:t>2</m:t>
                            </m:r>
                          </m:sup>
                        </m:sSup>
                      </m:den>
                    </m:f>
                  </m:oMath>
                </a14:m>
                <a:endParaRPr lang="pl-PL" sz="1400" i="1" dirty="0"/>
              </a:p>
              <a:p>
                <a:r>
                  <a:rPr lang="pl-PL" sz="1400" dirty="0" err="1"/>
                  <a:t>Compactness</a:t>
                </a:r>
                <a:r>
                  <a:rPr lang="pl-PL" sz="1400" dirty="0"/>
                  <a:t> </a:t>
                </a:r>
                <a14:m>
                  <m:oMath xmlns:m="http://schemas.openxmlformats.org/officeDocument/2006/math">
                    <m:r>
                      <a:rPr lang="pl-PL" sz="1400" b="0" i="1" smtClean="0">
                        <a:latin typeface="Cambria Math" panose="02040503050406030204" pitchFamily="18" charset="0"/>
                      </a:rPr>
                      <m:t>𝐶𝑂</m:t>
                    </m:r>
                  </m:oMath>
                </a14:m>
                <a:r>
                  <a:rPr lang="pl-PL" sz="1400" dirty="0"/>
                  <a:t> (Kompaktowość) – kompaktowość mierzy okrągłość obiektu według wzoru: </a:t>
                </a:r>
                <a14:m>
                  <m:oMath xmlns:m="http://schemas.openxmlformats.org/officeDocument/2006/math">
                    <m:r>
                      <a:rPr lang="pl-PL" sz="1400" b="0" i="1" smtClean="0">
                        <a:latin typeface="Cambria Math" panose="02040503050406030204" pitchFamily="18" charset="0"/>
                      </a:rPr>
                      <m:t>𝐶𝑂</m:t>
                    </m:r>
                    <m:r>
                      <a:rPr lang="pl-PL" sz="1400" b="0" i="1" smtClean="0">
                        <a:latin typeface="Cambria Math" panose="02040503050406030204" pitchFamily="18" charset="0"/>
                      </a:rPr>
                      <m:t>=</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𝐸𝑑</m:t>
                        </m:r>
                        <m:r>
                          <a:rPr lang="pl-PL" sz="1400" b="0" i="1" smtClean="0">
                            <a:latin typeface="Cambria Math" panose="02040503050406030204" pitchFamily="18" charset="0"/>
                          </a:rPr>
                          <m:t> </m:t>
                        </m:r>
                      </m:num>
                      <m:den>
                        <m:r>
                          <a:rPr lang="pl-PL" sz="1400" b="0" i="1" smtClean="0">
                            <a:latin typeface="Cambria Math" panose="02040503050406030204" pitchFamily="18" charset="0"/>
                          </a:rPr>
                          <m:t>𝐿</m:t>
                        </m:r>
                        <m:r>
                          <a:rPr lang="pl-PL" sz="1400" i="1">
                            <a:latin typeface="Cambria Math" panose="02040503050406030204" pitchFamily="18" charset="0"/>
                          </a:rPr>
                          <m:t> </m:t>
                        </m:r>
                      </m:den>
                    </m:f>
                  </m:oMath>
                </a14:m>
                <a:endParaRPr lang="pl-PL" sz="1400" i="1" dirty="0"/>
              </a:p>
              <a:p>
                <a:r>
                  <a:rPr lang="pl-PL" sz="1400" dirty="0" err="1"/>
                  <a:t>Shape</a:t>
                </a:r>
                <a:r>
                  <a:rPr lang="pl-PL" sz="1400" dirty="0"/>
                  <a:t> </a:t>
                </a:r>
                <a:r>
                  <a:rPr lang="pl-PL" sz="1400" dirty="0" err="1"/>
                  <a:t>Factors</a:t>
                </a:r>
                <a:r>
                  <a:rPr lang="pl-PL" sz="1400" dirty="0"/>
                  <a:t> (Współczynniki kształtu) – bezwymiarowe wielkości używane w analizie obrazu, które liczbowo opisują kształt obiektu, niezależnie od jego wymiarów. Współczynniki kształtu są obliczane na podstawie zmierzonych wymiarów, takich jak średnica, długość cięciwy, powierzchnia, obwód, środek ciężkości, momenty itp. Znormalizowane wielkości reprezentują stopień odchylenia od idealnego kształtu, takiego jak okrąg, kula lub wielościan równoboczny</a:t>
                </a:r>
              </a:p>
              <a:p>
                <a:pPr lvl="1"/>
                <a:r>
                  <a:rPr lang="pl-PL" sz="1400" dirty="0" err="1"/>
                  <a:t>Shape</a:t>
                </a:r>
                <a:r>
                  <a:rPr lang="pl-PL" sz="1400" dirty="0"/>
                  <a:t> </a:t>
                </a:r>
                <a:r>
                  <a:rPr lang="pl-PL" sz="1400" dirty="0" err="1"/>
                  <a:t>Factor</a:t>
                </a:r>
                <a:r>
                  <a:rPr lang="pl-PL" sz="1400" dirty="0"/>
                  <a:t> 1: </a:t>
                </a:r>
                <a14:m>
                  <m:oMath xmlns:m="http://schemas.openxmlformats.org/officeDocument/2006/math">
                    <m:r>
                      <a:rPr lang="pl-PL" sz="1400" b="0" i="1" smtClean="0">
                        <a:latin typeface="Cambria Math" panose="02040503050406030204" pitchFamily="18" charset="0"/>
                      </a:rPr>
                      <m:t>𝑆𝐹</m:t>
                    </m:r>
                    <m:r>
                      <a:rPr lang="pl-PL" sz="1400" b="0" i="1" smtClean="0">
                        <a:latin typeface="Cambria Math" panose="02040503050406030204" pitchFamily="18" charset="0"/>
                      </a:rPr>
                      <m:t>1=</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𝐿</m:t>
                        </m:r>
                      </m:num>
                      <m:den>
                        <m:r>
                          <a:rPr lang="pl-PL" sz="1400" b="0" i="1" smtClean="0">
                            <a:latin typeface="Cambria Math" panose="02040503050406030204" pitchFamily="18" charset="0"/>
                          </a:rPr>
                          <m:t>𝐴</m:t>
                        </m:r>
                      </m:den>
                    </m:f>
                  </m:oMath>
                </a14:m>
                <a:endParaRPr lang="pl-PL" sz="1400" dirty="0"/>
              </a:p>
              <a:p>
                <a:pPr lvl="1"/>
                <a:r>
                  <a:rPr lang="pl-PL" sz="1400" dirty="0" err="1"/>
                  <a:t>Shape</a:t>
                </a:r>
                <a:r>
                  <a:rPr lang="pl-PL" sz="1400" dirty="0"/>
                  <a:t> </a:t>
                </a:r>
                <a:r>
                  <a:rPr lang="pl-PL" sz="1400" dirty="0" err="1"/>
                  <a:t>Factor</a:t>
                </a:r>
                <a:r>
                  <a:rPr lang="pl-PL" sz="1400" dirty="0"/>
                  <a:t> 2: </a:t>
                </a:r>
                <a14:m>
                  <m:oMath xmlns:m="http://schemas.openxmlformats.org/officeDocument/2006/math">
                    <m:r>
                      <a:rPr lang="pl-PL" sz="1400" b="0" i="1" smtClean="0">
                        <a:latin typeface="Cambria Math" panose="02040503050406030204" pitchFamily="18" charset="0"/>
                      </a:rPr>
                      <m:t>𝑆𝐹</m:t>
                    </m:r>
                    <m:r>
                      <a:rPr lang="pl-PL" sz="1400" b="0" i="1" smtClean="0">
                        <a:latin typeface="Cambria Math" panose="02040503050406030204" pitchFamily="18" charset="0"/>
                      </a:rPr>
                      <m:t>2=</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𝑙</m:t>
                        </m:r>
                      </m:num>
                      <m:den>
                        <m:r>
                          <a:rPr lang="pl-PL" sz="1400" b="0" i="1" smtClean="0">
                            <a:latin typeface="Cambria Math" panose="02040503050406030204" pitchFamily="18" charset="0"/>
                          </a:rPr>
                          <m:t>𝐴</m:t>
                        </m:r>
                      </m:den>
                    </m:f>
                  </m:oMath>
                </a14:m>
                <a:endParaRPr lang="pl-PL" sz="1400" dirty="0"/>
              </a:p>
              <a:p>
                <a:pPr lvl="1"/>
                <a:r>
                  <a:rPr lang="pl-PL" sz="1400" dirty="0" err="1"/>
                  <a:t>Shape</a:t>
                </a:r>
                <a:r>
                  <a:rPr lang="pl-PL" sz="1400" dirty="0"/>
                  <a:t> </a:t>
                </a:r>
                <a:r>
                  <a:rPr lang="pl-PL" sz="1400" dirty="0" err="1"/>
                  <a:t>Factor</a:t>
                </a:r>
                <a:r>
                  <a:rPr lang="pl-PL" sz="1400" dirty="0"/>
                  <a:t> 3: </a:t>
                </a:r>
                <a14:m>
                  <m:oMath xmlns:m="http://schemas.openxmlformats.org/officeDocument/2006/math">
                    <m:r>
                      <a:rPr lang="pl-PL" sz="1400" b="0" i="1" smtClean="0">
                        <a:latin typeface="Cambria Math" panose="02040503050406030204" pitchFamily="18" charset="0"/>
                      </a:rPr>
                      <m:t>𝑆𝐹</m:t>
                    </m:r>
                    <m:r>
                      <a:rPr lang="pl-PL" sz="1400" b="0" i="1" smtClean="0">
                        <a:latin typeface="Cambria Math" panose="02040503050406030204" pitchFamily="18" charset="0"/>
                      </a:rPr>
                      <m:t>3=</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𝐴</m:t>
                        </m:r>
                      </m:num>
                      <m:den>
                        <m:sSup>
                          <m:sSupPr>
                            <m:ctrlPr>
                              <a:rPr lang="pl-PL" sz="1400" b="0" i="1" smtClean="0">
                                <a:latin typeface="Cambria Math" panose="02040503050406030204" pitchFamily="18" charset="0"/>
                              </a:rPr>
                            </m:ctrlPr>
                          </m:sSupPr>
                          <m:e>
                            <m:d>
                              <m:dPr>
                                <m:ctrlPr>
                                  <a:rPr lang="pl-PL" sz="1400" b="0" i="1" smtClean="0">
                                    <a:latin typeface="Cambria Math" panose="02040503050406030204" pitchFamily="18" charset="0"/>
                                  </a:rPr>
                                </m:ctrlPr>
                              </m:dPr>
                              <m:e>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𝐿</m:t>
                                    </m:r>
                                  </m:num>
                                  <m:den>
                                    <m:r>
                                      <a:rPr lang="pl-PL" sz="1400" b="0" i="1" smtClean="0">
                                        <a:latin typeface="Cambria Math" panose="02040503050406030204" pitchFamily="18" charset="0"/>
                                      </a:rPr>
                                      <m:t>2</m:t>
                                    </m:r>
                                  </m:den>
                                </m:f>
                              </m:e>
                            </m:d>
                          </m:e>
                          <m:sup>
                            <m:r>
                              <a:rPr lang="pl-PL" sz="1400" b="0" i="1" smtClean="0">
                                <a:latin typeface="Cambria Math" panose="02040503050406030204" pitchFamily="18" charset="0"/>
                              </a:rPr>
                              <m:t>2</m:t>
                            </m:r>
                          </m:sup>
                        </m:sSup>
                        <m:r>
                          <a:rPr lang="pl-PL" sz="1400" i="1">
                            <a:latin typeface="Cambria Math" panose="02040503050406030204" pitchFamily="18" charset="0"/>
                            <a:ea typeface="Cambria Math" panose="02040503050406030204" pitchFamily="18" charset="0"/>
                          </a:rPr>
                          <m:t>∙</m:t>
                        </m:r>
                        <m:r>
                          <a:rPr lang="pl-PL" sz="1400" b="0" i="1" smtClean="0">
                            <a:latin typeface="Cambria Math" panose="02040503050406030204" pitchFamily="18" charset="0"/>
                          </a:rPr>
                          <m:t>𝜋</m:t>
                        </m:r>
                      </m:den>
                    </m:f>
                  </m:oMath>
                </a14:m>
                <a:endParaRPr lang="pl-PL" sz="1400" dirty="0"/>
              </a:p>
              <a:p>
                <a:pPr lvl="1"/>
                <a:r>
                  <a:rPr lang="pl-PL" sz="1400" dirty="0" err="1"/>
                  <a:t>Shape</a:t>
                </a:r>
                <a:r>
                  <a:rPr lang="pl-PL" sz="1400" dirty="0"/>
                  <a:t> </a:t>
                </a:r>
                <a:r>
                  <a:rPr lang="pl-PL" sz="1400" dirty="0" err="1"/>
                  <a:t>Factor</a:t>
                </a:r>
                <a:r>
                  <a:rPr lang="pl-PL" sz="1400" dirty="0"/>
                  <a:t> 4: </a:t>
                </a:r>
                <a14:m>
                  <m:oMath xmlns:m="http://schemas.openxmlformats.org/officeDocument/2006/math">
                    <m:r>
                      <a:rPr lang="pl-PL" sz="1400" b="0" i="1" smtClean="0">
                        <a:latin typeface="Cambria Math" panose="02040503050406030204" pitchFamily="18" charset="0"/>
                      </a:rPr>
                      <m:t>𝑆𝐹</m:t>
                    </m:r>
                    <m:r>
                      <a:rPr lang="pl-PL" sz="1400" b="0" i="1" smtClean="0">
                        <a:latin typeface="Cambria Math" panose="02040503050406030204" pitchFamily="18" charset="0"/>
                      </a:rPr>
                      <m:t>4=</m:t>
                    </m:r>
                    <m:f>
                      <m:fPr>
                        <m:ctrlPr>
                          <a:rPr lang="pl-PL" sz="1400" i="1">
                            <a:latin typeface="Cambria Math" panose="02040503050406030204" pitchFamily="18" charset="0"/>
                          </a:rPr>
                        </m:ctrlPr>
                      </m:fPr>
                      <m:num>
                        <m:r>
                          <a:rPr lang="pl-PL" sz="1400" b="0" i="1" smtClean="0">
                            <a:latin typeface="Cambria Math" panose="02040503050406030204" pitchFamily="18" charset="0"/>
                          </a:rPr>
                          <m:t>𝐴</m:t>
                        </m:r>
                      </m:num>
                      <m:den>
                        <m:f>
                          <m:fPr>
                            <m:ctrlPr>
                              <a:rPr lang="pl-PL" sz="1400" i="1">
                                <a:latin typeface="Cambria Math" panose="02040503050406030204" pitchFamily="18" charset="0"/>
                              </a:rPr>
                            </m:ctrlPr>
                          </m:fPr>
                          <m:num>
                            <m:r>
                              <a:rPr lang="pl-PL" sz="1400" i="1" smtClean="0">
                                <a:latin typeface="Cambria Math" panose="02040503050406030204" pitchFamily="18" charset="0"/>
                              </a:rPr>
                              <m:t>𝐿</m:t>
                            </m:r>
                          </m:num>
                          <m:den>
                            <m:r>
                              <a:rPr lang="pl-PL" sz="1400" i="1">
                                <a:latin typeface="Cambria Math" panose="02040503050406030204" pitchFamily="18" charset="0"/>
                              </a:rPr>
                              <m:t>2</m:t>
                            </m:r>
                          </m:den>
                        </m:f>
                        <m:r>
                          <a:rPr lang="pl-PL" sz="1400" i="1" smtClean="0">
                            <a:latin typeface="Cambria Math" panose="02040503050406030204" pitchFamily="18" charset="0"/>
                            <a:ea typeface="Cambria Math" panose="02040503050406030204" pitchFamily="18" charset="0"/>
                          </a:rPr>
                          <m:t>∙</m:t>
                        </m:r>
                        <m:f>
                          <m:fPr>
                            <m:ctrlPr>
                              <a:rPr lang="pl-PL" sz="1400" i="1">
                                <a:latin typeface="Cambria Math" panose="02040503050406030204" pitchFamily="18" charset="0"/>
                              </a:rPr>
                            </m:ctrlPr>
                          </m:fPr>
                          <m:num>
                            <m:r>
                              <a:rPr lang="pl-PL" sz="1400" b="0" i="1" smtClean="0">
                                <a:latin typeface="Cambria Math" panose="02040503050406030204" pitchFamily="18" charset="0"/>
                              </a:rPr>
                              <m:t>𝑙</m:t>
                            </m:r>
                          </m:num>
                          <m:den>
                            <m:r>
                              <a:rPr lang="pl-PL" sz="1400" i="1">
                                <a:latin typeface="Cambria Math" panose="02040503050406030204" pitchFamily="18" charset="0"/>
                              </a:rPr>
                              <m:t>2</m:t>
                            </m:r>
                          </m:den>
                        </m:f>
                        <m:r>
                          <a:rPr lang="pl-PL" sz="1400" i="1" smtClean="0">
                            <a:latin typeface="Cambria Math" panose="02040503050406030204" pitchFamily="18" charset="0"/>
                            <a:ea typeface="Cambria Math" panose="02040503050406030204" pitchFamily="18" charset="0"/>
                          </a:rPr>
                          <m:t>∙</m:t>
                        </m:r>
                        <m:r>
                          <a:rPr lang="pl-PL" sz="1400" i="1">
                            <a:latin typeface="Cambria Math" panose="02040503050406030204" pitchFamily="18" charset="0"/>
                          </a:rPr>
                          <m:t>𝜋</m:t>
                        </m:r>
                      </m:den>
                    </m:f>
                  </m:oMath>
                </a14:m>
                <a:endParaRPr lang="pl-PL" sz="1400" dirty="0"/>
              </a:p>
            </p:txBody>
          </p:sp>
        </mc:Choice>
        <mc:Fallback xmlns="">
          <p:sp>
            <p:nvSpPr>
              <p:cNvPr id="3" name="Symbol zastępczy zawartości 2">
                <a:extLst>
                  <a:ext uri="{FF2B5EF4-FFF2-40B4-BE49-F238E27FC236}">
                    <a16:creationId xmlns:a16="http://schemas.microsoft.com/office/drawing/2014/main" id="{DA56F100-3C22-47CE-AFAE-A95AD4113607}"/>
                  </a:ext>
                </a:extLst>
              </p:cNvPr>
              <p:cNvSpPr>
                <a:spLocks noGrp="1" noRot="1" noChangeAspect="1" noMove="1" noResize="1" noEditPoints="1" noAdjustHandles="1" noChangeArrowheads="1" noChangeShapeType="1" noTextEdit="1"/>
              </p:cNvSpPr>
              <p:nvPr>
                <p:ph idx="1"/>
              </p:nvPr>
            </p:nvSpPr>
            <p:spPr>
              <a:xfrm>
                <a:off x="1170730" y="2564904"/>
                <a:ext cx="9837590" cy="3416300"/>
              </a:xfrm>
              <a:blipFill>
                <a:blip r:embed="rId2"/>
                <a:stretch>
                  <a:fillRect t="-179"/>
                </a:stretch>
              </a:blipFill>
            </p:spPr>
            <p:txBody>
              <a:bodyPr/>
              <a:lstStyle/>
              <a:p>
                <a:r>
                  <a:rPr lang="pl-PL">
                    <a:noFill/>
                  </a:rPr>
                  <a:t> </a:t>
                </a:r>
              </a:p>
            </p:txBody>
          </p:sp>
        </mc:Fallback>
      </mc:AlternateContent>
    </p:spTree>
    <p:extLst>
      <p:ext uri="{BB962C8B-B14F-4D97-AF65-F5344CB8AC3E}">
        <p14:creationId xmlns:p14="http://schemas.microsoft.com/office/powerpoint/2010/main" val="95077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C60DEF-1545-48E6-AC88-3DD3EE55F01C}"/>
              </a:ext>
            </a:extLst>
          </p:cNvPr>
          <p:cNvSpPr>
            <a:spLocks noGrp="1"/>
          </p:cNvSpPr>
          <p:nvPr>
            <p:ph type="title"/>
          </p:nvPr>
        </p:nvSpPr>
        <p:spPr/>
        <p:txBody>
          <a:bodyPr/>
          <a:lstStyle/>
          <a:p>
            <a:r>
              <a:rPr lang="pl-PL" dirty="0"/>
              <a:t>Proces analizy zbioru danych</a:t>
            </a:r>
          </a:p>
        </p:txBody>
      </p:sp>
      <p:sp>
        <p:nvSpPr>
          <p:cNvPr id="3" name="Symbol zastępczy zawartości 2">
            <a:extLst>
              <a:ext uri="{FF2B5EF4-FFF2-40B4-BE49-F238E27FC236}">
                <a16:creationId xmlns:a16="http://schemas.microsoft.com/office/drawing/2014/main" id="{40780504-B1BD-485B-8056-D4FE11FB3163}"/>
              </a:ext>
            </a:extLst>
          </p:cNvPr>
          <p:cNvSpPr>
            <a:spLocks noGrp="1"/>
          </p:cNvSpPr>
          <p:nvPr>
            <p:ph idx="1"/>
          </p:nvPr>
        </p:nvSpPr>
        <p:spPr/>
        <p:txBody>
          <a:bodyPr>
            <a:normAutofit lnSpcReduction="10000"/>
          </a:bodyPr>
          <a:lstStyle/>
          <a:p>
            <a:r>
              <a:rPr lang="pl-PL" dirty="0"/>
              <a:t>Wstępna analiza danych </a:t>
            </a:r>
          </a:p>
          <a:p>
            <a:pPr lvl="1"/>
            <a:r>
              <a:rPr lang="pl-PL" dirty="0"/>
              <a:t>Przegląd próbki danych</a:t>
            </a:r>
          </a:p>
          <a:p>
            <a:pPr lvl="1"/>
            <a:r>
              <a:rPr lang="pl-PL" dirty="0"/>
              <a:t>Wstępna wizualizacja zmiennych z uwzględnieniem klas</a:t>
            </a:r>
          </a:p>
          <a:p>
            <a:r>
              <a:rPr lang="pl-PL" dirty="0"/>
              <a:t>Podział danych na zbiory: treningowy i testowy w proporcji 75% i 25%</a:t>
            </a:r>
          </a:p>
          <a:p>
            <a:r>
              <a:rPr lang="pl-PL" dirty="0"/>
              <a:t>Standaryzacja cech</a:t>
            </a:r>
          </a:p>
          <a:p>
            <a:r>
              <a:rPr lang="pl-PL" dirty="0"/>
              <a:t>Wybór klasyfikatorów i ustalenie optymalnych parametrów</a:t>
            </a:r>
          </a:p>
          <a:p>
            <a:r>
              <a:rPr lang="pl-PL" dirty="0"/>
              <a:t>Wytrenowanie modeli</a:t>
            </a:r>
          </a:p>
          <a:p>
            <a:r>
              <a:rPr lang="pl-PL" dirty="0"/>
              <a:t>Predykcja wartości</a:t>
            </a:r>
          </a:p>
          <a:p>
            <a:r>
              <a:rPr lang="pl-PL" dirty="0"/>
              <a:t>Zbadanie jakości klasyfikacji</a:t>
            </a:r>
          </a:p>
          <a:p>
            <a:endParaRPr lang="pl-PL" dirty="0"/>
          </a:p>
        </p:txBody>
      </p:sp>
    </p:spTree>
    <p:extLst>
      <p:ext uri="{BB962C8B-B14F-4D97-AF65-F5344CB8AC3E}">
        <p14:creationId xmlns:p14="http://schemas.microsoft.com/office/powerpoint/2010/main" val="291819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FB771D-F400-45D5-9401-8B772470198E}"/>
              </a:ext>
            </a:extLst>
          </p:cNvPr>
          <p:cNvSpPr>
            <a:spLocks noGrp="1"/>
          </p:cNvSpPr>
          <p:nvPr>
            <p:ph type="title"/>
          </p:nvPr>
        </p:nvSpPr>
        <p:spPr>
          <a:xfrm>
            <a:off x="1154954" y="1268761"/>
            <a:ext cx="8825660" cy="2448271"/>
          </a:xfrm>
        </p:spPr>
        <p:txBody>
          <a:bodyPr/>
          <a:lstStyle/>
          <a:p>
            <a:r>
              <a:rPr lang="pl-PL" dirty="0"/>
              <a:t>Wstępna analiza danych</a:t>
            </a:r>
            <a:br>
              <a:rPr lang="pl-PL" dirty="0"/>
            </a:br>
            <a:endParaRPr lang="pl-PL" dirty="0"/>
          </a:p>
        </p:txBody>
      </p:sp>
    </p:spTree>
    <p:extLst>
      <p:ext uri="{BB962C8B-B14F-4D97-AF65-F5344CB8AC3E}">
        <p14:creationId xmlns:p14="http://schemas.microsoft.com/office/powerpoint/2010/main" val="1493462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sala konferencyjna)">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{F5C0CB89-5ACA-4E89-A651-ED05E18E4A11}tf02900722</Template>
  <TotalTime>1990</TotalTime>
  <Words>1816</Words>
  <Application>Microsoft Office PowerPoint</Application>
  <PresentationFormat>Panoramiczny</PresentationFormat>
  <Paragraphs>809</Paragraphs>
  <Slides>34</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34</vt:i4>
      </vt:variant>
    </vt:vector>
  </HeadingPairs>
  <TitlesOfParts>
    <vt:vector size="40" baseType="lpstr">
      <vt:lpstr>Arial</vt:lpstr>
      <vt:lpstr>Calibri</vt:lpstr>
      <vt:lpstr>Cambria Math</vt:lpstr>
      <vt:lpstr>Century Gothic</vt:lpstr>
      <vt:lpstr>Wingdings 3</vt:lpstr>
      <vt:lpstr>Jon (sala konferencyjna)</vt:lpstr>
      <vt:lpstr>Klasyfikacja ziaren fasoli</vt:lpstr>
      <vt:lpstr>Charakterystyka danych – problem</vt:lpstr>
      <vt:lpstr>Charakterystyka danych</vt:lpstr>
      <vt:lpstr>Charakterystyka danych – klasy </vt:lpstr>
      <vt:lpstr>Prezentacja programu PowerPoint</vt:lpstr>
      <vt:lpstr>Charakterystyka danych – cechy </vt:lpstr>
      <vt:lpstr>Charakterystyka danych – cechy </vt:lpstr>
      <vt:lpstr>Proces analizy zbioru danych</vt:lpstr>
      <vt:lpstr>Wstępna analiza danych </vt:lpstr>
      <vt:lpstr>Próbka danych</vt:lpstr>
      <vt:lpstr>Liczebności poszczególnych klas</vt:lpstr>
      <vt:lpstr>Prezentacja programu PowerPoint</vt:lpstr>
      <vt:lpstr>Prezentacja programu PowerPoint</vt:lpstr>
      <vt:lpstr>Wybór klasyfikatorów</vt:lpstr>
      <vt:lpstr>Metoda K najbliższych sąsiadów</vt:lpstr>
      <vt:lpstr>Naiwny klasyfikator bayesowski</vt:lpstr>
      <vt:lpstr>Metoda wektorów nośnych (SVC)</vt:lpstr>
      <vt:lpstr>Klasyfikator regresji logistycznej</vt:lpstr>
      <vt:lpstr>Drzewo decyzyjne</vt:lpstr>
      <vt:lpstr>Ostatecznie wybrane modele</vt:lpstr>
      <vt:lpstr>Sprawdzian krzyżowy</vt:lpstr>
      <vt:lpstr>  Wytrenowanie modeli.  Predykcja wartości. </vt:lpstr>
      <vt:lpstr>Macierze błędów</vt:lpstr>
      <vt:lpstr>Macierze błędów – podsumowanie</vt:lpstr>
      <vt:lpstr>Raporty klasyfikacji</vt:lpstr>
      <vt:lpstr>Dokładność modeli</vt:lpstr>
      <vt:lpstr>Wybór najistotniejszych cech</vt:lpstr>
      <vt:lpstr>Prezentacja programu PowerPoint</vt:lpstr>
      <vt:lpstr>Dokładność modelu w zależności od liczby wykorzystanych cech</vt:lpstr>
      <vt:lpstr>Prezentacja programu PowerPoint</vt:lpstr>
      <vt:lpstr>Maksymalna dokładność modelu</vt:lpstr>
      <vt:lpstr>Wnioski – jakość klasyfikatorów</vt:lpstr>
      <vt:lpstr>Wnioski – klasyfikacja odmian</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Klasyfikacja ziaren fasoli</dc:title>
  <dc:creator>Martyna Maksimowicz (104161)</dc:creator>
  <cp:lastModifiedBy>Martyna Maksimowicz (104161)</cp:lastModifiedBy>
  <cp:revision>28</cp:revision>
  <dcterms:created xsi:type="dcterms:W3CDTF">2022-01-18T18:16:29Z</dcterms:created>
  <dcterms:modified xsi:type="dcterms:W3CDTF">2022-01-26T11:26:17Z</dcterms:modified>
</cp:coreProperties>
</file>