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5"/>
  </p:normalViewPr>
  <p:slideViewPr>
    <p:cSldViewPr snapToGrid="0" snapToObjects="1">
      <p:cViewPr>
        <p:scale>
          <a:sx n="100" d="100"/>
          <a:sy n="100" d="100"/>
        </p:scale>
        <p:origin x="-5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1373D-8614-594F-8CBA-C2871582C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6D24A-B8EC-4A49-878A-9AE95B37F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D1ACA-EC8E-2644-9C25-BF0F3044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F8DA7-2440-8E46-83EA-30EEC44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EC181-9022-034B-BD8A-E3B91BA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444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F60E3-A581-E843-A6BE-6AF06FE85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D22CD6-D634-624F-9547-69BDC075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2C65A-B4B4-BC49-9343-34C32915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77446-715A-A64B-AD89-C6B23FD0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F4322-74F7-FA46-BC0A-A8FBE4A1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275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D9FE53-4A2A-FE4E-BB41-55AF85534C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C5CD97-A096-FB4D-91FC-2EE589184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7380A-82FD-2447-9AC9-6D7C25DE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7EAF6-6FCF-CC4D-A70F-EF104C05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B3F42-022E-FA40-BF4E-7E7278D9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80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4E33-FB31-0743-8064-5736BA30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E6C9-0702-3044-8629-C9C2A62D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3288C-89E1-AA47-9B16-A7C6DA27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CF2DF-E065-8F4D-9032-99615D79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8630B-42DD-714F-8B25-2EADD495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49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82A09-F3E7-7B42-A5FC-271F3B2B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826C6-7DEF-3F46-AB77-9D37B6E1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BF5E2-B9F1-FF4D-982C-2DF2B511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9306F-E5F9-5A4E-AFD6-98459DCC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06BA4D-7A73-3A4B-AF21-8631125C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7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9D82B-E8F3-4545-A8BC-2F6A84EF5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FBFE6-E1ED-1E41-ACDD-EFA8926D5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5D175-815E-3641-80B9-16E1B140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96BD0-4380-304B-B257-7D2F1916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034EF-CDAB-BE42-9C0F-C8E9B89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BE79B-5A50-D540-A8CB-FA600CEB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7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8829C-C210-7C49-AC92-BF90DDFB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A3CC6F-5413-624E-9621-BCDC57DB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68AD5C-2364-304A-892B-09807A268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A0821-A4F5-5B47-BE2A-732473FE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E0580D-07BF-344F-BA42-4DB3AF75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F9059F-2720-2B4F-B1EE-9F20D834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BB6E1D-A342-FF40-BEB8-C07442FE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11732-B6B7-FA4B-BBE3-0664A1E3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59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6B3D-514E-F042-A48A-4618917C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235D3-8F20-0D41-9C38-9315ABE6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A7DCF-144D-D543-917D-935B0C22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9CE0A-6C2D-C141-B1AE-BF30492C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049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51095-0B45-8D42-B48D-220BAF83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0B6D41-0620-4A49-B9FC-2A00FDD8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46B9A9-A8D7-614E-A189-63CB2889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9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8054-56E3-B74F-A205-E766ED3D0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62B56-995F-B441-95CE-2FD1F5294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88865C-5F32-1E42-A776-23748A55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A0C91-E4D0-9D49-BC4B-3B0095A2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42CAF8-4379-084F-9F40-5A70153E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4919A5-0862-A248-A025-4EC026C3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244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4821A-C2C2-C846-83E7-FFAE843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CDF1D3-6256-F749-BF4F-8F9C68FDE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F7E02-4F01-9A41-967B-2386AD2E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C2C83-344A-3A48-9DFE-AD4C7158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1791B-DF2E-6A43-B53D-0AD8A6A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9F1B1-BFA3-A040-A639-B17F0977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919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6CBA04-8A8E-D940-BCB8-38F1B015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982DDB-64C8-944C-B614-7CCF15B8D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301DB-FD18-BC43-83CC-45A0DC4629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B929-75ED-F04C-8FB9-526FE33821C8}" type="datetimeFigureOut">
              <a:rPr kumimoji="1" lang="zh-CN" altLang="en-US" smtClean="0"/>
              <a:t>2019/10/3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3A15E8-C4BA-CC40-997F-D654D905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1A6F7-FC29-F742-BFF3-543CDD6EE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2146-74D7-184D-8C85-D3E5CC9F7F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6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xsjy/jieba" TargetMode="External"/><Relationship Id="rId2" Type="http://schemas.openxmlformats.org/officeDocument/2006/relationships/hyperlink" Target="http://pandas.pydata.org/pandas-docs/stab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407AC-0D8F-F34F-9463-C1DA782A4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生活中的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系列一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1AC6C0-D61B-E94E-95AC-F6F577F5D5D6}"/>
              </a:ext>
            </a:extLst>
          </p:cNvPr>
          <p:cNvSpPr txBox="1"/>
          <p:nvPr/>
        </p:nvSpPr>
        <p:spPr>
          <a:xfrm>
            <a:off x="5648446" y="350996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逻辑回归自动识别新闻的类型</a:t>
            </a:r>
          </a:p>
        </p:txBody>
      </p:sp>
    </p:spTree>
    <p:extLst>
      <p:ext uri="{BB962C8B-B14F-4D97-AF65-F5344CB8AC3E}">
        <p14:creationId xmlns:p14="http://schemas.microsoft.com/office/powerpoint/2010/main" val="1147722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E69633-E21D-B742-89CD-ADBDC894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逻辑回归算法详解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A2E26D-2822-944B-B113-DC2C67E1C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630"/>
          <a:stretch/>
        </p:blipFill>
        <p:spPr>
          <a:xfrm>
            <a:off x="110836" y="1752600"/>
            <a:ext cx="5299364" cy="4140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03D27F-C87C-F841-AD63-47A9E0C48C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556"/>
          <a:stretch/>
        </p:blipFill>
        <p:spPr>
          <a:xfrm>
            <a:off x="5368636" y="2470150"/>
            <a:ext cx="5299364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5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A47BAF-2EF0-444F-9011-2BD0A3A5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2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CE3E0-457B-DD42-8952-9A2830BA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附录</a:t>
            </a:r>
            <a:r>
              <a:rPr kumimoji="1" lang="en-US" altLang="zh-CN" dirty="0"/>
              <a:t>—</a:t>
            </a:r>
            <a:r>
              <a:rPr kumimoji="1" lang="zh-CN" altLang="en-US" dirty="0"/>
              <a:t>需要补充的知识技能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8E2C1-8BF9-8547-9317-7836B061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pandas</a:t>
            </a:r>
          </a:p>
          <a:p>
            <a:pPr marL="457200" lvl="1" indent="0">
              <a:buNone/>
            </a:pPr>
            <a:r>
              <a:rPr kumimoji="1" lang="zh-CN" altLang="en-US" sz="1600" dirty="0"/>
              <a:t>非常好用的数据分析包，具体用法参考</a:t>
            </a:r>
            <a:r>
              <a:rPr kumimoji="1" lang="en-US" altLang="zh-CN" sz="1600" dirty="0"/>
              <a:t>:</a:t>
            </a:r>
          </a:p>
          <a:p>
            <a:pPr marL="457200" lvl="1" indent="0">
              <a:buNone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>
                <a:hlinkClick r:id="rId2"/>
              </a:rPr>
              <a:t>http://pandas.pydata.org/pandas-docs/stable</a:t>
            </a:r>
            <a:endParaRPr kumimoji="1" lang="en-US" altLang="zh-CN" sz="1600" dirty="0"/>
          </a:p>
          <a:p>
            <a:pPr marL="457200" lvl="1" indent="0">
              <a:buNone/>
            </a:pPr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pandas.pydata.org</a:t>
            </a:r>
            <a:r>
              <a:rPr kumimoji="1" lang="en-US" altLang="zh-CN" sz="1600" dirty="0"/>
              <a:t>/pandas-docs/stable/</a:t>
            </a:r>
            <a:r>
              <a:rPr kumimoji="1" lang="en-US" altLang="zh-CN" sz="1600" dirty="0" err="1"/>
              <a:t>getting_started</a:t>
            </a:r>
            <a:r>
              <a:rPr kumimoji="1" lang="en-US" altLang="zh-CN" sz="1600" dirty="0"/>
              <a:t>/10min.html</a:t>
            </a:r>
          </a:p>
          <a:p>
            <a:r>
              <a:rPr kumimoji="1" lang="en-US" altLang="zh-CN" sz="2400" dirty="0" err="1"/>
              <a:t>numpy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zh-CN" altLang="en-US" sz="1600" dirty="0"/>
              <a:t>矩阵运算库，具体用法参考</a:t>
            </a:r>
            <a:r>
              <a:rPr kumimoji="1" lang="en-US" altLang="zh-CN" sz="1600" dirty="0"/>
              <a:t>:</a:t>
            </a:r>
          </a:p>
          <a:p>
            <a:pPr marL="457200" lvl="1" indent="0">
              <a:buNone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www.numpy.org.cn</a:t>
            </a:r>
            <a:r>
              <a:rPr kumimoji="1" lang="en-US" altLang="zh-CN" sz="1600" dirty="0"/>
              <a:t>/</a:t>
            </a:r>
          </a:p>
          <a:p>
            <a:r>
              <a:rPr kumimoji="1" lang="en-US" altLang="zh-CN" sz="2400" dirty="0" err="1"/>
              <a:t>jieba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zh-CN" altLang="en-US" sz="1600" dirty="0"/>
              <a:t>很好用的中文分词工具，具体参考</a:t>
            </a:r>
            <a:r>
              <a:rPr kumimoji="1" lang="en-US" altLang="zh-CN" sz="1600" dirty="0"/>
              <a:t>:</a:t>
            </a:r>
          </a:p>
          <a:p>
            <a:pPr marL="457200" lvl="1" indent="0">
              <a:buNone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>
                <a:hlinkClick r:id="rId3"/>
              </a:rPr>
              <a:t>https://github.com/fxsjy/jieba</a:t>
            </a:r>
            <a:endParaRPr kumimoji="1" lang="en-US" altLang="zh-CN" dirty="0"/>
          </a:p>
          <a:p>
            <a:r>
              <a:rPr kumimoji="1" lang="en-US" altLang="zh-CN" sz="2400" dirty="0" err="1"/>
              <a:t>sklearn</a:t>
            </a:r>
            <a:endParaRPr kumimoji="1" lang="en-US" altLang="zh-CN" sz="2400" dirty="0"/>
          </a:p>
          <a:p>
            <a:pPr marL="457200" lvl="1" indent="0">
              <a:buNone/>
            </a:pPr>
            <a:r>
              <a:rPr kumimoji="1" lang="en-US" altLang="zh-CN" sz="1600" dirty="0"/>
              <a:t>AI</a:t>
            </a:r>
            <a:r>
              <a:rPr kumimoji="1" lang="zh-CN" altLang="en-US" sz="1600" dirty="0"/>
              <a:t>常用算法库，具体参考</a:t>
            </a:r>
            <a:r>
              <a:rPr kumimoji="1" lang="en-US" altLang="zh-CN" sz="1600" dirty="0"/>
              <a:t>:</a:t>
            </a:r>
          </a:p>
          <a:p>
            <a:pPr marL="457200" lvl="1" indent="0">
              <a:buNone/>
            </a:pPr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https://</a:t>
            </a:r>
            <a:r>
              <a:rPr kumimoji="1" lang="en-US" altLang="zh-CN" sz="1600" dirty="0" err="1"/>
              <a:t>scikit-learn.org</a:t>
            </a:r>
            <a:r>
              <a:rPr kumimoji="1" lang="en-US" altLang="zh-CN" sz="1600" dirty="0"/>
              <a:t>/stable/</a:t>
            </a:r>
            <a:r>
              <a:rPr kumimoji="1" lang="en-US" altLang="zh-CN" sz="1600" dirty="0" err="1"/>
              <a:t>index.html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9563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C69F5-B417-724A-96DC-0898256E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50"/>
            <a:ext cx="10515600" cy="13255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信息时代的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C004FD-FAE3-4C47-ABEC-A3B93F672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21" y="2044700"/>
            <a:ext cx="1892300" cy="2679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47D78F-1DF1-424C-B6F4-4D97B712D41F}"/>
              </a:ext>
            </a:extLst>
          </p:cNvPr>
          <p:cNvSpPr txBox="1"/>
          <p:nvPr/>
        </p:nvSpPr>
        <p:spPr>
          <a:xfrm>
            <a:off x="1026821" y="1471834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QQ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音乐的个性化推荐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C257FE-7274-3E4E-9F4B-7CB0649CD8A3}"/>
              </a:ext>
            </a:extLst>
          </p:cNvPr>
          <p:cNvSpPr txBox="1"/>
          <p:nvPr/>
        </p:nvSpPr>
        <p:spPr>
          <a:xfrm>
            <a:off x="3641528" y="14718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腾讯觅影的肺癌筛查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4886B3-09B6-6B4C-9A60-01BDC57AF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" r="-6966" b="33368"/>
          <a:stretch/>
        </p:blipFill>
        <p:spPr>
          <a:xfrm>
            <a:off x="8320058" y="2094938"/>
            <a:ext cx="3385705" cy="455771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F22C859-93FC-F24A-ACB4-B90CB4E62949}"/>
              </a:ext>
            </a:extLst>
          </p:cNvPr>
          <p:cNvSpPr/>
          <p:nvPr/>
        </p:nvSpPr>
        <p:spPr>
          <a:xfrm>
            <a:off x="8259863" y="4134593"/>
            <a:ext cx="3385705" cy="47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44E7DE-946F-4F40-A86C-B91139AF0042}"/>
              </a:ext>
            </a:extLst>
          </p:cNvPr>
          <p:cNvSpPr txBox="1"/>
          <p:nvPr/>
        </p:nvSpPr>
        <p:spPr>
          <a:xfrm>
            <a:off x="8152223" y="13759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朋友圈的看一看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625ACAC-62E6-E141-BA83-9490FF4E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121" y="1841166"/>
            <a:ext cx="4978400" cy="3733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1C9B816-5ED0-B24B-9AD9-7A919FA4539C}"/>
              </a:ext>
            </a:extLst>
          </p:cNvPr>
          <p:cNvSpPr txBox="1"/>
          <p:nvPr/>
        </p:nvSpPr>
        <p:spPr>
          <a:xfrm>
            <a:off x="838200" y="61432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25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32A9F-3B4E-AB48-8DB9-76CE20C4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腾讯网上的新闻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5E4B79-85F6-3049-B8CD-CD432261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71" y="1806564"/>
            <a:ext cx="8843058" cy="44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5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256AEDF-7142-AE47-94DD-84ABF022E0C7}"/>
              </a:ext>
            </a:extLst>
          </p:cNvPr>
          <p:cNvGrpSpPr/>
          <p:nvPr/>
        </p:nvGrpSpPr>
        <p:grpSpPr>
          <a:xfrm>
            <a:off x="1733549" y="463557"/>
            <a:ext cx="8724901" cy="3442719"/>
            <a:chOff x="1638298" y="1757932"/>
            <a:chExt cx="8724901" cy="3442719"/>
          </a:xfrm>
        </p:grpSpPr>
        <p:sp>
          <p:nvSpPr>
            <p:cNvPr id="5" name="六边形 4">
              <a:extLst>
                <a:ext uri="{FF2B5EF4-FFF2-40B4-BE49-F238E27FC236}">
                  <a16:creationId xmlns:a16="http://schemas.microsoft.com/office/drawing/2014/main" id="{ACD45225-1117-3742-9AC2-3F1BBCFD97CC}"/>
                </a:ext>
              </a:extLst>
            </p:cNvPr>
            <p:cNvSpPr/>
            <p:nvPr/>
          </p:nvSpPr>
          <p:spPr>
            <a:xfrm>
              <a:off x="1638298" y="2586037"/>
              <a:ext cx="2019301" cy="1685926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每天都在产生海量的内容</a:t>
              </a:r>
            </a:p>
          </p:txBody>
        </p:sp>
        <p:sp>
          <p:nvSpPr>
            <p:cNvPr id="7" name="燕尾形 6">
              <a:extLst>
                <a:ext uri="{FF2B5EF4-FFF2-40B4-BE49-F238E27FC236}">
                  <a16:creationId xmlns:a16="http://schemas.microsoft.com/office/drawing/2014/main" id="{27D62CF4-7267-B347-8035-9CB9CC4BE7B0}"/>
                </a:ext>
              </a:extLst>
            </p:cNvPr>
            <p:cNvSpPr/>
            <p:nvPr/>
          </p:nvSpPr>
          <p:spPr>
            <a:xfrm>
              <a:off x="4300537" y="3186684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0FBA0F6F-85C4-BB45-B141-AE0F0B02FBDF}"/>
                </a:ext>
              </a:extLst>
            </p:cNvPr>
            <p:cNvSpPr/>
            <p:nvPr/>
          </p:nvSpPr>
          <p:spPr>
            <a:xfrm>
              <a:off x="5392492" y="1757932"/>
              <a:ext cx="1788217" cy="1428752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哪些是新闻？</a:t>
              </a:r>
            </a:p>
          </p:txBody>
        </p:sp>
        <p:sp>
          <p:nvSpPr>
            <p:cNvPr id="9" name="六边形 8">
              <a:extLst>
                <a:ext uri="{FF2B5EF4-FFF2-40B4-BE49-F238E27FC236}">
                  <a16:creationId xmlns:a16="http://schemas.microsoft.com/office/drawing/2014/main" id="{28143977-282D-5046-A552-A1DAD05C3791}"/>
                </a:ext>
              </a:extLst>
            </p:cNvPr>
            <p:cNvSpPr/>
            <p:nvPr/>
          </p:nvSpPr>
          <p:spPr>
            <a:xfrm>
              <a:off x="8343898" y="2586037"/>
              <a:ext cx="2019301" cy="1685926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是属于哪一类的新闻？</a:t>
              </a:r>
              <a:endPara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燕尾形 9">
              <a:extLst>
                <a:ext uri="{FF2B5EF4-FFF2-40B4-BE49-F238E27FC236}">
                  <a16:creationId xmlns:a16="http://schemas.microsoft.com/office/drawing/2014/main" id="{8F028474-E8C1-6541-BDFA-92DE970366A0}"/>
                </a:ext>
              </a:extLst>
            </p:cNvPr>
            <p:cNvSpPr/>
            <p:nvPr/>
          </p:nvSpPr>
          <p:spPr>
            <a:xfrm>
              <a:off x="7563420" y="3186684"/>
              <a:ext cx="484632" cy="484632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B6CDFFCA-169E-8749-A807-8F1B19479D1C}"/>
                </a:ext>
              </a:extLst>
            </p:cNvPr>
            <p:cNvSpPr/>
            <p:nvPr/>
          </p:nvSpPr>
          <p:spPr>
            <a:xfrm>
              <a:off x="5392492" y="3671316"/>
              <a:ext cx="1788217" cy="1529335"/>
            </a:xfrm>
            <a:prstGeom prst="hexag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哪些是色情、赌博、传销文案？</a:t>
              </a:r>
            </a:p>
          </p:txBody>
        </p:sp>
      </p:grp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BF3735F-7987-FC4A-993F-22C4981AAD12}"/>
              </a:ext>
            </a:extLst>
          </p:cNvPr>
          <p:cNvCxnSpPr/>
          <p:nvPr/>
        </p:nvCxnSpPr>
        <p:spPr>
          <a:xfrm flipV="1">
            <a:off x="4638104" y="2648976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A05F3B3-B237-A648-9D42-1D7BC9753310}"/>
              </a:ext>
            </a:extLst>
          </p:cNvPr>
          <p:cNvCxnSpPr/>
          <p:nvPr/>
        </p:nvCxnSpPr>
        <p:spPr>
          <a:xfrm flipV="1">
            <a:off x="7900987" y="2648976"/>
            <a:ext cx="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8AABF7C-AFCE-4A43-B419-8740C42E42FC}"/>
              </a:ext>
            </a:extLst>
          </p:cNvPr>
          <p:cNvSpPr/>
          <p:nvPr/>
        </p:nvSpPr>
        <p:spPr>
          <a:xfrm>
            <a:off x="3628454" y="4221174"/>
            <a:ext cx="20193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新闻识别引擎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A7989FB-5BB3-1A46-B66A-477D83529583}"/>
              </a:ext>
            </a:extLst>
          </p:cNvPr>
          <p:cNvSpPr/>
          <p:nvPr/>
        </p:nvSpPr>
        <p:spPr>
          <a:xfrm>
            <a:off x="6891337" y="4221174"/>
            <a:ext cx="20193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自动分类引擎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3C03351-3285-0A43-966A-D00FF73FF29A}"/>
              </a:ext>
            </a:extLst>
          </p:cNvPr>
          <p:cNvSpPr/>
          <p:nvPr/>
        </p:nvSpPr>
        <p:spPr>
          <a:xfrm>
            <a:off x="1111168" y="5450472"/>
            <a:ext cx="10718157" cy="6481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试想一下：在腾讯新闻的首页出现了传销犯罪团伙拉新的新闻，对腾讯的品牌会产生怎样的打击？</a:t>
            </a:r>
          </a:p>
        </p:txBody>
      </p:sp>
    </p:spTree>
    <p:extLst>
      <p:ext uri="{BB962C8B-B14F-4D97-AF65-F5344CB8AC3E}">
        <p14:creationId xmlns:p14="http://schemas.microsoft.com/office/powerpoint/2010/main" val="241622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F71A99-275C-7D4B-B68D-016A11B585AA}"/>
              </a:ext>
            </a:extLst>
          </p:cNvPr>
          <p:cNvSpPr/>
          <p:nvPr/>
        </p:nvSpPr>
        <p:spPr>
          <a:xfrm>
            <a:off x="2554146" y="2242594"/>
            <a:ext cx="7083707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目标：实现一个新闻自动分类器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6579F9-54DA-9247-8BAB-382DE38F8A1F}"/>
              </a:ext>
            </a:extLst>
          </p:cNvPr>
          <p:cNvSpPr/>
          <p:nvPr/>
        </p:nvSpPr>
        <p:spPr>
          <a:xfrm>
            <a:off x="2756704" y="3981692"/>
            <a:ext cx="4525701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基于搜狐新闻的数据源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1A0193-DD27-D144-986D-9D7236AA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66" y="3575292"/>
            <a:ext cx="1460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238654-FA17-8543-A6F9-A98DC539526C}"/>
              </a:ext>
            </a:extLst>
          </p:cNvPr>
          <p:cNvSpPr/>
          <p:nvPr/>
        </p:nvSpPr>
        <p:spPr>
          <a:xfrm>
            <a:off x="4396446" y="2627928"/>
            <a:ext cx="2461548" cy="62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文本数据化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tfidf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word2vec</a:t>
            </a:r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bert</a:t>
            </a:r>
            <a:r>
              <a:rPr kumimoji="1"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AFA60F-A0F9-504C-BDCE-28261FBBBDB0}"/>
              </a:ext>
            </a:extLst>
          </p:cNvPr>
          <p:cNvSpPr/>
          <p:nvPr/>
        </p:nvSpPr>
        <p:spPr>
          <a:xfrm>
            <a:off x="4776485" y="1403912"/>
            <a:ext cx="1701479" cy="62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文本预处理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去除特殊字符等</a:t>
            </a:r>
          </a:p>
        </p:txBody>
      </p:sp>
      <p:cxnSp>
        <p:nvCxnSpPr>
          <p:cNvPr id="7" name="肘形连接符 6">
            <a:extLst>
              <a:ext uri="{FF2B5EF4-FFF2-40B4-BE49-F238E27FC236}">
                <a16:creationId xmlns:a16="http://schemas.microsoft.com/office/drawing/2014/main" id="{BDD3B2B1-AF0E-2E40-AE36-E5CA00CCBAAB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5329179" y="2329881"/>
            <a:ext cx="596089" cy="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8C0AA7C-43A0-7049-91C5-C36892C937FF}"/>
              </a:ext>
            </a:extLst>
          </p:cNvPr>
          <p:cNvSpPr/>
          <p:nvPr/>
        </p:nvSpPr>
        <p:spPr>
          <a:xfrm>
            <a:off x="4776484" y="3797939"/>
            <a:ext cx="1701479" cy="62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训练逻辑回归分类模型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E8369B4-B7BF-7848-99C8-CCDB8C8A57D4}"/>
              </a:ext>
            </a:extLst>
          </p:cNvPr>
          <p:cNvCxnSpPr>
            <a:cxnSpLocks/>
          </p:cNvCxnSpPr>
          <p:nvPr/>
        </p:nvCxnSpPr>
        <p:spPr>
          <a:xfrm rot="5400000">
            <a:off x="5334480" y="3505196"/>
            <a:ext cx="5854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6AE58EC-C0D0-5A4A-9DD9-19448711EBC4}"/>
              </a:ext>
            </a:extLst>
          </p:cNvPr>
          <p:cNvSpPr/>
          <p:nvPr/>
        </p:nvSpPr>
        <p:spPr>
          <a:xfrm>
            <a:off x="2224268" y="1403912"/>
            <a:ext cx="1701479" cy="62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训练样本</a:t>
            </a:r>
            <a:endParaRPr kumimoji="1"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CD35368-15FD-8243-AE43-7A5A725E84FA}"/>
              </a:ext>
            </a:extLst>
          </p:cNvPr>
          <p:cNvSpPr/>
          <p:nvPr/>
        </p:nvSpPr>
        <p:spPr>
          <a:xfrm>
            <a:off x="4776482" y="4967950"/>
            <a:ext cx="1701479" cy="627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新闻分类器</a:t>
            </a:r>
          </a:p>
        </p:txBody>
      </p: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180BFE55-BDB1-7640-8114-3EAE3F636F2F}"/>
              </a:ext>
            </a:extLst>
          </p:cNvPr>
          <p:cNvCxnSpPr>
            <a:cxnSpLocks/>
          </p:cNvCxnSpPr>
          <p:nvPr/>
        </p:nvCxnSpPr>
        <p:spPr>
          <a:xfrm rot="5400000">
            <a:off x="5334478" y="4696908"/>
            <a:ext cx="5854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9196324-ED09-0145-AE21-4025E78C338C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3925747" y="1717876"/>
            <a:ext cx="850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07E3219F-999E-B143-A1D9-6AF314D0156B}"/>
              </a:ext>
            </a:extLst>
          </p:cNvPr>
          <p:cNvSpPr/>
          <p:nvPr/>
        </p:nvSpPr>
        <p:spPr>
          <a:xfrm>
            <a:off x="7328702" y="1403912"/>
            <a:ext cx="1701479" cy="627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真实数据</a:t>
            </a:r>
            <a:endParaRPr kumimoji="1"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42B8D1C-1725-F543-A65E-4DA097537EEE}"/>
              </a:ext>
            </a:extLst>
          </p:cNvPr>
          <p:cNvCxnSpPr>
            <a:stCxn id="21" idx="1"/>
            <a:endCxn id="5" idx="3"/>
          </p:cNvCxnSpPr>
          <p:nvPr/>
        </p:nvCxnSpPr>
        <p:spPr>
          <a:xfrm flipH="1">
            <a:off x="6477964" y="1717876"/>
            <a:ext cx="8507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16C1DD8C-A14F-A141-89F0-512262DFD5C9}"/>
              </a:ext>
            </a:extLst>
          </p:cNvPr>
          <p:cNvCxnSpPr>
            <a:cxnSpLocks/>
            <a:stCxn id="4" idx="3"/>
            <a:endCxn id="13" idx="3"/>
          </p:cNvCxnSpPr>
          <p:nvPr/>
        </p:nvCxnSpPr>
        <p:spPr>
          <a:xfrm flipH="1">
            <a:off x="6477961" y="2941892"/>
            <a:ext cx="380033" cy="2340022"/>
          </a:xfrm>
          <a:prstGeom prst="bentConnector3">
            <a:avLst>
              <a:gd name="adj1" fmla="val -601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13596BE-118E-E548-B00F-87F160B01D9D}"/>
              </a:ext>
            </a:extLst>
          </p:cNvPr>
          <p:cNvCxnSpPr>
            <a:cxnSpLocks/>
            <a:stCxn id="13" idx="2"/>
            <a:endCxn id="32" idx="1"/>
          </p:cNvCxnSpPr>
          <p:nvPr/>
        </p:nvCxnSpPr>
        <p:spPr>
          <a:xfrm rot="16200000" flipH="1">
            <a:off x="6125417" y="5097682"/>
            <a:ext cx="705090" cy="1701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67B00053-F7ED-8B41-B9DD-BD92FF021F13}"/>
              </a:ext>
            </a:extLst>
          </p:cNvPr>
          <p:cNvSpPr/>
          <p:nvPr/>
        </p:nvSpPr>
        <p:spPr>
          <a:xfrm>
            <a:off x="7328702" y="5987003"/>
            <a:ext cx="1701479" cy="6279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新闻类别</a:t>
            </a:r>
            <a:endParaRPr kumimoji="1" lang="zh-CN" alt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9CC093-1862-D643-87DE-93E42B4669D7}"/>
              </a:ext>
            </a:extLst>
          </p:cNvPr>
          <p:cNvSpPr/>
          <p:nvPr/>
        </p:nvSpPr>
        <p:spPr>
          <a:xfrm>
            <a:off x="706056" y="203763"/>
            <a:ext cx="6761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新闻自动分类器实现流程</a:t>
            </a:r>
          </a:p>
        </p:txBody>
      </p:sp>
    </p:spTree>
    <p:extLst>
      <p:ext uri="{BB962C8B-B14F-4D97-AF65-F5344CB8AC3E}">
        <p14:creationId xmlns:p14="http://schemas.microsoft.com/office/powerpoint/2010/main" val="22878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96296-1AB6-DD49-B208-C926175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文本数据化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——TFIDF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11FD8-5E59-0E4E-9C6D-24CDF44C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349" cy="9638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kumimoji="1"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安装中文分词工具</a:t>
            </a:r>
            <a:r>
              <a:rPr kumimoji="1"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install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jieba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Font typeface="Wingdings" pitchFamily="2" charset="2"/>
              <a:buChar char="Ø"/>
            </a:pPr>
            <a:endParaRPr kumimoji="1"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E695CD8-2A00-9C47-B016-283426806F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2878136"/>
                <a:ext cx="8224778" cy="28281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Char char="Ø"/>
                </a:pP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利用</a:t>
                </a:r>
                <a:r>
                  <a:rPr kumimoji="1" lang="en-US" altLang="zh-CN" sz="2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tf-idf</a:t>
                </a:r>
                <a:r>
                  <a:rPr kumimoji="1" lang="zh-CN" alt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提取文本关键词</a:t>
                </a:r>
                <a:endParaRPr kumimoji="1"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从所有文档中提取词库</a:t>
                </a:r>
                <a:endPara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对于文档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</a:t>
                </a:r>
                <a:r>
                  <a:rPr kumimoji="1" lang="en-US" altLang="zh-CN" sz="16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kumimoji="1" lang="zh-CN" altLang="en-US" sz="16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，计算该文档中每个词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j</a:t>
                </a:r>
                <a:r>
                  <a:rPr kumimoji="1" lang="zh-CN" altLang="en-US" sz="16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在该文档中出现的频率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即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wj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6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𝑐𝑜𝑢𝑛𝑡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𝑜𝑓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𝑤𝑗</m:t>
                        </m:r>
                      </m:num>
                      <m:den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𝑛𝑢𝑚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𝑜𝑓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𝑎𝑙𝑙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𝑤𝑜𝑟𝑑𝑠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𝑖𝑛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𝑑𝑖</m:t>
                        </m:r>
                      </m:den>
                    </m:f>
                  </m:oMath>
                </a14:m>
                <a:endPara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对于文档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</a:t>
                </a:r>
                <a:r>
                  <a:rPr kumimoji="1" lang="en-US" altLang="zh-CN" sz="1600" baseline="-25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的每个词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j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，计算其在文档中出现的次数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n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di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则其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idf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为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idf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wj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=log(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160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𝑛𝑢𝑚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𝑜𝑓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𝑑𝑜𝑐𝑠</m:t>
                        </m:r>
                      </m:num>
                      <m:den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𝑛𝑢𝑚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𝑜𝑓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𝑑𝑜𝑐𝑠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𝑐𝑜𝑛𝑡𝑎𝑖𝑛𝑠</m:t>
                        </m:r>
                        <m:r>
                          <a:rPr kumimoji="1" lang="zh-CN" altLang="en-US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 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𝑤𝑗</m:t>
                        </m:r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en-US" altLang="zh-CN" sz="20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tf-idf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wj</a:t>
                </a:r>
                <a:r>
                  <a:rPr kumimoji="1" lang="en-US" altLang="zh-CN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=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tf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wj</a:t>
                </a: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*</a:t>
                </a:r>
                <a:r>
                  <a:rPr kumimoji="1" lang="en-US" altLang="zh-CN" sz="16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idf</a:t>
                </a:r>
                <a:r>
                  <a:rPr kumimoji="1" lang="en-US" altLang="zh-CN" sz="1600" baseline="-250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wj</a:t>
                </a:r>
                <a:endParaRPr kumimoji="1" lang="en-US" altLang="zh-CN" sz="1600" baseline="-250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对于每个文档，能够得到一个向量值</a:t>
                </a:r>
                <a:endPara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kumimoji="1" lang="zh-CN" alt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具体计算如以下示例</a:t>
                </a:r>
                <a:endPara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E695CD8-2A00-9C47-B016-28342680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878136"/>
                <a:ext cx="8224778" cy="2828183"/>
              </a:xfrm>
              <a:prstGeom prst="rect">
                <a:avLst/>
              </a:prstGeom>
              <a:blipFill>
                <a:blip r:embed="rId2"/>
                <a:stretch>
                  <a:fillRect l="-616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78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F7307-C54A-1041-B261-D8833251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TF-IDF</a:t>
            </a:r>
            <a:r>
              <a:rPr kumimoji="1" lang="zh-CN" altLang="en-US" dirty="0"/>
              <a:t>计算示例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C15529-3C2E-3549-BF64-CE380DB3290A}"/>
              </a:ext>
            </a:extLst>
          </p:cNvPr>
          <p:cNvSpPr txBox="1"/>
          <p:nvPr/>
        </p:nvSpPr>
        <p:spPr>
          <a:xfrm>
            <a:off x="1199099" y="2257063"/>
            <a:ext cx="85792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FE5EE6-E0FE-D349-9E0F-1C45EFC9E746}"/>
              </a:ext>
            </a:extLst>
          </p:cNvPr>
          <p:cNvSpPr txBox="1"/>
          <p:nvPr/>
        </p:nvSpPr>
        <p:spPr>
          <a:xfrm>
            <a:off x="1220797" y="2909327"/>
            <a:ext cx="72487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0D6C2B-218F-944B-A280-7E9A06D3FD9D}"/>
              </a:ext>
            </a:extLst>
          </p:cNvPr>
          <p:cNvSpPr txBox="1"/>
          <p:nvPr/>
        </p:nvSpPr>
        <p:spPr>
          <a:xfrm>
            <a:off x="1199099" y="3611623"/>
            <a:ext cx="10390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900185-D9D5-CD44-9837-933AFE9FED99}"/>
              </a:ext>
            </a:extLst>
          </p:cNvPr>
          <p:cNvSpPr txBox="1"/>
          <p:nvPr/>
        </p:nvSpPr>
        <p:spPr>
          <a:xfrm>
            <a:off x="1220797" y="4300255"/>
            <a:ext cx="5132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8D7BC5-42FC-3C46-8B78-9D75C1ECC1DF}"/>
              </a:ext>
            </a:extLst>
          </p:cNvPr>
          <p:cNvSpPr txBox="1"/>
          <p:nvPr/>
        </p:nvSpPr>
        <p:spPr>
          <a:xfrm>
            <a:off x="544009" y="2257063"/>
            <a:ext cx="6767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doc1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58899B-EABC-004D-88BD-3CF74C29EE8D}"/>
              </a:ext>
            </a:extLst>
          </p:cNvPr>
          <p:cNvSpPr txBox="1"/>
          <p:nvPr/>
        </p:nvSpPr>
        <p:spPr>
          <a:xfrm>
            <a:off x="544009" y="2938127"/>
            <a:ext cx="6767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doc2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7D25B9-0591-2C48-BE32-AEE50704F057}"/>
              </a:ext>
            </a:extLst>
          </p:cNvPr>
          <p:cNvSpPr txBox="1"/>
          <p:nvPr/>
        </p:nvSpPr>
        <p:spPr>
          <a:xfrm>
            <a:off x="544009" y="3619191"/>
            <a:ext cx="6767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doc3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540627-3AF8-2A44-83B5-61A34F472746}"/>
              </a:ext>
            </a:extLst>
          </p:cNvPr>
          <p:cNvSpPr txBox="1"/>
          <p:nvPr/>
        </p:nvSpPr>
        <p:spPr>
          <a:xfrm>
            <a:off x="544009" y="4300255"/>
            <a:ext cx="67678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doc4</a:t>
            </a:r>
            <a:endParaRPr kumimoji="1" lang="zh-CN" altLang="en-US" dirty="0"/>
          </a:p>
        </p:txBody>
      </p:sp>
      <p:sp>
        <p:nvSpPr>
          <p:cNvPr id="14" name="燕尾形 13">
            <a:extLst>
              <a:ext uri="{FF2B5EF4-FFF2-40B4-BE49-F238E27FC236}">
                <a16:creationId xmlns:a16="http://schemas.microsoft.com/office/drawing/2014/main" id="{262B0525-70BB-1146-88E7-26B37A671395}"/>
              </a:ext>
            </a:extLst>
          </p:cNvPr>
          <p:cNvSpPr/>
          <p:nvPr/>
        </p:nvSpPr>
        <p:spPr>
          <a:xfrm>
            <a:off x="2534855" y="327865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D1E681-B7E6-3342-9BAA-1223680B603F}"/>
              </a:ext>
            </a:extLst>
          </p:cNvPr>
          <p:cNvSpPr txBox="1"/>
          <p:nvPr/>
        </p:nvSpPr>
        <p:spPr>
          <a:xfrm>
            <a:off x="3932653" y="3307459"/>
            <a:ext cx="10390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8B90D1B-F076-F946-ACE9-B1201ED2D87F}"/>
              </a:ext>
            </a:extLst>
          </p:cNvPr>
          <p:cNvSpPr txBox="1"/>
          <p:nvPr/>
        </p:nvSpPr>
        <p:spPr>
          <a:xfrm>
            <a:off x="3277563" y="3315027"/>
            <a:ext cx="6463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词库</a:t>
            </a:r>
          </a:p>
        </p:txBody>
      </p:sp>
      <p:sp>
        <p:nvSpPr>
          <p:cNvPr id="17" name="燕尾形 16">
            <a:extLst>
              <a:ext uri="{FF2B5EF4-FFF2-40B4-BE49-F238E27FC236}">
                <a16:creationId xmlns:a16="http://schemas.microsoft.com/office/drawing/2014/main" id="{6F151F2B-6359-7D41-ADA5-53948C7D5E98}"/>
              </a:ext>
            </a:extLst>
          </p:cNvPr>
          <p:cNvSpPr/>
          <p:nvPr/>
        </p:nvSpPr>
        <p:spPr>
          <a:xfrm>
            <a:off x="5366493" y="327865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4BC584E-AD46-4C4D-8ACB-C1A0ACC02553}"/>
              </a:ext>
            </a:extLst>
          </p:cNvPr>
          <p:cNvSpPr txBox="1"/>
          <p:nvPr/>
        </p:nvSpPr>
        <p:spPr>
          <a:xfrm>
            <a:off x="6340877" y="365125"/>
            <a:ext cx="5822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doc1</a:t>
            </a:r>
            <a:r>
              <a:rPr kumimoji="1" lang="zh-CN" altLang="en-US" dirty="0"/>
              <a:t>的每个词</a:t>
            </a:r>
            <a:r>
              <a:rPr kumimoji="1" lang="en-US" altLang="zh-CN" dirty="0" err="1"/>
              <a:t>a,b,c,d</a:t>
            </a:r>
            <a:r>
              <a:rPr kumimoji="1" lang="zh-CN" altLang="en-US" dirty="0"/>
              <a:t>分别计算</a:t>
            </a:r>
            <a:r>
              <a:rPr kumimoji="1" lang="en-US" altLang="zh-CN" dirty="0" err="1"/>
              <a:t>tf</a:t>
            </a:r>
            <a:r>
              <a:rPr kumimoji="1" lang="zh-CN" altLang="en-US" dirty="0"/>
              <a:t>为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/>
              <a:t>0.25,0.25,0.25,0.25;</a:t>
            </a:r>
          </a:p>
          <a:p>
            <a:r>
              <a:rPr kumimoji="1" lang="zh-CN" altLang="en-US" dirty="0"/>
              <a:t>以</a:t>
            </a:r>
            <a:r>
              <a:rPr kumimoji="1" lang="en-US" altLang="zh-CN" dirty="0"/>
              <a:t>a</a:t>
            </a:r>
            <a:r>
              <a:rPr kumimoji="1" lang="zh-CN" altLang="en-US" dirty="0"/>
              <a:t>为例，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出现一次，</a:t>
            </a:r>
            <a:r>
              <a:rPr kumimoji="1" lang="en-US" altLang="zh-CN" dirty="0"/>
              <a:t>doc1</a:t>
            </a:r>
            <a:r>
              <a:rPr kumimoji="1" lang="zh-CN" altLang="en-US" dirty="0"/>
              <a:t>一共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个词，故而</a:t>
            </a:r>
            <a:r>
              <a:rPr kumimoji="1" lang="en-US" altLang="zh-CN" dirty="0" err="1"/>
              <a:t>tf</a:t>
            </a:r>
            <a:r>
              <a:rPr kumimoji="1" lang="en-US" altLang="zh-CN" dirty="0"/>
              <a:t>(a)=0.25</a:t>
            </a:r>
          </a:p>
          <a:p>
            <a:r>
              <a:rPr kumimoji="1" lang="zh-CN" altLang="en-US" dirty="0"/>
              <a:t>同理，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idf</a:t>
            </a:r>
            <a:r>
              <a:rPr kumimoji="1" lang="zh-CN" altLang="en-US" dirty="0"/>
              <a:t>值为</a:t>
            </a:r>
            <a:r>
              <a:rPr kumimoji="1" lang="en-US" altLang="zh-CN" dirty="0"/>
              <a:t>:</a:t>
            </a:r>
          </a:p>
          <a:p>
            <a:r>
              <a:rPr kumimoji="1" lang="zh-CN" altLang="en-US" dirty="0"/>
              <a:t>一个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个文档，包含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的文档有</a:t>
            </a:r>
            <a:r>
              <a:rPr kumimoji="1" lang="en-US" altLang="zh-CN" dirty="0"/>
              <a:t>doc1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doc2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doc3</a:t>
            </a:r>
            <a:r>
              <a:rPr kumimoji="1" lang="zh-CN" altLang="en-US" dirty="0"/>
              <a:t>，故而</a:t>
            </a:r>
            <a:endParaRPr kumimoji="1" lang="en-US" altLang="zh-CN" dirty="0"/>
          </a:p>
          <a:p>
            <a:r>
              <a:rPr kumimoji="1" lang="en-US" altLang="zh-CN" dirty="0" err="1"/>
              <a:t>idf</a:t>
            </a:r>
            <a:r>
              <a:rPr kumimoji="1" lang="en-US" altLang="zh-CN" dirty="0"/>
              <a:t>(a)=ln(4/(3+1))=ln(1)=0</a:t>
            </a:r>
          </a:p>
          <a:p>
            <a:r>
              <a:rPr kumimoji="1" lang="zh-CN" altLang="en-US" dirty="0"/>
              <a:t>因此，所有</a:t>
            </a:r>
            <a:r>
              <a:rPr kumimoji="1" lang="en-US" altLang="zh-CN" dirty="0"/>
              <a:t>doc</a:t>
            </a:r>
            <a:r>
              <a:rPr kumimoji="1" lang="zh-CN" altLang="en-US" dirty="0"/>
              <a:t>转化成向量则变成了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D3649624-5738-BD46-9CD9-B2B586292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032191"/>
              </p:ext>
            </p:extLst>
          </p:nvPr>
        </p:nvGraphicFramePr>
        <p:xfrm>
          <a:off x="6414319" y="2475202"/>
          <a:ext cx="5081287" cy="190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921">
                  <a:extLst>
                    <a:ext uri="{9D8B030D-6E8A-4147-A177-3AD203B41FA5}">
                      <a16:colId xmlns:a16="http://schemas.microsoft.com/office/drawing/2014/main" val="4132117211"/>
                    </a:ext>
                  </a:extLst>
                </a:gridCol>
                <a:gridCol w="691921">
                  <a:extLst>
                    <a:ext uri="{9D8B030D-6E8A-4147-A177-3AD203B41FA5}">
                      <a16:colId xmlns:a16="http://schemas.microsoft.com/office/drawing/2014/main" val="3254375407"/>
                    </a:ext>
                  </a:extLst>
                </a:gridCol>
                <a:gridCol w="1063826">
                  <a:extLst>
                    <a:ext uri="{9D8B030D-6E8A-4147-A177-3AD203B41FA5}">
                      <a16:colId xmlns:a16="http://schemas.microsoft.com/office/drawing/2014/main" val="363658254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3490274624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1536086002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1295111156"/>
                    </a:ext>
                  </a:extLst>
                </a:gridCol>
              </a:tblGrid>
              <a:tr h="3815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12091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ln(0.8)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91049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0.33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0.33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ln(0.8)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0.33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13042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ln(0.8)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0.2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ln(2)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318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ln(0.8)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0.5</a:t>
                      </a:r>
                      <a:r>
                        <a:rPr lang="zh-CN" altLang="en-US" sz="1400" dirty="0"/>
                        <a:t>*</a:t>
                      </a:r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05330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FD6C2C96-3716-0047-A213-CE76B0DB1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42036"/>
              </p:ext>
            </p:extLst>
          </p:nvPr>
        </p:nvGraphicFramePr>
        <p:xfrm>
          <a:off x="6414319" y="4765739"/>
          <a:ext cx="5081287" cy="1907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921">
                  <a:extLst>
                    <a:ext uri="{9D8B030D-6E8A-4147-A177-3AD203B41FA5}">
                      <a16:colId xmlns:a16="http://schemas.microsoft.com/office/drawing/2014/main" val="4132117211"/>
                    </a:ext>
                  </a:extLst>
                </a:gridCol>
                <a:gridCol w="691921">
                  <a:extLst>
                    <a:ext uri="{9D8B030D-6E8A-4147-A177-3AD203B41FA5}">
                      <a16:colId xmlns:a16="http://schemas.microsoft.com/office/drawing/2014/main" val="3254375407"/>
                    </a:ext>
                  </a:extLst>
                </a:gridCol>
                <a:gridCol w="1063826">
                  <a:extLst>
                    <a:ext uri="{9D8B030D-6E8A-4147-A177-3AD203B41FA5}">
                      <a16:colId xmlns:a16="http://schemas.microsoft.com/office/drawing/2014/main" val="363658254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3490274624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1536086002"/>
                    </a:ext>
                  </a:extLst>
                </a:gridCol>
                <a:gridCol w="877873">
                  <a:extLst>
                    <a:ext uri="{9D8B030D-6E8A-4147-A177-3AD203B41FA5}">
                      <a16:colId xmlns:a16="http://schemas.microsoft.com/office/drawing/2014/main" val="1295111156"/>
                    </a:ext>
                  </a:extLst>
                </a:gridCol>
              </a:tblGrid>
              <a:tr h="38151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112091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-0.057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91049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-0.073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013042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-0.044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0.138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9318"/>
                  </a:ext>
                </a:extLst>
              </a:tr>
              <a:tr h="381519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doc4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-0.111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05330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AD5342B1-473D-724B-A69E-3187DDA4429B}"/>
              </a:ext>
            </a:extLst>
          </p:cNvPr>
          <p:cNvSpPr txBox="1"/>
          <p:nvPr/>
        </p:nvSpPr>
        <p:spPr>
          <a:xfrm>
            <a:off x="6340877" y="4414194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/>
              <a:t>最终得到的</a:t>
            </a:r>
            <a:r>
              <a:rPr kumimoji="1" lang="en-US" altLang="zh-CN" dirty="0"/>
              <a:t>TF-IDF</a:t>
            </a:r>
            <a:r>
              <a:rPr kumimoji="1" lang="zh-CN" altLang="en-US" dirty="0"/>
              <a:t>表示的文本向量如下表所示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10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9C7CF-54DE-554A-9DDA-2410EABF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逻辑回归算法详解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83D155-1768-CA40-A2DA-ACDF17BBE0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67"/>
          <a:stretch/>
        </p:blipFill>
        <p:spPr>
          <a:xfrm>
            <a:off x="241300" y="1181100"/>
            <a:ext cx="5299364" cy="5372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556F2E-F937-414E-8CBB-6B47E769F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18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3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7812</TotalTime>
  <Words>611</Words>
  <Application>Microsoft Macintosh PowerPoint</Application>
  <PresentationFormat>宽屏</PresentationFormat>
  <Paragraphs>130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Microsoft YaHei</vt:lpstr>
      <vt:lpstr>Arial</vt:lpstr>
      <vt:lpstr>Cambria Math</vt:lpstr>
      <vt:lpstr>Wingdings</vt:lpstr>
      <vt:lpstr>Office 主题​​</vt:lpstr>
      <vt:lpstr>生活中的AI系列一</vt:lpstr>
      <vt:lpstr>信息时代的AI驱动</vt:lpstr>
      <vt:lpstr>腾讯网上的新闻</vt:lpstr>
      <vt:lpstr>PowerPoint 演示文稿</vt:lpstr>
      <vt:lpstr>PowerPoint 演示文稿</vt:lpstr>
      <vt:lpstr>PowerPoint 演示文稿</vt:lpstr>
      <vt:lpstr>文本数据化——TFIDF</vt:lpstr>
      <vt:lpstr>TF-IDF计算示例</vt:lpstr>
      <vt:lpstr>逻辑回归算法详解</vt:lpstr>
      <vt:lpstr>逻辑回归算法详解</vt:lpstr>
      <vt:lpstr>PowerPoint 演示文稿</vt:lpstr>
      <vt:lpstr>附录—需要补充的知识技能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生活中的AI系列一</dc:title>
  <dc:creator>Microsoft Office User</dc:creator>
  <cp:lastModifiedBy>Microsoft Office User</cp:lastModifiedBy>
  <cp:revision>144</cp:revision>
  <dcterms:created xsi:type="dcterms:W3CDTF">2019-09-23T15:28:13Z</dcterms:created>
  <dcterms:modified xsi:type="dcterms:W3CDTF">2019-10-02T17:28:17Z</dcterms:modified>
</cp:coreProperties>
</file>