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4" r:id="rId2"/>
    <p:sldMasterId id="2147483720" r:id="rId3"/>
    <p:sldMasterId id="2147483738" r:id="rId4"/>
  </p:sldMasterIdLst>
  <p:notesMasterIdLst>
    <p:notesMasterId r:id="rId32"/>
  </p:notesMasterIdLst>
  <p:sldIdLst>
    <p:sldId id="256" r:id="rId5"/>
    <p:sldId id="257" r:id="rId6"/>
    <p:sldId id="258" r:id="rId7"/>
    <p:sldId id="259" r:id="rId8"/>
    <p:sldId id="261" r:id="rId9"/>
    <p:sldId id="263" r:id="rId10"/>
    <p:sldId id="264" r:id="rId11"/>
    <p:sldId id="268" r:id="rId12"/>
    <p:sldId id="270" r:id="rId13"/>
    <p:sldId id="271" r:id="rId14"/>
    <p:sldId id="273" r:id="rId15"/>
    <p:sldId id="282" r:id="rId16"/>
    <p:sldId id="284" r:id="rId17"/>
    <p:sldId id="285" r:id="rId18"/>
    <p:sldId id="287" r:id="rId19"/>
    <p:sldId id="288" r:id="rId20"/>
    <p:sldId id="300" r:id="rId21"/>
    <p:sldId id="301" r:id="rId22"/>
    <p:sldId id="302" r:id="rId23"/>
    <p:sldId id="303" r:id="rId24"/>
    <p:sldId id="308" r:id="rId25"/>
    <p:sldId id="309" r:id="rId26"/>
    <p:sldId id="310" r:id="rId27"/>
    <p:sldId id="311" r:id="rId28"/>
    <p:sldId id="312" r:id="rId29"/>
    <p:sldId id="336" r:id="rId30"/>
    <p:sldId id="335" r:id="rId3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p:cViewPr varScale="1">
        <p:scale>
          <a:sx n="145" d="100"/>
          <a:sy n="145" d="100"/>
        </p:scale>
        <p:origin x="6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49EC777-C6D5-4BA9-9B94-CC2A71FE903E}" type="datetimeFigureOut">
              <a:rPr lang="en-US" smtClean="0"/>
              <a:t>5/2/21</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EF83069A-BEE4-4384-9512-1887AF075692}" type="slidenum">
              <a:rPr lang="en-US" smtClean="0"/>
              <a:t>‹#›</a:t>
            </a:fld>
            <a:endParaRPr lang="en-US"/>
          </a:p>
        </p:txBody>
      </p:sp>
    </p:spTree>
    <p:extLst>
      <p:ext uri="{BB962C8B-B14F-4D97-AF65-F5344CB8AC3E}">
        <p14:creationId xmlns:p14="http://schemas.microsoft.com/office/powerpoint/2010/main" val="291392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3069A-BEE4-4384-9512-1887AF075692}" type="slidenum">
              <a:rPr lang="en-US" smtClean="0"/>
              <a:t>26</a:t>
            </a:fld>
            <a:endParaRPr lang="en-US"/>
          </a:p>
        </p:txBody>
      </p:sp>
    </p:spTree>
    <p:extLst>
      <p:ext uri="{BB962C8B-B14F-4D97-AF65-F5344CB8AC3E}">
        <p14:creationId xmlns:p14="http://schemas.microsoft.com/office/powerpoint/2010/main" val="210532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80009"/>
            <a:ext cx="8374551"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673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085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34215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1550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50761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639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GB"/>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514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GB"/>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GB"/>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338413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7090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013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212428"/>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47783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6038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787716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534808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2726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5090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3927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30344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4918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59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66236" y="1427032"/>
            <a:ext cx="3667125" cy="2877820"/>
          </a:xfrm>
          <a:prstGeom prst="rect">
            <a:avLst/>
          </a:prstGeom>
        </p:spPr>
        <p:txBody>
          <a:bodyPr wrap="square" lIns="0" tIns="0" rIns="0" bIns="0">
            <a:spAutoFit/>
          </a:bodyPr>
          <a:lstStyle>
            <a:lvl1pPr>
              <a:defRPr sz="1800" b="1" i="0" u="heavy">
                <a:solidFill>
                  <a:srgbClr val="F46423"/>
                </a:solidFill>
                <a:latin typeface="Lato"/>
                <a:cs typeface="La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28510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3155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9979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GB"/>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96793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GB"/>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GB"/>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67396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65960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5971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556307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01741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3340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88478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20861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95247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063316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6122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4122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152184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467681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119536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096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GB"/>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47364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GB"/>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GB"/>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898591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53884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1124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625344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410934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516143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66236" y="1427032"/>
            <a:ext cx="3667125" cy="2877820"/>
          </a:xfrm>
          <a:prstGeom prst="rect">
            <a:avLst/>
          </a:prstGeom>
        </p:spPr>
        <p:txBody>
          <a:bodyPr wrap="square" lIns="0" tIns="0" rIns="0" bIns="0">
            <a:spAutoFit/>
          </a:bodyPr>
          <a:lstStyle>
            <a:lvl1pPr>
              <a:defRPr sz="1800" b="1" i="0" u="heavy">
                <a:solidFill>
                  <a:srgbClr val="F46423"/>
                </a:solidFill>
                <a:latin typeface="Lato"/>
                <a:cs typeface="La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0554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747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0950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845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51903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21" Type="http://schemas.openxmlformats.org/officeDocument/2006/relationships/image" Target="../media/image4.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4.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image" Target="../media/image3.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2.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image" Target="../media/image5.png"/><Relationship Id="rId10" Type="http://schemas.openxmlformats.org/officeDocument/2006/relationships/slideLayout" Target="../slideLayouts/slideLayout49.xml"/><Relationship Id="rId19" Type="http://schemas.openxmlformats.org/officeDocument/2006/relationships/theme" Target="../theme/theme4.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196" y="415649"/>
            <a:ext cx="183515" cy="0"/>
          </a:xfrm>
          <a:custGeom>
            <a:avLst/>
            <a:gdLst/>
            <a:ahLst/>
            <a:cxnLst/>
            <a:rect l="l" t="t" r="r" b="b"/>
            <a:pathLst>
              <a:path w="183515">
                <a:moveTo>
                  <a:pt x="0" y="0"/>
                </a:moveTo>
                <a:lnTo>
                  <a:pt x="183299" y="0"/>
                </a:lnTo>
              </a:path>
            </a:pathLst>
          </a:custGeom>
          <a:ln w="19049">
            <a:solidFill>
              <a:srgbClr val="000000"/>
            </a:solidFill>
          </a:ln>
        </p:spPr>
        <p:txBody>
          <a:bodyPr wrap="square" lIns="0" tIns="0" rIns="0" bIns="0" rtlCol="0"/>
          <a:lstStyle/>
          <a:p>
            <a:endParaRPr/>
          </a:p>
        </p:txBody>
      </p:sp>
      <p:sp>
        <p:nvSpPr>
          <p:cNvPr id="2" name="Holder 2"/>
          <p:cNvSpPr>
            <a:spLocks noGrp="1"/>
          </p:cNvSpPr>
          <p:nvPr>
            <p:ph type="title"/>
          </p:nvPr>
        </p:nvSpPr>
        <p:spPr>
          <a:xfrm>
            <a:off x="2194555" y="1807313"/>
            <a:ext cx="4754889" cy="1490345"/>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a:xfrm>
            <a:off x="469631" y="1075877"/>
            <a:ext cx="8204737" cy="3524250"/>
          </a:xfrm>
          <a:prstGeom prst="rect">
            <a:avLst/>
          </a:prstGeom>
        </p:spPr>
        <p:txBody>
          <a:bodyPr wrap="square" lIns="0" tIns="0" rIns="0" bIns="0">
            <a:spAutoFit/>
          </a:bodyPr>
          <a:lstStyle>
            <a:lvl1pPr>
              <a:defRPr sz="1800" b="0" i="0">
                <a:solidFill>
                  <a:srgbClr val="212428"/>
                </a:solidFill>
                <a:latin typeface="Lato"/>
                <a:cs typeface="La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1D8BD707-D9CF-40AE-B4C6-C98DA3205C09}" type="datetimeFigureOut">
              <a:rPr lang="en-US" smtClean="0"/>
              <a:t>5/2/21</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44796496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1D8BD707-D9CF-40AE-B4C6-C98DA3205C09}" type="datetimeFigureOut">
              <a:rPr lang="en-US" smtClean="0"/>
              <a:t>5/2/21</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9978247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1D8BD707-D9CF-40AE-B4C6-C98DA3205C09}" type="datetimeFigureOut">
              <a:rPr lang="en-US" smtClean="0"/>
              <a:t>5/2/21</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43796703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6stepsnaivebayesarticle"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4.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746126"/>
            <a:ext cx="8839199" cy="936154"/>
          </a:xfrm>
          <a:prstGeom prst="rect">
            <a:avLst/>
          </a:prstGeom>
        </p:spPr>
        <p:txBody>
          <a:bodyPr vert="horz" wrap="square" lIns="0" tIns="12700" rIns="0" bIns="0" rtlCol="0">
            <a:spAutoFit/>
          </a:bodyPr>
          <a:lstStyle/>
          <a:p>
            <a:pPr marL="1695450" marR="5080" indent="-1683385" algn="ctr">
              <a:lnSpc>
                <a:spcPct val="100000"/>
              </a:lnSpc>
              <a:spcBef>
                <a:spcPts val="100"/>
              </a:spcBef>
            </a:pPr>
            <a:r>
              <a:rPr lang="en-US" sz="3000" spc="10" dirty="0">
                <a:latin typeface="Copperplate Gothic Bold" panose="020E0705020206020404" pitchFamily="34" charset="77"/>
                <a:cs typeface="Lato"/>
              </a:rPr>
              <a:t>Topic:   </a:t>
            </a:r>
            <a:r>
              <a:rPr sz="3000" u="sng" spc="10" dirty="0">
                <a:latin typeface="Copperplate Gothic Bold" panose="020E0705020206020404" pitchFamily="34" charset="77"/>
                <a:cs typeface="Lato"/>
              </a:rPr>
              <a:t>Hate </a:t>
            </a:r>
            <a:r>
              <a:rPr sz="3000" u="sng" spc="-15" dirty="0">
                <a:latin typeface="Copperplate Gothic Bold" panose="020E0705020206020404" pitchFamily="34" charset="77"/>
                <a:cs typeface="Lato"/>
              </a:rPr>
              <a:t>Speech </a:t>
            </a:r>
            <a:r>
              <a:rPr sz="3000" u="sng" spc="-240" dirty="0">
                <a:latin typeface="Copperplate Gothic Bold" panose="020E0705020206020404" pitchFamily="34" charset="77"/>
                <a:cs typeface="Lato"/>
              </a:rPr>
              <a:t>/ </a:t>
            </a:r>
            <a:r>
              <a:rPr sz="3000" u="sng" spc="-70" dirty="0">
                <a:latin typeface="Copperplate Gothic Bold" panose="020E0705020206020404" pitchFamily="34" charset="77"/>
                <a:cs typeface="Lato"/>
              </a:rPr>
              <a:t>Toxic</a:t>
            </a:r>
            <a:r>
              <a:rPr sz="3000" u="sng" spc="-395" dirty="0">
                <a:latin typeface="Copperplate Gothic Bold" panose="020E0705020206020404" pitchFamily="34" charset="77"/>
                <a:cs typeface="Lato"/>
              </a:rPr>
              <a:t> </a:t>
            </a:r>
            <a:r>
              <a:rPr lang="en-US" sz="3000" u="sng" spc="-395" dirty="0">
                <a:latin typeface="Copperplate Gothic Bold" panose="020E0705020206020404" pitchFamily="34" charset="77"/>
                <a:cs typeface="Lato"/>
              </a:rPr>
              <a:t> </a:t>
            </a:r>
            <a:r>
              <a:rPr sz="3000" u="sng" spc="5" dirty="0">
                <a:latin typeface="Copperplate Gothic Bold" panose="020E0705020206020404" pitchFamily="34" charset="77"/>
                <a:cs typeface="Lato"/>
              </a:rPr>
              <a:t>Comment  </a:t>
            </a:r>
            <a:r>
              <a:rPr sz="3000" u="sng" dirty="0">
                <a:latin typeface="Copperplate Gothic Bold" panose="020E0705020206020404" pitchFamily="34" charset="77"/>
                <a:cs typeface="Lato"/>
              </a:rPr>
              <a:t>Detection</a:t>
            </a:r>
          </a:p>
        </p:txBody>
      </p:sp>
      <p:sp>
        <p:nvSpPr>
          <p:cNvPr id="7" name="object 7"/>
          <p:cNvSpPr txBox="1"/>
          <p:nvPr/>
        </p:nvSpPr>
        <p:spPr>
          <a:xfrm>
            <a:off x="4648200" y="2419350"/>
            <a:ext cx="4310014" cy="2241639"/>
          </a:xfrm>
          <a:prstGeom prst="rect">
            <a:avLst/>
          </a:prstGeom>
        </p:spPr>
        <p:txBody>
          <a:bodyPr vert="horz" wrap="square" lIns="0" tIns="12700" rIns="0" bIns="0" rtlCol="0">
            <a:spAutoFit/>
          </a:bodyPr>
          <a:lstStyle/>
          <a:p>
            <a:r>
              <a:rPr lang="en-IN" b="1" u="sng" dirty="0"/>
              <a:t>TEAM MEMBERS:</a:t>
            </a:r>
            <a:endParaRPr lang="en-IN" dirty="0"/>
          </a:p>
          <a:p>
            <a:r>
              <a:rPr lang="en-IN" b="1" dirty="0"/>
              <a:t> </a:t>
            </a:r>
            <a:endParaRPr lang="en-IN" dirty="0"/>
          </a:p>
          <a:p>
            <a:r>
              <a:rPr lang="en-IN" b="1" dirty="0"/>
              <a:t>    NAME                         REG. NO.</a:t>
            </a:r>
            <a:endParaRPr lang="en-IN" dirty="0"/>
          </a:p>
          <a:p>
            <a:r>
              <a:rPr lang="en-IN" b="1" dirty="0"/>
              <a:t> </a:t>
            </a:r>
          </a:p>
          <a:p>
            <a:r>
              <a:rPr lang="en-IN" b="1" dirty="0"/>
              <a:t>MUSKAAN YADAV         20BCE1622</a:t>
            </a:r>
            <a:endParaRPr lang="en-IN" dirty="0"/>
          </a:p>
          <a:p>
            <a:pPr lvl="0"/>
            <a:r>
              <a:rPr lang="en-IN" b="1" dirty="0"/>
              <a:t>JEEL MEHTA                    20BCE1117</a:t>
            </a:r>
            <a:endParaRPr lang="en-IN" dirty="0"/>
          </a:p>
          <a:p>
            <a:pPr lvl="0"/>
            <a:r>
              <a:rPr lang="en-IN" b="1" dirty="0"/>
              <a:t>SRUJANKUMAR.R.A       20BCE1784</a:t>
            </a:r>
            <a:endParaRPr lang="en-IN" dirty="0"/>
          </a:p>
          <a:p>
            <a:pPr marR="5080" algn="r">
              <a:lnSpc>
                <a:spcPct val="100000"/>
              </a:lnSpc>
              <a:spcBef>
                <a:spcPts val="100"/>
              </a:spcBef>
            </a:pPr>
            <a:endParaRPr sz="1800" dirty="0">
              <a:latin typeface="Lato"/>
              <a:cs typeface="Lato"/>
            </a:endParaRPr>
          </a:p>
        </p:txBody>
      </p:sp>
      <p:sp>
        <p:nvSpPr>
          <p:cNvPr id="8" name="object 8"/>
          <p:cNvSpPr txBox="1"/>
          <p:nvPr/>
        </p:nvSpPr>
        <p:spPr>
          <a:xfrm>
            <a:off x="3352800" y="208077"/>
            <a:ext cx="2819400" cy="579646"/>
          </a:xfrm>
          <a:prstGeom prst="rect">
            <a:avLst/>
          </a:prstGeom>
        </p:spPr>
        <p:txBody>
          <a:bodyPr vert="horz" wrap="square" lIns="0" tIns="12700" rIns="0" bIns="0" rtlCol="0">
            <a:spAutoFit/>
          </a:bodyPr>
          <a:lstStyle/>
          <a:p>
            <a:pPr marL="12700">
              <a:spcBef>
                <a:spcPts val="100"/>
              </a:spcBef>
            </a:pPr>
            <a:r>
              <a:rPr lang="en-IN" sz="2000" b="1" dirty="0">
                <a:latin typeface="Copperplate Gothic Bold" panose="020E0705020206020404" pitchFamily="34" charset="77"/>
              </a:rPr>
              <a:t>REVIEW REPORT - 1</a:t>
            </a:r>
            <a:endParaRPr lang="en-IN" sz="2000" dirty="0">
              <a:latin typeface="Copperplate Gothic Bold" panose="020E0705020206020404" pitchFamily="34" charset="77"/>
            </a:endParaRPr>
          </a:p>
          <a:p>
            <a:pPr marL="12700">
              <a:lnSpc>
                <a:spcPct val="100000"/>
              </a:lnSpc>
              <a:spcBef>
                <a:spcPts val="100"/>
              </a:spcBef>
            </a:pPr>
            <a:endParaRPr sz="1600" dirty="0">
              <a:latin typeface="Lato Light"/>
              <a:cs typeface="Lato Light"/>
            </a:endParaRPr>
          </a:p>
        </p:txBody>
      </p:sp>
      <p:sp>
        <p:nvSpPr>
          <p:cNvPr id="10" name="object 10"/>
          <p:cNvSpPr txBox="1"/>
          <p:nvPr/>
        </p:nvSpPr>
        <p:spPr>
          <a:xfrm>
            <a:off x="257062" y="2343150"/>
            <a:ext cx="4087221" cy="2195666"/>
          </a:xfrm>
          <a:prstGeom prst="rect">
            <a:avLst/>
          </a:prstGeom>
        </p:spPr>
        <p:txBody>
          <a:bodyPr vert="horz" wrap="square" lIns="0" tIns="8890" rIns="0" bIns="0" rtlCol="0">
            <a:spAutoFit/>
          </a:bodyPr>
          <a:lstStyle/>
          <a:p>
            <a:r>
              <a:rPr lang="en-IN" b="1" dirty="0"/>
              <a:t>Programme: DATABASE MANAGEMENT SYSTEM</a:t>
            </a:r>
            <a:endParaRPr lang="en-IN" dirty="0"/>
          </a:p>
          <a:p>
            <a:r>
              <a:rPr lang="en-IN" b="1" dirty="0"/>
              <a:t>Course:</a:t>
            </a:r>
            <a:r>
              <a:rPr lang="en-IN" dirty="0"/>
              <a:t> COMPUTER SCIENCE AND ENGINEERING</a:t>
            </a:r>
          </a:p>
          <a:p>
            <a:r>
              <a:rPr lang="en-IN" b="1" dirty="0"/>
              <a:t>Slot:</a:t>
            </a:r>
            <a:r>
              <a:rPr lang="en-IN" dirty="0"/>
              <a:t> D2</a:t>
            </a:r>
          </a:p>
          <a:p>
            <a:r>
              <a:rPr lang="en-IN" b="1" dirty="0"/>
              <a:t>Faculty:</a:t>
            </a:r>
            <a:r>
              <a:rPr lang="en-IN" dirty="0"/>
              <a:t> PREMALATHA M</a:t>
            </a:r>
          </a:p>
          <a:p>
            <a:r>
              <a:rPr lang="en-IN" b="1" dirty="0"/>
              <a:t>Component:</a:t>
            </a:r>
            <a:r>
              <a:rPr lang="en-IN" dirty="0"/>
              <a:t> J</a:t>
            </a:r>
          </a:p>
          <a:p>
            <a:pPr marL="12700" marR="5080">
              <a:lnSpc>
                <a:spcPct val="101600"/>
              </a:lnSpc>
              <a:spcBef>
                <a:spcPts val="70"/>
              </a:spcBef>
            </a:pPr>
            <a:endParaRPr sz="1600" dirty="0">
              <a:latin typeface="Lato Light"/>
              <a:cs typeface="Lato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5363845"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000000"/>
                </a:solidFill>
              </a:rPr>
              <a:t>Data </a:t>
            </a:r>
            <a:r>
              <a:rPr sz="3000" spc="15" dirty="0">
                <a:solidFill>
                  <a:srgbClr val="000000"/>
                </a:solidFill>
              </a:rPr>
              <a:t>Cleaning </a:t>
            </a:r>
            <a:r>
              <a:rPr sz="3000" spc="-35" dirty="0">
                <a:solidFill>
                  <a:srgbClr val="000000"/>
                </a:solidFill>
              </a:rPr>
              <a:t>&amp;</a:t>
            </a:r>
            <a:r>
              <a:rPr sz="3000" spc="-540" dirty="0">
                <a:solidFill>
                  <a:srgbClr val="000000"/>
                </a:solidFill>
              </a:rPr>
              <a:t> </a:t>
            </a:r>
            <a:r>
              <a:rPr sz="3000" spc="-5" dirty="0">
                <a:solidFill>
                  <a:srgbClr val="000000"/>
                </a:solidFill>
              </a:rPr>
              <a:t>Visualization</a:t>
            </a:r>
            <a:endParaRPr sz="3000"/>
          </a:p>
        </p:txBody>
      </p:sp>
      <p:sp>
        <p:nvSpPr>
          <p:cNvPr id="3" name="object 3"/>
          <p:cNvSpPr/>
          <p:nvPr/>
        </p:nvSpPr>
        <p:spPr>
          <a:xfrm>
            <a:off x="484549" y="1284322"/>
            <a:ext cx="4087010" cy="265655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45140" y="1224522"/>
            <a:ext cx="3956791" cy="27970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66298" y="4088499"/>
            <a:ext cx="3763010" cy="570230"/>
          </a:xfrm>
          <a:prstGeom prst="rect">
            <a:avLst/>
          </a:prstGeom>
        </p:spPr>
        <p:txBody>
          <a:bodyPr vert="horz" wrap="square" lIns="0" tIns="20320" rIns="0" bIns="0" rtlCol="0">
            <a:spAutoFit/>
          </a:bodyPr>
          <a:lstStyle/>
          <a:p>
            <a:pPr marL="12700" marR="5080">
              <a:lnSpc>
                <a:spcPts val="1420"/>
              </a:lnSpc>
              <a:spcBef>
                <a:spcPts val="160"/>
              </a:spcBef>
            </a:pPr>
            <a:r>
              <a:rPr sz="1200" b="1" spc="5" dirty="0">
                <a:latin typeface="Lato"/>
                <a:cs typeface="Lato"/>
              </a:rPr>
              <a:t>Class</a:t>
            </a:r>
            <a:r>
              <a:rPr sz="1200" b="1" spc="-75" dirty="0">
                <a:latin typeface="Lato"/>
                <a:cs typeface="Lato"/>
              </a:rPr>
              <a:t> </a:t>
            </a:r>
            <a:r>
              <a:rPr sz="1200" b="1" spc="10" dirty="0">
                <a:latin typeface="Lato"/>
                <a:cs typeface="Lato"/>
              </a:rPr>
              <a:t>Imbalance:</a:t>
            </a:r>
            <a:r>
              <a:rPr sz="1200" b="1" spc="-60" dirty="0">
                <a:latin typeface="Lato"/>
                <a:cs typeface="Lato"/>
              </a:rPr>
              <a:t> </a:t>
            </a:r>
            <a:r>
              <a:rPr sz="1200" spc="-5" dirty="0">
                <a:latin typeface="Lato"/>
                <a:cs typeface="Lato"/>
              </a:rPr>
              <a:t>The</a:t>
            </a:r>
            <a:r>
              <a:rPr sz="1200" spc="-85" dirty="0">
                <a:latin typeface="Lato"/>
                <a:cs typeface="Lato"/>
              </a:rPr>
              <a:t> </a:t>
            </a:r>
            <a:r>
              <a:rPr sz="1200" dirty="0">
                <a:latin typeface="Lato"/>
                <a:cs typeface="Lato"/>
              </a:rPr>
              <a:t>toxicity</a:t>
            </a:r>
            <a:r>
              <a:rPr sz="1200" spc="-85" dirty="0">
                <a:latin typeface="Lato"/>
                <a:cs typeface="Lato"/>
              </a:rPr>
              <a:t> </a:t>
            </a:r>
            <a:r>
              <a:rPr sz="1200" spc="10" dirty="0">
                <a:latin typeface="Lato"/>
                <a:cs typeface="Lato"/>
              </a:rPr>
              <a:t>is</a:t>
            </a:r>
            <a:r>
              <a:rPr sz="1200" spc="-85" dirty="0">
                <a:latin typeface="Lato"/>
                <a:cs typeface="Lato"/>
              </a:rPr>
              <a:t> </a:t>
            </a:r>
            <a:r>
              <a:rPr sz="1200" dirty="0">
                <a:latin typeface="Lato"/>
                <a:cs typeface="Lato"/>
              </a:rPr>
              <a:t>not</a:t>
            </a:r>
            <a:r>
              <a:rPr sz="1200" spc="-85" dirty="0">
                <a:latin typeface="Lato"/>
                <a:cs typeface="Lato"/>
              </a:rPr>
              <a:t> </a:t>
            </a:r>
            <a:r>
              <a:rPr sz="1200" spc="5" dirty="0">
                <a:latin typeface="Lato"/>
                <a:cs typeface="Lato"/>
              </a:rPr>
              <a:t>spread</a:t>
            </a:r>
            <a:r>
              <a:rPr sz="1200" spc="-85" dirty="0">
                <a:latin typeface="Lato"/>
                <a:cs typeface="Lato"/>
              </a:rPr>
              <a:t> </a:t>
            </a:r>
            <a:r>
              <a:rPr sz="1200" spc="-5" dirty="0">
                <a:latin typeface="Lato"/>
                <a:cs typeface="Lato"/>
              </a:rPr>
              <a:t>evenly</a:t>
            </a:r>
            <a:r>
              <a:rPr sz="1200" spc="-85" dirty="0">
                <a:latin typeface="Lato"/>
                <a:cs typeface="Lato"/>
              </a:rPr>
              <a:t> </a:t>
            </a:r>
            <a:r>
              <a:rPr sz="1200" spc="5" dirty="0">
                <a:latin typeface="Lato"/>
                <a:cs typeface="Lato"/>
              </a:rPr>
              <a:t>across  </a:t>
            </a:r>
            <a:r>
              <a:rPr sz="1200" spc="20" dirty="0">
                <a:latin typeface="Lato"/>
                <a:cs typeface="Lato"/>
              </a:rPr>
              <a:t>all </a:t>
            </a:r>
            <a:r>
              <a:rPr sz="1200" dirty="0">
                <a:latin typeface="Lato"/>
                <a:cs typeface="Lato"/>
              </a:rPr>
              <a:t>the </a:t>
            </a:r>
            <a:r>
              <a:rPr sz="1200" spc="-5" dirty="0">
                <a:latin typeface="Lato"/>
                <a:cs typeface="Lato"/>
              </a:rPr>
              <a:t>classes. </a:t>
            </a:r>
            <a:r>
              <a:rPr sz="1200" dirty="0">
                <a:latin typeface="Lato"/>
                <a:cs typeface="Lato"/>
              </a:rPr>
              <a:t>Out </a:t>
            </a:r>
            <a:r>
              <a:rPr sz="1200" spc="-15" dirty="0">
                <a:latin typeface="Lato"/>
                <a:cs typeface="Lato"/>
              </a:rPr>
              <a:t>of </a:t>
            </a:r>
            <a:r>
              <a:rPr sz="1200" spc="20" dirty="0">
                <a:latin typeface="Lato"/>
                <a:cs typeface="Lato"/>
              </a:rPr>
              <a:t>all </a:t>
            </a:r>
            <a:r>
              <a:rPr sz="1200" dirty="0">
                <a:latin typeface="Lato"/>
                <a:cs typeface="Lato"/>
              </a:rPr>
              <a:t>the </a:t>
            </a:r>
            <a:r>
              <a:rPr sz="1200" spc="5" dirty="0">
                <a:latin typeface="Lato"/>
                <a:cs typeface="Lato"/>
              </a:rPr>
              <a:t>hate </a:t>
            </a:r>
            <a:r>
              <a:rPr sz="1200" dirty="0">
                <a:latin typeface="Lato"/>
                <a:cs typeface="Lato"/>
              </a:rPr>
              <a:t>tags, </a:t>
            </a:r>
            <a:r>
              <a:rPr sz="1200" spc="-5" dirty="0">
                <a:latin typeface="Lato"/>
                <a:cs typeface="Lato"/>
              </a:rPr>
              <a:t>‘toxic’ </a:t>
            </a:r>
            <a:r>
              <a:rPr sz="1200" dirty="0">
                <a:latin typeface="Lato"/>
                <a:cs typeface="Lato"/>
              </a:rPr>
              <a:t>tags </a:t>
            </a:r>
            <a:r>
              <a:rPr sz="1200" spc="15" dirty="0">
                <a:latin typeface="Lato"/>
                <a:cs typeface="Lato"/>
              </a:rPr>
              <a:t>are  </a:t>
            </a:r>
            <a:r>
              <a:rPr sz="1200" spc="-10" dirty="0">
                <a:latin typeface="Lato"/>
                <a:cs typeface="Lato"/>
              </a:rPr>
              <a:t>43.58%,</a:t>
            </a:r>
            <a:r>
              <a:rPr sz="1200" spc="-85" dirty="0">
                <a:latin typeface="Lato"/>
                <a:cs typeface="Lato"/>
              </a:rPr>
              <a:t> </a:t>
            </a:r>
            <a:r>
              <a:rPr sz="1200" dirty="0">
                <a:latin typeface="Lato"/>
                <a:cs typeface="Lato"/>
              </a:rPr>
              <a:t>whereas</a:t>
            </a:r>
            <a:r>
              <a:rPr sz="1200" spc="-80" dirty="0">
                <a:latin typeface="Lato"/>
                <a:cs typeface="Lato"/>
              </a:rPr>
              <a:t> </a:t>
            </a:r>
            <a:r>
              <a:rPr sz="1200" spc="10" dirty="0">
                <a:latin typeface="Lato"/>
                <a:cs typeface="Lato"/>
              </a:rPr>
              <a:t>‘threat’</a:t>
            </a:r>
            <a:r>
              <a:rPr sz="1200" spc="-80" dirty="0">
                <a:latin typeface="Lato"/>
                <a:cs typeface="Lato"/>
              </a:rPr>
              <a:t> </a:t>
            </a:r>
            <a:r>
              <a:rPr sz="1200" dirty="0">
                <a:latin typeface="Lato"/>
                <a:cs typeface="Lato"/>
              </a:rPr>
              <a:t>tags</a:t>
            </a:r>
            <a:r>
              <a:rPr sz="1200" spc="-80" dirty="0">
                <a:latin typeface="Lato"/>
                <a:cs typeface="Lato"/>
              </a:rPr>
              <a:t> </a:t>
            </a:r>
            <a:r>
              <a:rPr sz="1200" spc="15" dirty="0">
                <a:latin typeface="Lato"/>
                <a:cs typeface="Lato"/>
              </a:rPr>
              <a:t>are</a:t>
            </a:r>
            <a:r>
              <a:rPr sz="1200" spc="-80" dirty="0">
                <a:latin typeface="Lato"/>
                <a:cs typeface="Lato"/>
              </a:rPr>
              <a:t> </a:t>
            </a:r>
            <a:r>
              <a:rPr sz="1200" spc="-15" dirty="0">
                <a:latin typeface="Lato"/>
                <a:cs typeface="Lato"/>
              </a:rPr>
              <a:t>1.36%.</a:t>
            </a:r>
            <a:endParaRPr sz="1200">
              <a:latin typeface="Lato"/>
              <a:cs typeface="Lato"/>
            </a:endParaRPr>
          </a:p>
        </p:txBody>
      </p:sp>
      <p:sp>
        <p:nvSpPr>
          <p:cNvPr id="6" name="object 6"/>
          <p:cNvSpPr txBox="1"/>
          <p:nvPr/>
        </p:nvSpPr>
        <p:spPr>
          <a:xfrm>
            <a:off x="6155191" y="4186597"/>
            <a:ext cx="2100580" cy="389255"/>
          </a:xfrm>
          <a:prstGeom prst="rect">
            <a:avLst/>
          </a:prstGeom>
        </p:spPr>
        <p:txBody>
          <a:bodyPr vert="horz" wrap="square" lIns="0" tIns="20320" rIns="0" bIns="0" rtlCol="0">
            <a:spAutoFit/>
          </a:bodyPr>
          <a:lstStyle/>
          <a:p>
            <a:pPr marL="12700" marR="5080">
              <a:lnSpc>
                <a:spcPts val="1420"/>
              </a:lnSpc>
              <a:spcBef>
                <a:spcPts val="160"/>
              </a:spcBef>
            </a:pPr>
            <a:r>
              <a:rPr sz="1200" spc="5" dirty="0">
                <a:latin typeface="Lato"/>
                <a:cs typeface="Lato"/>
              </a:rPr>
              <a:t>Clean</a:t>
            </a:r>
            <a:r>
              <a:rPr sz="1200" spc="-90" dirty="0">
                <a:latin typeface="Lato"/>
                <a:cs typeface="Lato"/>
              </a:rPr>
              <a:t> </a:t>
            </a:r>
            <a:r>
              <a:rPr sz="1200" spc="-5" dirty="0">
                <a:latin typeface="Lato"/>
                <a:cs typeface="Lato"/>
              </a:rPr>
              <a:t>comments</a:t>
            </a:r>
            <a:r>
              <a:rPr sz="1200" spc="-85" dirty="0">
                <a:latin typeface="Lato"/>
                <a:cs typeface="Lato"/>
              </a:rPr>
              <a:t> </a:t>
            </a:r>
            <a:r>
              <a:rPr sz="1200" spc="15" dirty="0">
                <a:latin typeface="Lato"/>
                <a:cs typeface="Lato"/>
              </a:rPr>
              <a:t>are</a:t>
            </a:r>
            <a:r>
              <a:rPr sz="1200" spc="-85" dirty="0">
                <a:latin typeface="Lato"/>
                <a:cs typeface="Lato"/>
              </a:rPr>
              <a:t> </a:t>
            </a:r>
            <a:r>
              <a:rPr sz="1200" dirty="0">
                <a:latin typeface="Lato"/>
                <a:cs typeface="Lato"/>
              </a:rPr>
              <a:t>~140k</a:t>
            </a:r>
            <a:r>
              <a:rPr sz="1200" spc="-85" dirty="0">
                <a:latin typeface="Lato"/>
                <a:cs typeface="Lato"/>
              </a:rPr>
              <a:t> </a:t>
            </a:r>
            <a:r>
              <a:rPr sz="1200" dirty="0">
                <a:latin typeface="Lato"/>
                <a:cs typeface="Lato"/>
              </a:rPr>
              <a:t>out  </a:t>
            </a:r>
            <a:r>
              <a:rPr sz="1200" spc="-15" dirty="0">
                <a:latin typeface="Lato"/>
                <a:cs typeface="Lato"/>
              </a:rPr>
              <a:t>of</a:t>
            </a:r>
            <a:r>
              <a:rPr sz="1200" spc="-85" dirty="0">
                <a:latin typeface="Lato"/>
                <a:cs typeface="Lato"/>
              </a:rPr>
              <a:t> </a:t>
            </a:r>
            <a:r>
              <a:rPr sz="1200" dirty="0">
                <a:latin typeface="Lato"/>
                <a:cs typeface="Lato"/>
              </a:rPr>
              <a:t>the</a:t>
            </a:r>
            <a:r>
              <a:rPr sz="1200" spc="-80" dirty="0">
                <a:latin typeface="Lato"/>
                <a:cs typeface="Lato"/>
              </a:rPr>
              <a:t> </a:t>
            </a:r>
            <a:r>
              <a:rPr sz="1200" dirty="0">
                <a:latin typeface="Lato"/>
                <a:cs typeface="Lato"/>
              </a:rPr>
              <a:t>~160k</a:t>
            </a:r>
            <a:r>
              <a:rPr sz="1200" spc="-85" dirty="0">
                <a:latin typeface="Lato"/>
                <a:cs typeface="Lato"/>
              </a:rPr>
              <a:t> </a:t>
            </a:r>
            <a:r>
              <a:rPr sz="1200" spc="10" dirty="0">
                <a:latin typeface="Lato"/>
                <a:cs typeface="Lato"/>
              </a:rPr>
              <a:t>total</a:t>
            </a:r>
            <a:r>
              <a:rPr sz="1200" spc="-80" dirty="0">
                <a:latin typeface="Lato"/>
                <a:cs typeface="Lato"/>
              </a:rPr>
              <a:t> </a:t>
            </a:r>
            <a:r>
              <a:rPr sz="1200" spc="-10" dirty="0">
                <a:latin typeface="Lato"/>
                <a:cs typeface="Lato"/>
              </a:rPr>
              <a:t>comments.</a:t>
            </a:r>
            <a:endParaRPr sz="1200">
              <a:latin typeface="Lato"/>
              <a:cs typeface="La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71948"/>
            <a:ext cx="7082876" cy="474489"/>
          </a:xfrm>
          <a:prstGeom prst="rect">
            <a:avLst/>
          </a:prstGeom>
        </p:spPr>
        <p:txBody>
          <a:bodyPr vert="horz" wrap="square" lIns="0" tIns="12700" rIns="0" bIns="0" rtlCol="0">
            <a:spAutoFit/>
          </a:bodyPr>
          <a:lstStyle/>
          <a:p>
            <a:pPr marL="12700">
              <a:lnSpc>
                <a:spcPct val="100000"/>
              </a:lnSpc>
              <a:spcBef>
                <a:spcPts val="100"/>
              </a:spcBef>
            </a:pPr>
            <a:r>
              <a:rPr sz="3000" spc="50" dirty="0">
                <a:solidFill>
                  <a:schemeClr val="tx1"/>
                </a:solidFill>
              </a:rPr>
              <a:t>Data </a:t>
            </a:r>
            <a:r>
              <a:rPr sz="3000" spc="15" dirty="0">
                <a:solidFill>
                  <a:schemeClr val="tx1"/>
                </a:solidFill>
              </a:rPr>
              <a:t>Cleaning </a:t>
            </a:r>
            <a:r>
              <a:rPr sz="3000" spc="-35" dirty="0">
                <a:solidFill>
                  <a:schemeClr val="tx1"/>
                </a:solidFill>
              </a:rPr>
              <a:t>&amp;</a:t>
            </a:r>
            <a:r>
              <a:rPr sz="3000" spc="-540" dirty="0">
                <a:solidFill>
                  <a:schemeClr val="tx1"/>
                </a:solidFill>
              </a:rPr>
              <a:t> </a:t>
            </a:r>
            <a:r>
              <a:rPr sz="3000" spc="-5" dirty="0">
                <a:solidFill>
                  <a:schemeClr val="tx1"/>
                </a:solidFill>
              </a:rPr>
              <a:t>Visualization</a:t>
            </a:r>
            <a:endParaRPr sz="3000" dirty="0">
              <a:solidFill>
                <a:schemeClr val="tx1"/>
              </a:solidFill>
            </a:endParaRPr>
          </a:p>
        </p:txBody>
      </p:sp>
      <p:sp>
        <p:nvSpPr>
          <p:cNvPr id="3" name="object 3"/>
          <p:cNvSpPr txBox="1"/>
          <p:nvPr/>
        </p:nvSpPr>
        <p:spPr>
          <a:xfrm>
            <a:off x="475248" y="1452432"/>
            <a:ext cx="8023859" cy="3119120"/>
          </a:xfrm>
          <a:prstGeom prst="rect">
            <a:avLst/>
          </a:prstGeom>
        </p:spPr>
        <p:txBody>
          <a:bodyPr vert="horz" wrap="square" lIns="0" tIns="12700" rIns="0" bIns="0" rtlCol="0">
            <a:spAutoFit/>
          </a:bodyPr>
          <a:lstStyle/>
          <a:p>
            <a:pPr marL="379095" indent="-367030">
              <a:lnSpc>
                <a:spcPct val="100000"/>
              </a:lnSpc>
              <a:spcBef>
                <a:spcPts val="100"/>
              </a:spcBef>
              <a:buFont typeface="Arial"/>
              <a:buChar char="●"/>
              <a:tabLst>
                <a:tab pos="379095" algn="l"/>
                <a:tab pos="379730" algn="l"/>
              </a:tabLst>
            </a:pPr>
            <a:r>
              <a:rPr sz="1800" dirty="0">
                <a:latin typeface="Lato"/>
                <a:cs typeface="Lato"/>
              </a:rPr>
              <a:t>Comments</a:t>
            </a:r>
            <a:r>
              <a:rPr sz="1800" spc="-114" dirty="0">
                <a:latin typeface="Lato"/>
                <a:cs typeface="Lato"/>
              </a:rPr>
              <a:t> </a:t>
            </a:r>
            <a:r>
              <a:rPr sz="1800" dirty="0">
                <a:latin typeface="Lato"/>
                <a:cs typeface="Lato"/>
              </a:rPr>
              <a:t>obtained</a:t>
            </a:r>
            <a:r>
              <a:rPr sz="1800" spc="-114" dirty="0">
                <a:latin typeface="Lato"/>
                <a:cs typeface="Lato"/>
              </a:rPr>
              <a:t> </a:t>
            </a:r>
            <a:r>
              <a:rPr sz="1800" spc="25" dirty="0">
                <a:latin typeface="Lato"/>
                <a:cs typeface="Lato"/>
              </a:rPr>
              <a:t>are</a:t>
            </a:r>
            <a:r>
              <a:rPr sz="1800" spc="-114" dirty="0">
                <a:latin typeface="Lato"/>
                <a:cs typeface="Lato"/>
              </a:rPr>
              <a:t> </a:t>
            </a:r>
            <a:r>
              <a:rPr sz="1800" spc="5" dirty="0">
                <a:latin typeface="Lato"/>
                <a:cs typeface="Lato"/>
              </a:rPr>
              <a:t>from</a:t>
            </a:r>
            <a:r>
              <a:rPr sz="1800" spc="-114" dirty="0">
                <a:latin typeface="Lato"/>
                <a:cs typeface="Lato"/>
              </a:rPr>
              <a:t> </a:t>
            </a:r>
            <a:r>
              <a:rPr sz="1800" dirty="0">
                <a:latin typeface="Lato"/>
                <a:cs typeface="Lato"/>
              </a:rPr>
              <a:t>random</a:t>
            </a:r>
            <a:r>
              <a:rPr sz="1800" spc="-114" dirty="0">
                <a:latin typeface="Lato"/>
                <a:cs typeface="Lato"/>
              </a:rPr>
              <a:t> </a:t>
            </a:r>
            <a:r>
              <a:rPr sz="1800" spc="10" dirty="0">
                <a:latin typeface="Lato"/>
                <a:cs typeface="Lato"/>
              </a:rPr>
              <a:t>users</a:t>
            </a:r>
            <a:r>
              <a:rPr sz="1800" spc="-114" dirty="0">
                <a:latin typeface="Lato"/>
                <a:cs typeface="Lato"/>
              </a:rPr>
              <a:t> </a:t>
            </a:r>
            <a:r>
              <a:rPr sz="1800" spc="-15" dirty="0">
                <a:latin typeface="Lato"/>
                <a:cs typeface="Lato"/>
              </a:rPr>
              <a:t>on</a:t>
            </a:r>
            <a:r>
              <a:rPr sz="1800" spc="-114" dirty="0">
                <a:latin typeface="Lato"/>
                <a:cs typeface="Lato"/>
              </a:rPr>
              <a:t> </a:t>
            </a:r>
            <a:r>
              <a:rPr sz="1800" spc="15" dirty="0">
                <a:latin typeface="Lato"/>
                <a:cs typeface="Lato"/>
              </a:rPr>
              <a:t>internet</a:t>
            </a:r>
            <a:endParaRPr sz="1800">
              <a:latin typeface="Lato"/>
              <a:cs typeface="Lato"/>
            </a:endParaRPr>
          </a:p>
          <a:p>
            <a:pPr marL="379095" indent="-367030">
              <a:lnSpc>
                <a:spcPct val="100000"/>
              </a:lnSpc>
              <a:spcBef>
                <a:spcPts val="1290"/>
              </a:spcBef>
              <a:buFont typeface="Arial"/>
              <a:buChar char="●"/>
              <a:tabLst>
                <a:tab pos="379095" algn="l"/>
                <a:tab pos="379730" algn="l"/>
              </a:tabLst>
            </a:pPr>
            <a:r>
              <a:rPr sz="1800" spc="5" dirty="0">
                <a:latin typeface="Lato"/>
                <a:cs typeface="Lato"/>
              </a:rPr>
              <a:t>Dataset</a:t>
            </a:r>
            <a:r>
              <a:rPr sz="1800" spc="-114" dirty="0">
                <a:latin typeface="Lato"/>
                <a:cs typeface="Lato"/>
              </a:rPr>
              <a:t> </a:t>
            </a:r>
            <a:r>
              <a:rPr sz="1800" spc="15" dirty="0">
                <a:latin typeface="Lato"/>
                <a:cs typeface="Lato"/>
              </a:rPr>
              <a:t>is</a:t>
            </a:r>
            <a:r>
              <a:rPr sz="1800" spc="-114" dirty="0">
                <a:latin typeface="Lato"/>
                <a:cs typeface="Lato"/>
              </a:rPr>
              <a:t> </a:t>
            </a:r>
            <a:r>
              <a:rPr sz="1800" spc="-30" dirty="0">
                <a:latin typeface="Lato"/>
                <a:cs typeface="Lato"/>
              </a:rPr>
              <a:t>noisy.</a:t>
            </a:r>
            <a:r>
              <a:rPr sz="1800" spc="-114" dirty="0">
                <a:latin typeface="Lato"/>
                <a:cs typeface="Lato"/>
              </a:rPr>
              <a:t> </a:t>
            </a:r>
            <a:r>
              <a:rPr sz="1800" spc="-20" dirty="0">
                <a:latin typeface="Lato"/>
                <a:cs typeface="Lato"/>
              </a:rPr>
              <a:t>No</a:t>
            </a:r>
            <a:r>
              <a:rPr sz="1800" spc="-110" dirty="0">
                <a:latin typeface="Lato"/>
                <a:cs typeface="Lato"/>
              </a:rPr>
              <a:t> </a:t>
            </a:r>
            <a:r>
              <a:rPr sz="1800" spc="-15" dirty="0">
                <a:latin typeface="Lato"/>
                <a:cs typeface="Lato"/>
              </a:rPr>
              <a:t>ﬁxed</a:t>
            </a:r>
            <a:r>
              <a:rPr sz="1800" spc="-114" dirty="0">
                <a:latin typeface="Lato"/>
                <a:cs typeface="Lato"/>
              </a:rPr>
              <a:t> </a:t>
            </a:r>
            <a:r>
              <a:rPr sz="1800" spc="15" dirty="0">
                <a:latin typeface="Lato"/>
                <a:cs typeface="Lato"/>
              </a:rPr>
              <a:t>standard</a:t>
            </a:r>
            <a:r>
              <a:rPr sz="1800" spc="-114" dirty="0">
                <a:latin typeface="Lato"/>
                <a:cs typeface="Lato"/>
              </a:rPr>
              <a:t> </a:t>
            </a:r>
            <a:r>
              <a:rPr sz="1800" spc="-25" dirty="0">
                <a:latin typeface="Lato"/>
                <a:cs typeface="Lato"/>
              </a:rPr>
              <a:t>of</a:t>
            </a:r>
            <a:r>
              <a:rPr sz="1800" spc="-114" dirty="0">
                <a:latin typeface="Lato"/>
                <a:cs typeface="Lato"/>
              </a:rPr>
              <a:t> </a:t>
            </a:r>
            <a:r>
              <a:rPr sz="1800" spc="10" dirty="0">
                <a:latin typeface="Lato"/>
                <a:cs typeface="Lato"/>
              </a:rPr>
              <a:t>writing</a:t>
            </a:r>
            <a:r>
              <a:rPr sz="1800" spc="-110" dirty="0">
                <a:latin typeface="Lato"/>
                <a:cs typeface="Lato"/>
              </a:rPr>
              <a:t> </a:t>
            </a:r>
            <a:r>
              <a:rPr sz="1800" spc="5" dirty="0">
                <a:latin typeface="Lato"/>
                <a:cs typeface="Lato"/>
              </a:rPr>
              <a:t>across</a:t>
            </a:r>
            <a:r>
              <a:rPr sz="1800" spc="-114" dirty="0">
                <a:latin typeface="Lato"/>
                <a:cs typeface="Lato"/>
              </a:rPr>
              <a:t> </a:t>
            </a:r>
            <a:r>
              <a:rPr sz="1800" spc="30" dirty="0">
                <a:latin typeface="Lato"/>
                <a:cs typeface="Lato"/>
              </a:rPr>
              <a:t>all</a:t>
            </a:r>
            <a:r>
              <a:rPr sz="1800" spc="-114" dirty="0">
                <a:latin typeface="Lato"/>
                <a:cs typeface="Lato"/>
              </a:rPr>
              <a:t> </a:t>
            </a:r>
            <a:r>
              <a:rPr sz="1800" spc="5" dirty="0">
                <a:latin typeface="Lato"/>
                <a:cs typeface="Lato"/>
              </a:rPr>
              <a:t>the</a:t>
            </a:r>
            <a:r>
              <a:rPr sz="1800" spc="-114" dirty="0">
                <a:latin typeface="Lato"/>
                <a:cs typeface="Lato"/>
              </a:rPr>
              <a:t> </a:t>
            </a:r>
            <a:r>
              <a:rPr sz="1800" spc="-5" dirty="0">
                <a:latin typeface="Lato"/>
                <a:cs typeface="Lato"/>
              </a:rPr>
              <a:t>comments</a:t>
            </a:r>
            <a:endParaRPr sz="1800">
              <a:latin typeface="Lato"/>
              <a:cs typeface="Lato"/>
            </a:endParaRPr>
          </a:p>
          <a:p>
            <a:pPr marL="379095" indent="-367030">
              <a:lnSpc>
                <a:spcPct val="100000"/>
              </a:lnSpc>
              <a:spcBef>
                <a:spcPts val="1290"/>
              </a:spcBef>
              <a:buFont typeface="Arial"/>
              <a:buChar char="●"/>
              <a:tabLst>
                <a:tab pos="379095" algn="l"/>
                <a:tab pos="379730" algn="l"/>
              </a:tabLst>
            </a:pPr>
            <a:r>
              <a:rPr sz="1800" spc="5" dirty="0">
                <a:latin typeface="Lato"/>
                <a:cs typeface="Lato"/>
              </a:rPr>
              <a:t>Dataset</a:t>
            </a:r>
            <a:r>
              <a:rPr sz="1800" spc="-114" dirty="0">
                <a:latin typeface="Lato"/>
                <a:cs typeface="Lato"/>
              </a:rPr>
              <a:t> </a:t>
            </a:r>
            <a:r>
              <a:rPr sz="1800" spc="5" dirty="0">
                <a:latin typeface="Lato"/>
                <a:cs typeface="Lato"/>
              </a:rPr>
              <a:t>must</a:t>
            </a:r>
            <a:r>
              <a:rPr sz="1800" spc="-110" dirty="0">
                <a:latin typeface="Lato"/>
                <a:cs typeface="Lato"/>
              </a:rPr>
              <a:t> </a:t>
            </a:r>
            <a:r>
              <a:rPr sz="1800" spc="-5" dirty="0">
                <a:latin typeface="Lato"/>
                <a:cs typeface="Lato"/>
              </a:rPr>
              <a:t>be</a:t>
            </a:r>
            <a:r>
              <a:rPr sz="1800" spc="-110" dirty="0">
                <a:latin typeface="Lato"/>
                <a:cs typeface="Lato"/>
              </a:rPr>
              <a:t> </a:t>
            </a:r>
            <a:r>
              <a:rPr sz="1800" dirty="0">
                <a:latin typeface="Lato"/>
                <a:cs typeface="Lato"/>
              </a:rPr>
              <a:t>cleaned</a:t>
            </a:r>
            <a:r>
              <a:rPr sz="1800" spc="-114" dirty="0">
                <a:latin typeface="Lato"/>
                <a:cs typeface="Lato"/>
              </a:rPr>
              <a:t> </a:t>
            </a:r>
            <a:r>
              <a:rPr sz="1800" dirty="0">
                <a:latin typeface="Lato"/>
                <a:cs typeface="Lato"/>
              </a:rPr>
              <a:t>before</a:t>
            </a:r>
            <a:r>
              <a:rPr sz="1800" spc="-110" dirty="0">
                <a:latin typeface="Lato"/>
                <a:cs typeface="Lato"/>
              </a:rPr>
              <a:t> </a:t>
            </a:r>
            <a:r>
              <a:rPr sz="1800" spc="15" dirty="0">
                <a:latin typeface="Lato"/>
                <a:cs typeface="Lato"/>
              </a:rPr>
              <a:t>further</a:t>
            </a:r>
            <a:r>
              <a:rPr sz="1800" spc="-110" dirty="0">
                <a:latin typeface="Lato"/>
                <a:cs typeface="Lato"/>
              </a:rPr>
              <a:t> </a:t>
            </a:r>
            <a:r>
              <a:rPr sz="1800" dirty="0">
                <a:latin typeface="Lato"/>
                <a:cs typeface="Lato"/>
              </a:rPr>
              <a:t>steps</a:t>
            </a:r>
            <a:r>
              <a:rPr sz="1800" spc="-114" dirty="0">
                <a:latin typeface="Lato"/>
                <a:cs typeface="Lato"/>
              </a:rPr>
              <a:t> </a:t>
            </a:r>
            <a:r>
              <a:rPr sz="1800" dirty="0">
                <a:latin typeface="Lato"/>
                <a:cs typeface="Lato"/>
              </a:rPr>
              <a:t>to</a:t>
            </a:r>
            <a:r>
              <a:rPr sz="1800" spc="-110" dirty="0">
                <a:latin typeface="Lato"/>
                <a:cs typeface="Lato"/>
              </a:rPr>
              <a:t> </a:t>
            </a:r>
            <a:r>
              <a:rPr sz="1800" spc="5" dirty="0">
                <a:latin typeface="Lato"/>
                <a:cs typeface="Lato"/>
              </a:rPr>
              <a:t>obtain</a:t>
            </a:r>
            <a:r>
              <a:rPr sz="1800" spc="-110" dirty="0">
                <a:latin typeface="Lato"/>
                <a:cs typeface="Lato"/>
              </a:rPr>
              <a:t> </a:t>
            </a:r>
            <a:r>
              <a:rPr sz="1800" dirty="0">
                <a:latin typeface="Lato"/>
                <a:cs typeface="Lato"/>
              </a:rPr>
              <a:t>meaningful</a:t>
            </a:r>
            <a:r>
              <a:rPr sz="1800" spc="-110" dirty="0">
                <a:latin typeface="Lato"/>
                <a:cs typeface="Lato"/>
              </a:rPr>
              <a:t> </a:t>
            </a:r>
            <a:r>
              <a:rPr sz="1800" spc="15" dirty="0">
                <a:latin typeface="Lato"/>
                <a:cs typeface="Lato"/>
              </a:rPr>
              <a:t>results</a:t>
            </a:r>
            <a:endParaRPr sz="1800">
              <a:latin typeface="Lato"/>
              <a:cs typeface="Lato"/>
            </a:endParaRPr>
          </a:p>
          <a:p>
            <a:pPr marL="379095" marR="982344" indent="-367030">
              <a:lnSpc>
                <a:spcPct val="114599"/>
              </a:lnSpc>
              <a:spcBef>
                <a:spcPts val="975"/>
              </a:spcBef>
              <a:buFont typeface="Arial"/>
              <a:buChar char="●"/>
              <a:tabLst>
                <a:tab pos="379095" algn="l"/>
                <a:tab pos="379730" algn="l"/>
              </a:tabLst>
            </a:pPr>
            <a:r>
              <a:rPr sz="1800" spc="-15" dirty="0">
                <a:latin typeface="Lato"/>
                <a:cs typeface="Lato"/>
              </a:rPr>
              <a:t>Remove</a:t>
            </a:r>
            <a:r>
              <a:rPr sz="1800" spc="-105" dirty="0">
                <a:latin typeface="Lato"/>
                <a:cs typeface="Lato"/>
              </a:rPr>
              <a:t> </a:t>
            </a:r>
            <a:r>
              <a:rPr sz="1800" spc="-10" dirty="0">
                <a:latin typeface="Lato"/>
                <a:cs typeface="Lato"/>
              </a:rPr>
              <a:t>non</a:t>
            </a:r>
            <a:r>
              <a:rPr sz="1800" spc="-100" dirty="0">
                <a:latin typeface="Lato"/>
                <a:cs typeface="Lato"/>
              </a:rPr>
              <a:t> </a:t>
            </a:r>
            <a:r>
              <a:rPr sz="1800" spc="5" dirty="0">
                <a:latin typeface="Lato"/>
                <a:cs typeface="Lato"/>
              </a:rPr>
              <a:t>alphanumeric</a:t>
            </a:r>
            <a:r>
              <a:rPr sz="1800" spc="-100" dirty="0">
                <a:latin typeface="Lato"/>
                <a:cs typeface="Lato"/>
              </a:rPr>
              <a:t> </a:t>
            </a:r>
            <a:r>
              <a:rPr sz="1800" spc="10" dirty="0">
                <a:latin typeface="Lato"/>
                <a:cs typeface="Lato"/>
              </a:rPr>
              <a:t>characters</a:t>
            </a:r>
            <a:r>
              <a:rPr sz="1800" spc="-100" dirty="0">
                <a:latin typeface="Lato"/>
                <a:cs typeface="Lato"/>
              </a:rPr>
              <a:t> </a:t>
            </a:r>
            <a:r>
              <a:rPr sz="1800" spc="20" dirty="0">
                <a:latin typeface="Lato"/>
                <a:cs typeface="Lato"/>
              </a:rPr>
              <a:t>(ip</a:t>
            </a:r>
            <a:r>
              <a:rPr sz="1800" spc="-100" dirty="0">
                <a:latin typeface="Lato"/>
                <a:cs typeface="Lato"/>
              </a:rPr>
              <a:t> </a:t>
            </a:r>
            <a:r>
              <a:rPr sz="1800" dirty="0">
                <a:latin typeface="Lato"/>
                <a:cs typeface="Lato"/>
              </a:rPr>
              <a:t>addresses,</a:t>
            </a:r>
            <a:r>
              <a:rPr sz="1800" spc="-105" dirty="0">
                <a:latin typeface="Lato"/>
                <a:cs typeface="Lato"/>
              </a:rPr>
              <a:t> </a:t>
            </a:r>
            <a:r>
              <a:rPr sz="1800" dirty="0">
                <a:latin typeface="Lato"/>
                <a:cs typeface="Lato"/>
              </a:rPr>
              <a:t>time,</a:t>
            </a:r>
            <a:r>
              <a:rPr sz="1800" spc="-100" dirty="0">
                <a:latin typeface="Lato"/>
                <a:cs typeface="Lato"/>
              </a:rPr>
              <a:t> </a:t>
            </a:r>
            <a:r>
              <a:rPr sz="1800" spc="10" dirty="0">
                <a:latin typeface="Lato"/>
                <a:cs typeface="Lato"/>
              </a:rPr>
              <a:t>date)</a:t>
            </a:r>
            <a:r>
              <a:rPr sz="1800" spc="-100" dirty="0">
                <a:latin typeface="Lato"/>
                <a:cs typeface="Lato"/>
              </a:rPr>
              <a:t> </a:t>
            </a:r>
            <a:r>
              <a:rPr sz="1800" dirty="0">
                <a:latin typeface="Lato"/>
                <a:cs typeface="Lato"/>
              </a:rPr>
              <a:t>and  </a:t>
            </a:r>
            <a:r>
              <a:rPr sz="1800" spc="-5" dirty="0">
                <a:latin typeface="Lato"/>
                <a:cs typeface="Lato"/>
              </a:rPr>
              <a:t>punctuations.</a:t>
            </a:r>
            <a:endParaRPr sz="1800">
              <a:latin typeface="Lato"/>
              <a:cs typeface="Lato"/>
            </a:endParaRPr>
          </a:p>
          <a:p>
            <a:pPr marL="379095" indent="-367030">
              <a:lnSpc>
                <a:spcPct val="100000"/>
              </a:lnSpc>
              <a:spcBef>
                <a:spcPts val="1290"/>
              </a:spcBef>
              <a:buFont typeface="Arial"/>
              <a:buChar char="●"/>
              <a:tabLst>
                <a:tab pos="379095" algn="l"/>
                <a:tab pos="379730" algn="l"/>
              </a:tabLst>
            </a:pPr>
            <a:r>
              <a:rPr sz="1800" dirty="0">
                <a:latin typeface="Lato"/>
                <a:cs typeface="Lato"/>
              </a:rPr>
              <a:t>Convert</a:t>
            </a:r>
            <a:r>
              <a:rPr sz="1800" spc="-114" dirty="0">
                <a:latin typeface="Lato"/>
                <a:cs typeface="Lato"/>
              </a:rPr>
              <a:t> </a:t>
            </a:r>
            <a:r>
              <a:rPr sz="1800" dirty="0">
                <a:latin typeface="Lato"/>
                <a:cs typeface="Lato"/>
              </a:rPr>
              <a:t>everything</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lower</a:t>
            </a:r>
            <a:r>
              <a:rPr sz="1800" spc="-114" dirty="0">
                <a:latin typeface="Lato"/>
                <a:cs typeface="Lato"/>
              </a:rPr>
              <a:t> </a:t>
            </a:r>
            <a:r>
              <a:rPr sz="1800" spc="-5" dirty="0">
                <a:latin typeface="Lato"/>
                <a:cs typeface="Lato"/>
              </a:rPr>
              <a:t>case</a:t>
            </a:r>
            <a:r>
              <a:rPr sz="1800" spc="-114" dirty="0">
                <a:latin typeface="Lato"/>
                <a:cs typeface="Lato"/>
              </a:rPr>
              <a:t> </a:t>
            </a:r>
            <a:r>
              <a:rPr sz="1800" spc="10" dirty="0">
                <a:latin typeface="Lato"/>
                <a:cs typeface="Lato"/>
              </a:rPr>
              <a:t>letters.</a:t>
            </a:r>
            <a:endParaRPr sz="1800">
              <a:latin typeface="Lato"/>
              <a:cs typeface="Lato"/>
            </a:endParaRPr>
          </a:p>
          <a:p>
            <a:pPr marL="379095" marR="5080" indent="-367030">
              <a:lnSpc>
                <a:spcPct val="114599"/>
              </a:lnSpc>
              <a:spcBef>
                <a:spcPts val="975"/>
              </a:spcBef>
              <a:buFont typeface="Arial"/>
              <a:buChar char="●"/>
              <a:tabLst>
                <a:tab pos="379095" algn="l"/>
                <a:tab pos="379730" algn="l"/>
              </a:tabLst>
            </a:pPr>
            <a:r>
              <a:rPr sz="1800" dirty="0">
                <a:latin typeface="Lato"/>
                <a:cs typeface="Lato"/>
              </a:rPr>
              <a:t>Detect</a:t>
            </a:r>
            <a:r>
              <a:rPr sz="1800" spc="-114" dirty="0">
                <a:latin typeface="Lato"/>
                <a:cs typeface="Lato"/>
              </a:rPr>
              <a:t> </a:t>
            </a:r>
            <a:r>
              <a:rPr sz="1800" dirty="0">
                <a:latin typeface="Lato"/>
                <a:cs typeface="Lato"/>
              </a:rPr>
              <a:t>and</a:t>
            </a:r>
            <a:r>
              <a:rPr sz="1800" spc="-114" dirty="0">
                <a:latin typeface="Lato"/>
                <a:cs typeface="Lato"/>
              </a:rPr>
              <a:t> </a:t>
            </a:r>
            <a:r>
              <a:rPr sz="1800" spc="-5" dirty="0">
                <a:latin typeface="Lato"/>
                <a:cs typeface="Lato"/>
              </a:rPr>
              <a:t>remove</a:t>
            </a:r>
            <a:r>
              <a:rPr sz="1800" spc="-110" dirty="0">
                <a:latin typeface="Lato"/>
                <a:cs typeface="Lato"/>
              </a:rPr>
              <a:t> </a:t>
            </a:r>
            <a:r>
              <a:rPr sz="1800" spc="5" dirty="0">
                <a:latin typeface="Lato"/>
                <a:cs typeface="Lato"/>
              </a:rPr>
              <a:t>extremely</a:t>
            </a:r>
            <a:r>
              <a:rPr sz="1800" spc="-114" dirty="0">
                <a:latin typeface="Lato"/>
                <a:cs typeface="Lato"/>
              </a:rPr>
              <a:t> </a:t>
            </a:r>
            <a:r>
              <a:rPr sz="1800" spc="-5" dirty="0">
                <a:latin typeface="Lato"/>
                <a:cs typeface="Lato"/>
              </a:rPr>
              <a:t>long</a:t>
            </a:r>
            <a:r>
              <a:rPr sz="1800" spc="-110" dirty="0">
                <a:latin typeface="Lato"/>
                <a:cs typeface="Lato"/>
              </a:rPr>
              <a:t> </a:t>
            </a:r>
            <a:r>
              <a:rPr sz="1800" dirty="0">
                <a:latin typeface="Lato"/>
                <a:cs typeface="Lato"/>
              </a:rPr>
              <a:t>words</a:t>
            </a:r>
            <a:r>
              <a:rPr sz="1800" spc="-114" dirty="0">
                <a:latin typeface="Lato"/>
                <a:cs typeface="Lato"/>
              </a:rPr>
              <a:t> </a:t>
            </a:r>
            <a:r>
              <a:rPr sz="1800" spc="5" dirty="0">
                <a:latin typeface="Lato"/>
                <a:cs typeface="Lato"/>
              </a:rPr>
              <a:t>(may</a:t>
            </a:r>
            <a:r>
              <a:rPr sz="1800" spc="-110" dirty="0">
                <a:latin typeface="Lato"/>
                <a:cs typeface="Lato"/>
              </a:rPr>
              <a:t> </a:t>
            </a:r>
            <a:r>
              <a:rPr sz="1800" spc="-5" dirty="0">
                <a:latin typeface="Lato"/>
                <a:cs typeface="Lato"/>
              </a:rPr>
              <a:t>cause</a:t>
            </a:r>
            <a:r>
              <a:rPr sz="1800" spc="-114" dirty="0">
                <a:latin typeface="Lato"/>
                <a:cs typeface="Lato"/>
              </a:rPr>
              <a:t> </a:t>
            </a:r>
            <a:r>
              <a:rPr sz="1800" spc="5" dirty="0">
                <a:latin typeface="Lato"/>
                <a:cs typeface="Lato"/>
              </a:rPr>
              <a:t>overﬁtting),</a:t>
            </a:r>
            <a:r>
              <a:rPr sz="1800" spc="-114" dirty="0">
                <a:latin typeface="Lato"/>
                <a:cs typeface="Lato"/>
              </a:rPr>
              <a:t> </a:t>
            </a:r>
            <a:r>
              <a:rPr sz="1800" spc="-10" dirty="0">
                <a:latin typeface="Lato"/>
                <a:cs typeface="Lato"/>
              </a:rPr>
              <a:t>non</a:t>
            </a:r>
            <a:r>
              <a:rPr sz="1800" spc="-110" dirty="0">
                <a:latin typeface="Lato"/>
                <a:cs typeface="Lato"/>
              </a:rPr>
              <a:t> </a:t>
            </a:r>
            <a:r>
              <a:rPr sz="1800" spc="5" dirty="0">
                <a:latin typeface="Lato"/>
                <a:cs typeface="Lato"/>
              </a:rPr>
              <a:t>english  </a:t>
            </a:r>
            <a:r>
              <a:rPr sz="1800" dirty="0">
                <a:latin typeface="Lato"/>
                <a:cs typeface="Lato"/>
              </a:rPr>
              <a:t>and meaningless</a:t>
            </a:r>
            <a:r>
              <a:rPr sz="1800" spc="-235" dirty="0">
                <a:latin typeface="Lato"/>
                <a:cs typeface="Lato"/>
              </a:rPr>
              <a:t> </a:t>
            </a:r>
            <a:r>
              <a:rPr sz="1800" spc="-5" dirty="0">
                <a:latin typeface="Lato"/>
                <a:cs typeface="Lato"/>
              </a:rPr>
              <a:t>words.</a:t>
            </a:r>
            <a:endParaRPr sz="1800">
              <a:latin typeface="Lato"/>
              <a:cs typeface="La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55699"/>
            <a:ext cx="6048461" cy="474489"/>
          </a:xfrm>
          <a:prstGeom prst="rect">
            <a:avLst/>
          </a:prstGeom>
        </p:spPr>
        <p:txBody>
          <a:bodyPr vert="horz" wrap="square" lIns="0" tIns="12700" rIns="0" bIns="0" rtlCol="0">
            <a:spAutoFit/>
          </a:bodyPr>
          <a:lstStyle/>
          <a:p>
            <a:pPr marL="12700">
              <a:lnSpc>
                <a:spcPct val="100000"/>
              </a:lnSpc>
              <a:spcBef>
                <a:spcPts val="100"/>
              </a:spcBef>
            </a:pPr>
            <a:r>
              <a:rPr sz="3000" spc="50" dirty="0">
                <a:solidFill>
                  <a:schemeClr val="accent2">
                    <a:lumMod val="60000"/>
                    <a:lumOff val="40000"/>
                  </a:schemeClr>
                </a:solidFill>
              </a:rPr>
              <a:t>Data </a:t>
            </a:r>
            <a:r>
              <a:rPr sz="3000" spc="15" dirty="0">
                <a:solidFill>
                  <a:schemeClr val="accent2">
                    <a:lumMod val="60000"/>
                    <a:lumOff val="40000"/>
                  </a:schemeClr>
                </a:solidFill>
              </a:rPr>
              <a:t>Cleaning </a:t>
            </a:r>
            <a:r>
              <a:rPr sz="3000" spc="-35" dirty="0">
                <a:solidFill>
                  <a:schemeClr val="accent2">
                    <a:lumMod val="60000"/>
                    <a:lumOff val="40000"/>
                  </a:schemeClr>
                </a:solidFill>
              </a:rPr>
              <a:t>&amp;</a:t>
            </a:r>
            <a:r>
              <a:rPr sz="3000" spc="-540" dirty="0">
                <a:solidFill>
                  <a:schemeClr val="accent2">
                    <a:lumMod val="60000"/>
                    <a:lumOff val="40000"/>
                  </a:schemeClr>
                </a:solidFill>
              </a:rPr>
              <a:t> </a:t>
            </a:r>
            <a:r>
              <a:rPr sz="3000" spc="-5" dirty="0">
                <a:solidFill>
                  <a:schemeClr val="accent2">
                    <a:lumMod val="60000"/>
                    <a:lumOff val="40000"/>
                  </a:schemeClr>
                </a:solidFill>
              </a:rPr>
              <a:t>Visualization</a:t>
            </a:r>
            <a:endParaRPr sz="3000" dirty="0">
              <a:solidFill>
                <a:schemeClr val="accent2">
                  <a:lumMod val="60000"/>
                  <a:lumOff val="40000"/>
                </a:schemeClr>
              </a:solidFill>
            </a:endParaRPr>
          </a:p>
        </p:txBody>
      </p:sp>
      <p:sp>
        <p:nvSpPr>
          <p:cNvPr id="3" name="object 3"/>
          <p:cNvSpPr txBox="1"/>
          <p:nvPr/>
        </p:nvSpPr>
        <p:spPr>
          <a:xfrm>
            <a:off x="533401" y="1657420"/>
            <a:ext cx="3247670" cy="1945854"/>
          </a:xfrm>
          <a:prstGeom prst="rect">
            <a:avLst/>
          </a:prstGeom>
          <a:solidFill>
            <a:srgbClr val="F2F2F2"/>
          </a:solidFill>
          <a:ln w="9524">
            <a:solidFill>
              <a:srgbClr val="000000"/>
            </a:solidFill>
          </a:ln>
        </p:spPr>
        <p:txBody>
          <a:bodyPr vert="horz" wrap="square" lIns="0" tIns="200660" rIns="0" bIns="0" rtlCol="0">
            <a:spAutoFit/>
          </a:bodyPr>
          <a:lstStyle/>
          <a:p>
            <a:pPr marL="1270" algn="ctr">
              <a:lnSpc>
                <a:spcPts val="1664"/>
              </a:lnSpc>
              <a:spcBef>
                <a:spcPts val="1580"/>
              </a:spcBef>
            </a:pPr>
            <a:r>
              <a:rPr sz="1400" spc="35" dirty="0">
                <a:solidFill>
                  <a:schemeClr val="bg1"/>
                </a:solidFill>
                <a:latin typeface="Arial"/>
                <a:cs typeface="Arial"/>
              </a:rPr>
              <a:t>[18:00 3/7/2010]: </a:t>
            </a:r>
            <a:r>
              <a:rPr sz="1400" spc="10" dirty="0">
                <a:solidFill>
                  <a:schemeClr val="bg1"/>
                </a:solidFill>
                <a:latin typeface="Arial"/>
                <a:cs typeface="Arial"/>
              </a:rPr>
              <a:t>Hey </a:t>
            </a:r>
            <a:r>
              <a:rPr sz="1400" spc="-35" dirty="0">
                <a:solidFill>
                  <a:schemeClr val="bg1"/>
                </a:solidFill>
                <a:latin typeface="Arial"/>
                <a:cs typeface="Arial"/>
              </a:rPr>
              <a:t>man!!,</a:t>
            </a:r>
            <a:r>
              <a:rPr sz="1400" spc="-254" dirty="0">
                <a:solidFill>
                  <a:schemeClr val="bg1"/>
                </a:solidFill>
                <a:latin typeface="Arial"/>
                <a:cs typeface="Arial"/>
              </a:rPr>
              <a:t> </a:t>
            </a:r>
            <a:r>
              <a:rPr sz="1400" spc="15" dirty="0">
                <a:solidFill>
                  <a:schemeClr val="bg1"/>
                </a:solidFill>
                <a:latin typeface="Arial"/>
                <a:cs typeface="Arial"/>
              </a:rPr>
              <a:t>I'm</a:t>
            </a:r>
            <a:endParaRPr sz="1400" dirty="0">
              <a:solidFill>
                <a:schemeClr val="bg1"/>
              </a:solidFill>
              <a:latin typeface="Arial"/>
              <a:cs typeface="Arial"/>
            </a:endParaRPr>
          </a:p>
          <a:p>
            <a:pPr marL="88265" marR="79375" algn="ctr">
              <a:lnSpc>
                <a:spcPts val="1650"/>
              </a:lnSpc>
              <a:spcBef>
                <a:spcPts val="65"/>
              </a:spcBef>
            </a:pPr>
            <a:r>
              <a:rPr sz="1400" spc="25" dirty="0">
                <a:solidFill>
                  <a:schemeClr val="bg1"/>
                </a:solidFill>
                <a:latin typeface="Arial"/>
                <a:cs typeface="Arial"/>
              </a:rPr>
              <a:t>really </a:t>
            </a:r>
            <a:r>
              <a:rPr sz="1400" spc="35" dirty="0">
                <a:solidFill>
                  <a:schemeClr val="bg1"/>
                </a:solidFill>
                <a:latin typeface="Arial"/>
                <a:cs typeface="Arial"/>
              </a:rPr>
              <a:t>not </a:t>
            </a:r>
            <a:r>
              <a:rPr sz="1400" spc="40" dirty="0">
                <a:solidFill>
                  <a:schemeClr val="bg1"/>
                </a:solidFill>
                <a:latin typeface="Arial"/>
                <a:cs typeface="Arial"/>
              </a:rPr>
              <a:t>trying </a:t>
            </a:r>
            <a:r>
              <a:rPr sz="1400" spc="45" dirty="0">
                <a:solidFill>
                  <a:schemeClr val="bg1"/>
                </a:solidFill>
                <a:latin typeface="Arial"/>
                <a:cs typeface="Arial"/>
              </a:rPr>
              <a:t>to </a:t>
            </a:r>
            <a:r>
              <a:rPr sz="1400" spc="25" dirty="0">
                <a:solidFill>
                  <a:schemeClr val="bg1"/>
                </a:solidFill>
                <a:latin typeface="Arial"/>
                <a:cs typeface="Arial"/>
              </a:rPr>
              <a:t>edit </a:t>
            </a:r>
            <a:r>
              <a:rPr sz="1400" spc="10" dirty="0">
                <a:solidFill>
                  <a:schemeClr val="bg1"/>
                </a:solidFill>
                <a:latin typeface="Arial"/>
                <a:cs typeface="Arial"/>
              </a:rPr>
              <a:t>war. </a:t>
            </a:r>
            <a:r>
              <a:rPr sz="1400" spc="20" dirty="0">
                <a:solidFill>
                  <a:schemeClr val="bg1"/>
                </a:solidFill>
                <a:latin typeface="Arial"/>
                <a:cs typeface="Arial"/>
              </a:rPr>
              <a:t>It's  just </a:t>
            </a:r>
            <a:r>
              <a:rPr sz="1400" spc="45" dirty="0">
                <a:solidFill>
                  <a:schemeClr val="bg1"/>
                </a:solidFill>
                <a:latin typeface="Arial"/>
                <a:cs typeface="Arial"/>
              </a:rPr>
              <a:t>that </a:t>
            </a:r>
            <a:r>
              <a:rPr sz="1400" spc="25" dirty="0">
                <a:solidFill>
                  <a:schemeClr val="bg1"/>
                </a:solidFill>
                <a:latin typeface="Arial"/>
                <a:cs typeface="Arial"/>
              </a:rPr>
              <a:t>this </a:t>
            </a:r>
            <a:r>
              <a:rPr sz="1400" spc="20" dirty="0">
                <a:solidFill>
                  <a:schemeClr val="bg1"/>
                </a:solidFill>
                <a:latin typeface="Arial"/>
                <a:cs typeface="Arial"/>
              </a:rPr>
              <a:t>guy </a:t>
            </a:r>
            <a:r>
              <a:rPr sz="1400" spc="-10" dirty="0">
                <a:solidFill>
                  <a:schemeClr val="bg1"/>
                </a:solidFill>
                <a:latin typeface="Arial"/>
                <a:cs typeface="Arial"/>
              </a:rPr>
              <a:t>is </a:t>
            </a:r>
            <a:r>
              <a:rPr sz="1400" spc="20" dirty="0">
                <a:solidFill>
                  <a:schemeClr val="bg1"/>
                </a:solidFill>
                <a:latin typeface="Arial"/>
                <a:cs typeface="Arial"/>
              </a:rPr>
              <a:t>constantly  </a:t>
            </a:r>
            <a:r>
              <a:rPr sz="1400" spc="10" dirty="0">
                <a:solidFill>
                  <a:schemeClr val="bg1"/>
                </a:solidFill>
                <a:latin typeface="Arial"/>
                <a:cs typeface="Arial"/>
              </a:rPr>
              <a:t>removing </a:t>
            </a:r>
            <a:r>
              <a:rPr sz="1400" spc="15" dirty="0">
                <a:solidFill>
                  <a:schemeClr val="bg1"/>
                </a:solidFill>
                <a:latin typeface="Arial"/>
                <a:cs typeface="Arial"/>
              </a:rPr>
              <a:t>relevant </a:t>
            </a:r>
            <a:r>
              <a:rPr sz="1400" spc="20" dirty="0">
                <a:solidFill>
                  <a:schemeClr val="bg1"/>
                </a:solidFill>
                <a:latin typeface="Arial"/>
                <a:cs typeface="Arial"/>
              </a:rPr>
              <a:t>information</a:t>
            </a:r>
            <a:r>
              <a:rPr sz="1400" spc="-145" dirty="0">
                <a:solidFill>
                  <a:schemeClr val="bg1"/>
                </a:solidFill>
                <a:latin typeface="Arial"/>
                <a:cs typeface="Arial"/>
              </a:rPr>
              <a:t> </a:t>
            </a:r>
            <a:r>
              <a:rPr sz="1400" spc="5" dirty="0">
                <a:solidFill>
                  <a:schemeClr val="bg1"/>
                </a:solidFill>
                <a:latin typeface="Arial"/>
                <a:cs typeface="Arial"/>
              </a:rPr>
              <a:t>and  </a:t>
            </a:r>
            <a:r>
              <a:rPr sz="1400" spc="30" dirty="0">
                <a:solidFill>
                  <a:schemeClr val="bg1"/>
                </a:solidFill>
                <a:latin typeface="Arial"/>
                <a:cs typeface="Arial"/>
              </a:rPr>
              <a:t>talking </a:t>
            </a:r>
            <a:r>
              <a:rPr sz="1400" spc="45" dirty="0">
                <a:solidFill>
                  <a:schemeClr val="bg1"/>
                </a:solidFill>
                <a:latin typeface="Arial"/>
                <a:cs typeface="Arial"/>
              </a:rPr>
              <a:t>to </a:t>
            </a:r>
            <a:r>
              <a:rPr sz="1400" spc="-5" dirty="0">
                <a:solidFill>
                  <a:schemeClr val="bg1"/>
                </a:solidFill>
                <a:latin typeface="Arial"/>
                <a:cs typeface="Arial"/>
              </a:rPr>
              <a:t>me </a:t>
            </a:r>
            <a:r>
              <a:rPr sz="1400" spc="30" dirty="0">
                <a:solidFill>
                  <a:schemeClr val="bg1"/>
                </a:solidFill>
                <a:latin typeface="Arial"/>
                <a:cs typeface="Arial"/>
              </a:rPr>
              <a:t>through </a:t>
            </a:r>
            <a:r>
              <a:rPr sz="1400" spc="15" dirty="0">
                <a:solidFill>
                  <a:schemeClr val="bg1"/>
                </a:solidFill>
                <a:latin typeface="Arial"/>
                <a:cs typeface="Arial"/>
              </a:rPr>
              <a:t>edits</a:t>
            </a:r>
            <a:r>
              <a:rPr sz="1400" spc="-275" dirty="0">
                <a:solidFill>
                  <a:schemeClr val="bg1"/>
                </a:solidFill>
                <a:latin typeface="Arial"/>
                <a:cs typeface="Arial"/>
              </a:rPr>
              <a:t> </a:t>
            </a:r>
            <a:r>
              <a:rPr sz="1400" spc="5" dirty="0">
                <a:solidFill>
                  <a:schemeClr val="bg1"/>
                </a:solidFill>
                <a:latin typeface="Arial"/>
                <a:cs typeface="Arial"/>
              </a:rPr>
              <a:t>instead  </a:t>
            </a:r>
            <a:r>
              <a:rPr sz="1400" spc="30" dirty="0">
                <a:solidFill>
                  <a:schemeClr val="bg1"/>
                </a:solidFill>
                <a:latin typeface="Arial"/>
                <a:cs typeface="Arial"/>
              </a:rPr>
              <a:t>of</a:t>
            </a:r>
            <a:r>
              <a:rPr sz="1400" spc="-35" dirty="0">
                <a:solidFill>
                  <a:schemeClr val="bg1"/>
                </a:solidFill>
                <a:latin typeface="Arial"/>
                <a:cs typeface="Arial"/>
              </a:rPr>
              <a:t> </a:t>
            </a:r>
            <a:r>
              <a:rPr sz="1400" spc="20" dirty="0">
                <a:solidFill>
                  <a:schemeClr val="bg1"/>
                </a:solidFill>
                <a:latin typeface="Arial"/>
                <a:cs typeface="Arial"/>
              </a:rPr>
              <a:t>my</a:t>
            </a:r>
            <a:r>
              <a:rPr sz="1400" spc="-35" dirty="0">
                <a:solidFill>
                  <a:schemeClr val="bg1"/>
                </a:solidFill>
                <a:latin typeface="Arial"/>
                <a:cs typeface="Arial"/>
              </a:rPr>
              <a:t> </a:t>
            </a:r>
            <a:r>
              <a:rPr sz="1400" spc="40" dirty="0">
                <a:solidFill>
                  <a:schemeClr val="bg1"/>
                </a:solidFill>
                <a:latin typeface="Arial"/>
                <a:cs typeface="Arial"/>
              </a:rPr>
              <a:t>talk</a:t>
            </a:r>
            <a:r>
              <a:rPr sz="1400" spc="-35" dirty="0">
                <a:solidFill>
                  <a:schemeClr val="bg1"/>
                </a:solidFill>
                <a:latin typeface="Arial"/>
                <a:cs typeface="Arial"/>
              </a:rPr>
              <a:t> </a:t>
            </a:r>
            <a:r>
              <a:rPr sz="1400" spc="-15" dirty="0">
                <a:solidFill>
                  <a:schemeClr val="bg1"/>
                </a:solidFill>
                <a:latin typeface="Arial"/>
                <a:cs typeface="Arial"/>
              </a:rPr>
              <a:t>page.</a:t>
            </a:r>
            <a:r>
              <a:rPr sz="1400" spc="-35" dirty="0">
                <a:solidFill>
                  <a:schemeClr val="bg1"/>
                </a:solidFill>
                <a:latin typeface="Arial"/>
                <a:cs typeface="Arial"/>
              </a:rPr>
              <a:t> </a:t>
            </a:r>
            <a:r>
              <a:rPr sz="1400" spc="10" dirty="0">
                <a:solidFill>
                  <a:schemeClr val="bg1"/>
                </a:solidFill>
                <a:latin typeface="Arial"/>
                <a:cs typeface="Arial"/>
              </a:rPr>
              <a:t>He</a:t>
            </a:r>
            <a:r>
              <a:rPr sz="1400" spc="-35" dirty="0">
                <a:solidFill>
                  <a:schemeClr val="bg1"/>
                </a:solidFill>
                <a:latin typeface="Arial"/>
                <a:cs typeface="Arial"/>
              </a:rPr>
              <a:t> </a:t>
            </a:r>
            <a:r>
              <a:rPr sz="1400" spc="-20" dirty="0">
                <a:solidFill>
                  <a:schemeClr val="bg1"/>
                </a:solidFill>
                <a:latin typeface="Arial"/>
                <a:cs typeface="Arial"/>
              </a:rPr>
              <a:t>seems</a:t>
            </a:r>
            <a:r>
              <a:rPr sz="1400" spc="-35" dirty="0">
                <a:solidFill>
                  <a:schemeClr val="bg1"/>
                </a:solidFill>
                <a:latin typeface="Arial"/>
                <a:cs typeface="Arial"/>
              </a:rPr>
              <a:t> </a:t>
            </a:r>
            <a:r>
              <a:rPr sz="1400" spc="45" dirty="0">
                <a:solidFill>
                  <a:schemeClr val="bg1"/>
                </a:solidFill>
                <a:latin typeface="Arial"/>
                <a:cs typeface="Arial"/>
              </a:rPr>
              <a:t>to</a:t>
            </a:r>
            <a:r>
              <a:rPr sz="1400" spc="-35" dirty="0">
                <a:solidFill>
                  <a:schemeClr val="bg1"/>
                </a:solidFill>
                <a:latin typeface="Arial"/>
                <a:cs typeface="Arial"/>
              </a:rPr>
              <a:t> </a:t>
            </a:r>
            <a:r>
              <a:rPr sz="1400" spc="-30" dirty="0">
                <a:solidFill>
                  <a:schemeClr val="bg1"/>
                </a:solidFill>
                <a:latin typeface="Arial"/>
                <a:cs typeface="Arial"/>
              </a:rPr>
              <a:t>care  </a:t>
            </a:r>
            <a:r>
              <a:rPr sz="1400" spc="5" dirty="0">
                <a:solidFill>
                  <a:schemeClr val="bg1"/>
                </a:solidFill>
                <a:latin typeface="Arial"/>
                <a:cs typeface="Arial"/>
              </a:rPr>
              <a:t>more </a:t>
            </a:r>
            <a:r>
              <a:rPr sz="1400" spc="20" dirty="0">
                <a:solidFill>
                  <a:schemeClr val="bg1"/>
                </a:solidFill>
                <a:latin typeface="Arial"/>
                <a:cs typeface="Arial"/>
              </a:rPr>
              <a:t>about </a:t>
            </a:r>
            <a:r>
              <a:rPr sz="1400" spc="25" dirty="0">
                <a:solidFill>
                  <a:schemeClr val="bg1"/>
                </a:solidFill>
                <a:latin typeface="Arial"/>
                <a:cs typeface="Arial"/>
              </a:rPr>
              <a:t>the </a:t>
            </a:r>
            <a:r>
              <a:rPr sz="1400" spc="30" dirty="0">
                <a:solidFill>
                  <a:schemeClr val="bg1"/>
                </a:solidFill>
                <a:latin typeface="Arial"/>
                <a:cs typeface="Arial"/>
              </a:rPr>
              <a:t>formatting </a:t>
            </a:r>
            <a:r>
              <a:rPr sz="1400" spc="25" dirty="0">
                <a:solidFill>
                  <a:schemeClr val="bg1"/>
                </a:solidFill>
                <a:latin typeface="Arial"/>
                <a:cs typeface="Arial"/>
              </a:rPr>
              <a:t>than  the </a:t>
            </a:r>
            <a:r>
              <a:rPr sz="1400" spc="10" dirty="0">
                <a:solidFill>
                  <a:schemeClr val="bg1"/>
                </a:solidFill>
                <a:latin typeface="Arial"/>
                <a:cs typeface="Arial"/>
              </a:rPr>
              <a:t>actual </a:t>
            </a:r>
            <a:r>
              <a:rPr sz="1400" spc="-5" dirty="0">
                <a:solidFill>
                  <a:schemeClr val="bg1"/>
                </a:solidFill>
                <a:latin typeface="Arial"/>
                <a:cs typeface="Arial"/>
              </a:rPr>
              <a:t>info.</a:t>
            </a:r>
            <a:r>
              <a:rPr sz="1400" spc="-135" dirty="0">
                <a:solidFill>
                  <a:schemeClr val="bg1"/>
                </a:solidFill>
                <a:latin typeface="Arial"/>
                <a:cs typeface="Arial"/>
              </a:rPr>
              <a:t> </a:t>
            </a:r>
            <a:r>
              <a:rPr sz="1400" spc="10" dirty="0">
                <a:solidFill>
                  <a:schemeClr val="bg1"/>
                </a:solidFill>
                <a:latin typeface="Arial"/>
                <a:cs typeface="Arial"/>
              </a:rPr>
              <a:t>(@172.16.254.1)</a:t>
            </a:r>
            <a:endParaRPr sz="1400" dirty="0">
              <a:solidFill>
                <a:schemeClr val="bg1"/>
              </a:solidFill>
              <a:latin typeface="Arial"/>
              <a:cs typeface="Arial"/>
            </a:endParaRPr>
          </a:p>
        </p:txBody>
      </p:sp>
      <p:sp>
        <p:nvSpPr>
          <p:cNvPr id="4" name="object 4"/>
          <p:cNvSpPr txBox="1"/>
          <p:nvPr/>
        </p:nvSpPr>
        <p:spPr>
          <a:xfrm>
            <a:off x="5362930" y="1657419"/>
            <a:ext cx="3356253" cy="1830345"/>
          </a:xfrm>
          <a:prstGeom prst="rect">
            <a:avLst/>
          </a:prstGeom>
          <a:solidFill>
            <a:srgbClr val="F2F2F2"/>
          </a:solidFill>
          <a:ln w="9524">
            <a:solidFill>
              <a:srgbClr val="000000"/>
            </a:solidFill>
          </a:ln>
        </p:spPr>
        <p:txBody>
          <a:bodyPr vert="horz" wrap="square" lIns="0" tIns="1270" rIns="0" bIns="0" rtlCol="0">
            <a:spAutoFit/>
          </a:bodyPr>
          <a:lstStyle/>
          <a:p>
            <a:pPr>
              <a:lnSpc>
                <a:spcPct val="100000"/>
              </a:lnSpc>
              <a:spcBef>
                <a:spcPts val="10"/>
              </a:spcBef>
            </a:pPr>
            <a:endParaRPr sz="2150" dirty="0">
              <a:solidFill>
                <a:schemeClr val="bg1"/>
              </a:solidFill>
              <a:latin typeface="Times New Roman"/>
              <a:cs typeface="Times New Roman"/>
            </a:endParaRPr>
          </a:p>
          <a:p>
            <a:pPr marL="107950" marR="98425" indent="-635" algn="ctr">
              <a:lnSpc>
                <a:spcPts val="1650"/>
              </a:lnSpc>
            </a:pPr>
            <a:r>
              <a:rPr sz="1400" spc="-5" dirty="0">
                <a:solidFill>
                  <a:schemeClr val="bg1"/>
                </a:solidFill>
                <a:latin typeface="Arial"/>
                <a:cs typeface="Arial"/>
              </a:rPr>
              <a:t>hey </a:t>
            </a:r>
            <a:r>
              <a:rPr sz="1400" dirty="0">
                <a:solidFill>
                  <a:schemeClr val="bg1"/>
                </a:solidFill>
                <a:latin typeface="Arial"/>
                <a:cs typeface="Arial"/>
              </a:rPr>
              <a:t>man </a:t>
            </a:r>
            <a:r>
              <a:rPr sz="1400" spc="10" dirty="0">
                <a:solidFill>
                  <a:schemeClr val="bg1"/>
                </a:solidFill>
                <a:latin typeface="Arial"/>
                <a:cs typeface="Arial"/>
              </a:rPr>
              <a:t>i </a:t>
            </a:r>
            <a:r>
              <a:rPr sz="1400" spc="30" dirty="0">
                <a:solidFill>
                  <a:schemeClr val="bg1"/>
                </a:solidFill>
                <a:latin typeface="Arial"/>
                <a:cs typeface="Arial"/>
              </a:rPr>
              <a:t>m </a:t>
            </a:r>
            <a:r>
              <a:rPr sz="1400" spc="25" dirty="0">
                <a:solidFill>
                  <a:schemeClr val="bg1"/>
                </a:solidFill>
                <a:latin typeface="Arial"/>
                <a:cs typeface="Arial"/>
              </a:rPr>
              <a:t>really </a:t>
            </a:r>
            <a:r>
              <a:rPr sz="1400" spc="35" dirty="0">
                <a:solidFill>
                  <a:schemeClr val="bg1"/>
                </a:solidFill>
                <a:latin typeface="Arial"/>
                <a:cs typeface="Arial"/>
              </a:rPr>
              <a:t>not </a:t>
            </a:r>
            <a:r>
              <a:rPr sz="1400" spc="40" dirty="0">
                <a:solidFill>
                  <a:schemeClr val="bg1"/>
                </a:solidFill>
                <a:latin typeface="Arial"/>
                <a:cs typeface="Arial"/>
              </a:rPr>
              <a:t>trying </a:t>
            </a:r>
            <a:r>
              <a:rPr sz="1400" spc="45" dirty="0">
                <a:solidFill>
                  <a:schemeClr val="bg1"/>
                </a:solidFill>
                <a:latin typeface="Arial"/>
                <a:cs typeface="Arial"/>
              </a:rPr>
              <a:t>to  </a:t>
            </a:r>
            <a:r>
              <a:rPr sz="1400" spc="25" dirty="0">
                <a:solidFill>
                  <a:schemeClr val="bg1"/>
                </a:solidFill>
                <a:latin typeface="Arial"/>
                <a:cs typeface="Arial"/>
              </a:rPr>
              <a:t>edit </a:t>
            </a:r>
            <a:r>
              <a:rPr sz="1400" spc="45" dirty="0">
                <a:solidFill>
                  <a:schemeClr val="bg1"/>
                </a:solidFill>
                <a:latin typeface="Arial"/>
                <a:cs typeface="Arial"/>
              </a:rPr>
              <a:t>war </a:t>
            </a:r>
            <a:r>
              <a:rPr sz="1400" spc="55" dirty="0">
                <a:solidFill>
                  <a:schemeClr val="bg1"/>
                </a:solidFill>
                <a:latin typeface="Arial"/>
                <a:cs typeface="Arial"/>
              </a:rPr>
              <a:t>it </a:t>
            </a:r>
            <a:r>
              <a:rPr sz="1400" spc="-30" dirty="0">
                <a:solidFill>
                  <a:schemeClr val="bg1"/>
                </a:solidFill>
                <a:latin typeface="Arial"/>
                <a:cs typeface="Arial"/>
              </a:rPr>
              <a:t>s </a:t>
            </a:r>
            <a:r>
              <a:rPr sz="1400" spc="20" dirty="0">
                <a:solidFill>
                  <a:schemeClr val="bg1"/>
                </a:solidFill>
                <a:latin typeface="Arial"/>
                <a:cs typeface="Arial"/>
              </a:rPr>
              <a:t>just </a:t>
            </a:r>
            <a:r>
              <a:rPr sz="1400" spc="45" dirty="0">
                <a:solidFill>
                  <a:schemeClr val="bg1"/>
                </a:solidFill>
                <a:latin typeface="Arial"/>
                <a:cs typeface="Arial"/>
              </a:rPr>
              <a:t>that </a:t>
            </a:r>
            <a:r>
              <a:rPr sz="1400" spc="25" dirty="0">
                <a:solidFill>
                  <a:schemeClr val="bg1"/>
                </a:solidFill>
                <a:latin typeface="Arial"/>
                <a:cs typeface="Arial"/>
              </a:rPr>
              <a:t>this </a:t>
            </a:r>
            <a:r>
              <a:rPr sz="1400" spc="20" dirty="0">
                <a:solidFill>
                  <a:schemeClr val="bg1"/>
                </a:solidFill>
                <a:latin typeface="Arial"/>
                <a:cs typeface="Arial"/>
              </a:rPr>
              <a:t>guy </a:t>
            </a:r>
            <a:r>
              <a:rPr sz="1400" spc="-10" dirty="0">
                <a:solidFill>
                  <a:schemeClr val="bg1"/>
                </a:solidFill>
                <a:latin typeface="Arial"/>
                <a:cs typeface="Arial"/>
              </a:rPr>
              <a:t>is  </a:t>
            </a:r>
            <a:r>
              <a:rPr sz="1400" spc="20" dirty="0">
                <a:solidFill>
                  <a:schemeClr val="bg1"/>
                </a:solidFill>
                <a:latin typeface="Arial"/>
                <a:cs typeface="Arial"/>
              </a:rPr>
              <a:t>constantly </a:t>
            </a:r>
            <a:r>
              <a:rPr sz="1400" spc="10" dirty="0">
                <a:solidFill>
                  <a:schemeClr val="bg1"/>
                </a:solidFill>
                <a:latin typeface="Arial"/>
                <a:cs typeface="Arial"/>
              </a:rPr>
              <a:t>removing </a:t>
            </a:r>
            <a:r>
              <a:rPr sz="1400" spc="15" dirty="0">
                <a:solidFill>
                  <a:schemeClr val="bg1"/>
                </a:solidFill>
                <a:latin typeface="Arial"/>
                <a:cs typeface="Arial"/>
              </a:rPr>
              <a:t>relevant  </a:t>
            </a:r>
            <a:r>
              <a:rPr sz="1400" spc="20" dirty="0">
                <a:solidFill>
                  <a:schemeClr val="bg1"/>
                </a:solidFill>
                <a:latin typeface="Arial"/>
                <a:cs typeface="Arial"/>
              </a:rPr>
              <a:t>information </a:t>
            </a:r>
            <a:r>
              <a:rPr sz="1400" spc="5" dirty="0">
                <a:solidFill>
                  <a:schemeClr val="bg1"/>
                </a:solidFill>
                <a:latin typeface="Arial"/>
                <a:cs typeface="Arial"/>
              </a:rPr>
              <a:t>and </a:t>
            </a:r>
            <a:r>
              <a:rPr sz="1400" spc="30" dirty="0">
                <a:solidFill>
                  <a:schemeClr val="bg1"/>
                </a:solidFill>
                <a:latin typeface="Arial"/>
                <a:cs typeface="Arial"/>
              </a:rPr>
              <a:t>talking </a:t>
            </a:r>
            <a:r>
              <a:rPr sz="1400" spc="45" dirty="0">
                <a:solidFill>
                  <a:schemeClr val="bg1"/>
                </a:solidFill>
                <a:latin typeface="Arial"/>
                <a:cs typeface="Arial"/>
              </a:rPr>
              <a:t>to </a:t>
            </a:r>
            <a:r>
              <a:rPr sz="1400" spc="-5" dirty="0">
                <a:solidFill>
                  <a:schemeClr val="bg1"/>
                </a:solidFill>
                <a:latin typeface="Arial"/>
                <a:cs typeface="Arial"/>
              </a:rPr>
              <a:t>me  </a:t>
            </a:r>
            <a:r>
              <a:rPr sz="1400" spc="30" dirty="0">
                <a:solidFill>
                  <a:schemeClr val="bg1"/>
                </a:solidFill>
                <a:latin typeface="Arial"/>
                <a:cs typeface="Arial"/>
              </a:rPr>
              <a:t>through </a:t>
            </a:r>
            <a:r>
              <a:rPr sz="1400" spc="15" dirty="0">
                <a:solidFill>
                  <a:schemeClr val="bg1"/>
                </a:solidFill>
                <a:latin typeface="Arial"/>
                <a:cs typeface="Arial"/>
              </a:rPr>
              <a:t>edits </a:t>
            </a:r>
            <a:r>
              <a:rPr sz="1400" spc="5" dirty="0">
                <a:solidFill>
                  <a:schemeClr val="bg1"/>
                </a:solidFill>
                <a:latin typeface="Arial"/>
                <a:cs typeface="Arial"/>
              </a:rPr>
              <a:t>instead </a:t>
            </a:r>
            <a:r>
              <a:rPr sz="1400" spc="30" dirty="0">
                <a:solidFill>
                  <a:schemeClr val="bg1"/>
                </a:solidFill>
                <a:latin typeface="Arial"/>
                <a:cs typeface="Arial"/>
              </a:rPr>
              <a:t>of </a:t>
            </a:r>
            <a:r>
              <a:rPr sz="1400" spc="20" dirty="0">
                <a:solidFill>
                  <a:schemeClr val="bg1"/>
                </a:solidFill>
                <a:latin typeface="Arial"/>
                <a:cs typeface="Arial"/>
              </a:rPr>
              <a:t>my </a:t>
            </a:r>
            <a:r>
              <a:rPr sz="1400" spc="40" dirty="0">
                <a:solidFill>
                  <a:schemeClr val="bg1"/>
                </a:solidFill>
                <a:latin typeface="Arial"/>
                <a:cs typeface="Arial"/>
              </a:rPr>
              <a:t>talk  </a:t>
            </a:r>
            <a:r>
              <a:rPr sz="1400" dirty="0">
                <a:solidFill>
                  <a:schemeClr val="bg1"/>
                </a:solidFill>
                <a:latin typeface="Arial"/>
                <a:cs typeface="Arial"/>
              </a:rPr>
              <a:t>page </a:t>
            </a:r>
            <a:r>
              <a:rPr sz="1400" spc="-10" dirty="0">
                <a:solidFill>
                  <a:schemeClr val="bg1"/>
                </a:solidFill>
                <a:latin typeface="Arial"/>
                <a:cs typeface="Arial"/>
              </a:rPr>
              <a:t>he </a:t>
            </a:r>
            <a:r>
              <a:rPr sz="1400" spc="-20" dirty="0">
                <a:solidFill>
                  <a:schemeClr val="bg1"/>
                </a:solidFill>
                <a:latin typeface="Arial"/>
                <a:cs typeface="Arial"/>
              </a:rPr>
              <a:t>seems </a:t>
            </a:r>
            <a:r>
              <a:rPr sz="1400" spc="45" dirty="0">
                <a:solidFill>
                  <a:schemeClr val="bg1"/>
                </a:solidFill>
                <a:latin typeface="Arial"/>
                <a:cs typeface="Arial"/>
              </a:rPr>
              <a:t>to </a:t>
            </a:r>
            <a:r>
              <a:rPr sz="1400" spc="-30" dirty="0">
                <a:solidFill>
                  <a:schemeClr val="bg1"/>
                </a:solidFill>
                <a:latin typeface="Arial"/>
                <a:cs typeface="Arial"/>
              </a:rPr>
              <a:t>care </a:t>
            </a:r>
            <a:r>
              <a:rPr sz="1400" spc="5" dirty="0">
                <a:solidFill>
                  <a:schemeClr val="bg1"/>
                </a:solidFill>
                <a:latin typeface="Arial"/>
                <a:cs typeface="Arial"/>
              </a:rPr>
              <a:t>more</a:t>
            </a:r>
            <a:r>
              <a:rPr sz="1400" spc="-215" dirty="0">
                <a:solidFill>
                  <a:schemeClr val="bg1"/>
                </a:solidFill>
                <a:latin typeface="Arial"/>
                <a:cs typeface="Arial"/>
              </a:rPr>
              <a:t> </a:t>
            </a:r>
            <a:r>
              <a:rPr sz="1400" spc="20" dirty="0">
                <a:solidFill>
                  <a:schemeClr val="bg1"/>
                </a:solidFill>
                <a:latin typeface="Arial"/>
                <a:cs typeface="Arial"/>
              </a:rPr>
              <a:t>about  </a:t>
            </a:r>
            <a:r>
              <a:rPr sz="1400" spc="25" dirty="0">
                <a:solidFill>
                  <a:schemeClr val="bg1"/>
                </a:solidFill>
                <a:latin typeface="Arial"/>
                <a:cs typeface="Arial"/>
              </a:rPr>
              <a:t>the </a:t>
            </a:r>
            <a:r>
              <a:rPr sz="1400" spc="30" dirty="0">
                <a:solidFill>
                  <a:schemeClr val="bg1"/>
                </a:solidFill>
                <a:latin typeface="Arial"/>
                <a:cs typeface="Arial"/>
              </a:rPr>
              <a:t>formatting </a:t>
            </a:r>
            <a:r>
              <a:rPr sz="1400" spc="25" dirty="0">
                <a:solidFill>
                  <a:schemeClr val="bg1"/>
                </a:solidFill>
                <a:latin typeface="Arial"/>
                <a:cs typeface="Arial"/>
              </a:rPr>
              <a:t>than the </a:t>
            </a:r>
            <a:r>
              <a:rPr sz="1400" spc="10" dirty="0">
                <a:solidFill>
                  <a:schemeClr val="bg1"/>
                </a:solidFill>
                <a:latin typeface="Arial"/>
                <a:cs typeface="Arial"/>
              </a:rPr>
              <a:t>actual</a:t>
            </a:r>
            <a:r>
              <a:rPr sz="1400" spc="-245" dirty="0">
                <a:solidFill>
                  <a:schemeClr val="bg1"/>
                </a:solidFill>
                <a:latin typeface="Arial"/>
                <a:cs typeface="Arial"/>
              </a:rPr>
              <a:t> </a:t>
            </a:r>
            <a:r>
              <a:rPr sz="1400" spc="20" dirty="0">
                <a:solidFill>
                  <a:schemeClr val="bg1"/>
                </a:solidFill>
                <a:latin typeface="Arial"/>
                <a:cs typeface="Arial"/>
              </a:rPr>
              <a:t>info</a:t>
            </a:r>
            <a:endParaRPr sz="1400" dirty="0">
              <a:solidFill>
                <a:schemeClr val="bg1"/>
              </a:solidFill>
              <a:latin typeface="Arial"/>
              <a:cs typeface="Arial"/>
            </a:endParaRPr>
          </a:p>
        </p:txBody>
      </p:sp>
      <p:grpSp>
        <p:nvGrpSpPr>
          <p:cNvPr id="5" name="object 5"/>
          <p:cNvGrpSpPr/>
          <p:nvPr/>
        </p:nvGrpSpPr>
        <p:grpSpPr>
          <a:xfrm>
            <a:off x="3824417" y="2682881"/>
            <a:ext cx="1476000" cy="144000"/>
            <a:chOff x="3824417" y="2682882"/>
            <a:chExt cx="1501140" cy="41275"/>
          </a:xfrm>
        </p:grpSpPr>
        <p:sp>
          <p:nvSpPr>
            <p:cNvPr id="6" name="object 6"/>
            <p:cNvSpPr/>
            <p:nvPr/>
          </p:nvSpPr>
          <p:spPr>
            <a:xfrm>
              <a:off x="3824417" y="2703369"/>
              <a:ext cx="1453515" cy="0"/>
            </a:xfrm>
            <a:custGeom>
              <a:avLst/>
              <a:gdLst/>
              <a:ahLst/>
              <a:cxnLst/>
              <a:rect l="l" t="t" r="r" b="b"/>
              <a:pathLst>
                <a:path w="1453514">
                  <a:moveTo>
                    <a:pt x="0" y="0"/>
                  </a:moveTo>
                  <a:lnTo>
                    <a:pt x="1453047" y="0"/>
                  </a:lnTo>
                </a:path>
              </a:pathLst>
            </a:custGeom>
            <a:ln w="9524">
              <a:solidFill>
                <a:srgbClr val="000000"/>
              </a:solidFill>
            </a:ln>
          </p:spPr>
          <p:txBody>
            <a:bodyPr wrap="square" lIns="0" tIns="0" rIns="0" bIns="0" rtlCol="0"/>
            <a:lstStyle/>
            <a:p>
              <a:endParaRPr/>
            </a:p>
          </p:txBody>
        </p:sp>
        <p:sp>
          <p:nvSpPr>
            <p:cNvPr id="7" name="object 7"/>
            <p:cNvSpPr/>
            <p:nvPr/>
          </p:nvSpPr>
          <p:spPr>
            <a:xfrm>
              <a:off x="5277464" y="2687644"/>
              <a:ext cx="43815" cy="31750"/>
            </a:xfrm>
            <a:custGeom>
              <a:avLst/>
              <a:gdLst/>
              <a:ahLst/>
              <a:cxnLst/>
              <a:rect l="l" t="t" r="r" b="b"/>
              <a:pathLst>
                <a:path w="43814" h="31750">
                  <a:moveTo>
                    <a:pt x="0" y="31449"/>
                  </a:moveTo>
                  <a:lnTo>
                    <a:pt x="0" y="0"/>
                  </a:lnTo>
                  <a:lnTo>
                    <a:pt x="43224" y="15724"/>
                  </a:lnTo>
                  <a:lnTo>
                    <a:pt x="0" y="31449"/>
                  </a:lnTo>
                  <a:close/>
                </a:path>
              </a:pathLst>
            </a:custGeom>
            <a:solidFill>
              <a:srgbClr val="000000"/>
            </a:solidFill>
          </p:spPr>
          <p:txBody>
            <a:bodyPr wrap="square" lIns="0" tIns="0" rIns="0" bIns="0" rtlCol="0"/>
            <a:lstStyle/>
            <a:p>
              <a:endParaRPr/>
            </a:p>
          </p:txBody>
        </p:sp>
        <p:sp>
          <p:nvSpPr>
            <p:cNvPr id="8" name="object 8"/>
            <p:cNvSpPr/>
            <p:nvPr/>
          </p:nvSpPr>
          <p:spPr>
            <a:xfrm>
              <a:off x="5277464" y="2687644"/>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endParaRPr/>
            </a:p>
          </p:txBody>
        </p:sp>
      </p:grpSp>
      <p:sp>
        <p:nvSpPr>
          <p:cNvPr id="9" name="object 9"/>
          <p:cNvSpPr txBox="1"/>
          <p:nvPr/>
        </p:nvSpPr>
        <p:spPr>
          <a:xfrm>
            <a:off x="3991562" y="2401360"/>
            <a:ext cx="1169423" cy="166712"/>
          </a:xfrm>
          <a:prstGeom prst="rect">
            <a:avLst/>
          </a:prstGeom>
        </p:spPr>
        <p:txBody>
          <a:bodyPr vert="horz" wrap="square" lIns="0" tIns="12700" rIns="0" bIns="0" rtlCol="0">
            <a:spAutoFit/>
          </a:bodyPr>
          <a:lstStyle/>
          <a:p>
            <a:pPr marL="12700">
              <a:lnSpc>
                <a:spcPct val="100000"/>
              </a:lnSpc>
              <a:spcBef>
                <a:spcPts val="100"/>
              </a:spcBef>
            </a:pPr>
            <a:r>
              <a:rPr sz="1000" spc="-125" dirty="0">
                <a:latin typeface="Arial"/>
                <a:cs typeface="Arial"/>
              </a:rPr>
              <a:t>DATA</a:t>
            </a:r>
            <a:r>
              <a:rPr sz="1000" spc="-100" dirty="0">
                <a:latin typeface="Arial"/>
                <a:cs typeface="Arial"/>
              </a:rPr>
              <a:t> </a:t>
            </a:r>
            <a:r>
              <a:rPr lang="en-US" sz="1000" spc="-100" dirty="0">
                <a:latin typeface="Arial"/>
                <a:cs typeface="Arial"/>
              </a:rPr>
              <a:t>  </a:t>
            </a:r>
            <a:r>
              <a:rPr sz="1000" spc="-95" dirty="0">
                <a:latin typeface="Arial"/>
                <a:cs typeface="Arial"/>
              </a:rPr>
              <a:t>CLEANING</a:t>
            </a:r>
            <a:endParaRPr sz="1000" dirty="0">
              <a:latin typeface="Arial"/>
              <a:cs typeface="Arial"/>
            </a:endParaRPr>
          </a:p>
        </p:txBody>
      </p:sp>
      <p:sp>
        <p:nvSpPr>
          <p:cNvPr id="10" name="object 10"/>
          <p:cNvSpPr txBox="1"/>
          <p:nvPr/>
        </p:nvSpPr>
        <p:spPr>
          <a:xfrm>
            <a:off x="914400" y="3784478"/>
            <a:ext cx="1997743" cy="443711"/>
          </a:xfrm>
          <a:prstGeom prst="rect">
            <a:avLst/>
          </a:prstGeom>
        </p:spPr>
        <p:txBody>
          <a:bodyPr vert="horz" wrap="square" lIns="0" tIns="12700" rIns="0" bIns="0" rtlCol="0">
            <a:spAutoFit/>
          </a:bodyPr>
          <a:lstStyle/>
          <a:p>
            <a:pPr marL="12700">
              <a:lnSpc>
                <a:spcPct val="100000"/>
              </a:lnSpc>
              <a:spcBef>
                <a:spcPts val="100"/>
              </a:spcBef>
            </a:pPr>
            <a:r>
              <a:rPr sz="2800" b="1" spc="-235" dirty="0">
                <a:cs typeface="Arial"/>
              </a:rPr>
              <a:t>COMMENT</a:t>
            </a:r>
            <a:endParaRPr sz="2000" dirty="0">
              <a:cs typeface="Arial"/>
            </a:endParaRPr>
          </a:p>
        </p:txBody>
      </p:sp>
      <p:sp>
        <p:nvSpPr>
          <p:cNvPr id="11" name="object 11"/>
          <p:cNvSpPr txBox="1"/>
          <p:nvPr/>
        </p:nvSpPr>
        <p:spPr>
          <a:xfrm>
            <a:off x="6400800" y="3729335"/>
            <a:ext cx="2088264" cy="751488"/>
          </a:xfrm>
          <a:prstGeom prst="rect">
            <a:avLst/>
          </a:prstGeom>
        </p:spPr>
        <p:txBody>
          <a:bodyPr vert="horz" wrap="square" lIns="0" tIns="12700" rIns="0" bIns="0" rtlCol="0">
            <a:spAutoFit/>
          </a:bodyPr>
          <a:lstStyle/>
          <a:p>
            <a:pPr marL="12700">
              <a:lnSpc>
                <a:spcPct val="100000"/>
              </a:lnSpc>
              <a:spcBef>
                <a:spcPts val="100"/>
              </a:spcBef>
            </a:pPr>
            <a:r>
              <a:rPr sz="2400" b="1" spc="-175" dirty="0">
                <a:latin typeface="Arial"/>
                <a:cs typeface="Arial"/>
              </a:rPr>
              <a:t>CLEANED</a:t>
            </a:r>
            <a:r>
              <a:rPr sz="1200" b="1" spc="-45" dirty="0">
                <a:latin typeface="Arial"/>
                <a:cs typeface="Arial"/>
              </a:rPr>
              <a:t> </a:t>
            </a:r>
            <a:r>
              <a:rPr sz="2400" b="1" spc="-235" dirty="0">
                <a:latin typeface="Arial"/>
                <a:cs typeface="Arial"/>
              </a:rPr>
              <a:t>COMMENT</a:t>
            </a:r>
            <a:endParaRPr sz="1200" dirty="0">
              <a:latin typeface="Arial"/>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3585210"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chemeClr val="tx1"/>
                </a:solidFill>
              </a:rPr>
              <a:t>Data</a:t>
            </a:r>
            <a:r>
              <a:rPr sz="3000" spc="-195" dirty="0">
                <a:solidFill>
                  <a:schemeClr val="tx1"/>
                </a:solidFill>
              </a:rPr>
              <a:t> </a:t>
            </a:r>
            <a:r>
              <a:rPr sz="3000" spc="-20" dirty="0">
                <a:solidFill>
                  <a:schemeClr val="tx1"/>
                </a:solidFill>
              </a:rPr>
              <a:t>Preprocessing</a:t>
            </a:r>
            <a:endParaRPr sz="3000" dirty="0">
              <a:solidFill>
                <a:schemeClr val="tx1"/>
              </a:solidFill>
            </a:endParaRPr>
          </a:p>
        </p:txBody>
      </p:sp>
      <p:sp>
        <p:nvSpPr>
          <p:cNvPr id="3" name="object 3"/>
          <p:cNvSpPr txBox="1"/>
          <p:nvPr/>
        </p:nvSpPr>
        <p:spPr>
          <a:xfrm>
            <a:off x="827298" y="3915167"/>
            <a:ext cx="2355850" cy="343684"/>
          </a:xfrm>
          <a:prstGeom prst="rect">
            <a:avLst/>
          </a:prstGeom>
          <a:solidFill>
            <a:srgbClr val="F2F2F2"/>
          </a:solidFill>
          <a:ln w="9524">
            <a:solidFill>
              <a:srgbClr val="000000"/>
            </a:solidFill>
          </a:ln>
        </p:spPr>
        <p:txBody>
          <a:bodyPr vert="horz" wrap="square" lIns="0" tIns="127000" rIns="0" bIns="0" rtlCol="0">
            <a:spAutoFit/>
          </a:bodyPr>
          <a:lstStyle/>
          <a:p>
            <a:pPr marL="130175">
              <a:lnSpc>
                <a:spcPct val="100000"/>
              </a:lnSpc>
              <a:spcBef>
                <a:spcPts val="1000"/>
              </a:spcBef>
            </a:pPr>
            <a:r>
              <a:rPr sz="1400" dirty="0">
                <a:solidFill>
                  <a:schemeClr val="bg1"/>
                </a:solidFill>
                <a:latin typeface="Arial"/>
                <a:cs typeface="Arial"/>
              </a:rPr>
              <a:t>Machine </a:t>
            </a:r>
            <a:r>
              <a:rPr sz="1400" spc="-5" dirty="0">
                <a:solidFill>
                  <a:schemeClr val="bg1"/>
                </a:solidFill>
                <a:latin typeface="Arial"/>
                <a:cs typeface="Arial"/>
              </a:rPr>
              <a:t>Readable</a:t>
            </a:r>
            <a:r>
              <a:rPr sz="1400" spc="-50" dirty="0">
                <a:solidFill>
                  <a:schemeClr val="bg1"/>
                </a:solidFill>
                <a:latin typeface="Arial"/>
                <a:cs typeface="Arial"/>
              </a:rPr>
              <a:t> </a:t>
            </a:r>
            <a:r>
              <a:rPr sz="1400" spc="-5" dirty="0">
                <a:solidFill>
                  <a:schemeClr val="bg1"/>
                </a:solidFill>
                <a:latin typeface="Arial"/>
                <a:cs typeface="Arial"/>
              </a:rPr>
              <a:t>Format</a:t>
            </a:r>
            <a:endParaRPr sz="1400" dirty="0">
              <a:solidFill>
                <a:schemeClr val="bg1"/>
              </a:solidFill>
              <a:latin typeface="Arial"/>
              <a:cs typeface="Arial"/>
            </a:endParaRPr>
          </a:p>
        </p:txBody>
      </p:sp>
      <p:sp>
        <p:nvSpPr>
          <p:cNvPr id="4" name="object 4"/>
          <p:cNvSpPr txBox="1"/>
          <p:nvPr/>
        </p:nvSpPr>
        <p:spPr>
          <a:xfrm>
            <a:off x="827298" y="1521571"/>
            <a:ext cx="2355850" cy="348812"/>
          </a:xfrm>
          <a:prstGeom prst="rect">
            <a:avLst/>
          </a:prstGeom>
          <a:solidFill>
            <a:srgbClr val="F2F2F2"/>
          </a:solidFill>
          <a:ln w="9524">
            <a:solidFill>
              <a:srgbClr val="000000"/>
            </a:solidFill>
          </a:ln>
        </p:spPr>
        <p:txBody>
          <a:bodyPr vert="horz" wrap="square" lIns="0" tIns="116839" rIns="0" bIns="0" rtlCol="0">
            <a:spAutoFit/>
          </a:bodyPr>
          <a:lstStyle/>
          <a:p>
            <a:pPr marL="594995">
              <a:lnSpc>
                <a:spcPct val="100000"/>
              </a:lnSpc>
              <a:spcBef>
                <a:spcPts val="919"/>
              </a:spcBef>
            </a:pPr>
            <a:r>
              <a:rPr sz="1500" spc="-5" dirty="0">
                <a:solidFill>
                  <a:schemeClr val="bg1"/>
                </a:solidFill>
                <a:latin typeface="Arial"/>
                <a:cs typeface="Arial"/>
              </a:rPr>
              <a:t>Cleaned</a:t>
            </a:r>
            <a:r>
              <a:rPr sz="1500" spc="-15" dirty="0">
                <a:solidFill>
                  <a:schemeClr val="bg1"/>
                </a:solidFill>
                <a:latin typeface="Arial"/>
                <a:cs typeface="Arial"/>
              </a:rPr>
              <a:t> </a:t>
            </a:r>
            <a:r>
              <a:rPr sz="1500" spc="-5" dirty="0">
                <a:solidFill>
                  <a:schemeClr val="bg1"/>
                </a:solidFill>
                <a:latin typeface="Arial"/>
                <a:cs typeface="Arial"/>
              </a:rPr>
              <a:t>Data</a:t>
            </a:r>
            <a:endParaRPr sz="1500" dirty="0">
              <a:solidFill>
                <a:schemeClr val="bg1"/>
              </a:solidFill>
              <a:latin typeface="Arial"/>
              <a:cs typeface="Arial"/>
            </a:endParaRPr>
          </a:p>
        </p:txBody>
      </p:sp>
      <p:grpSp>
        <p:nvGrpSpPr>
          <p:cNvPr id="5" name="object 5"/>
          <p:cNvGrpSpPr/>
          <p:nvPr/>
        </p:nvGrpSpPr>
        <p:grpSpPr>
          <a:xfrm>
            <a:off x="817773" y="2679294"/>
            <a:ext cx="2374900" cy="556895"/>
            <a:chOff x="817773" y="2679294"/>
            <a:chExt cx="2374900" cy="556895"/>
          </a:xfrm>
        </p:grpSpPr>
        <p:sp>
          <p:nvSpPr>
            <p:cNvPr id="6" name="object 6"/>
            <p:cNvSpPr/>
            <p:nvPr/>
          </p:nvSpPr>
          <p:spPr>
            <a:xfrm>
              <a:off x="827298" y="2688819"/>
              <a:ext cx="2355850" cy="537845"/>
            </a:xfrm>
            <a:custGeom>
              <a:avLst/>
              <a:gdLst/>
              <a:ahLst/>
              <a:cxnLst/>
              <a:rect l="l" t="t" r="r" b="b"/>
              <a:pathLst>
                <a:path w="2355850" h="537844">
                  <a:moveTo>
                    <a:pt x="2265745" y="537298"/>
                  </a:moveTo>
                  <a:lnTo>
                    <a:pt x="89552" y="537298"/>
                  </a:lnTo>
                  <a:lnTo>
                    <a:pt x="54693" y="530260"/>
                  </a:lnTo>
                  <a:lnTo>
                    <a:pt x="26228" y="511067"/>
                  </a:lnTo>
                  <a:lnTo>
                    <a:pt x="7037" y="482602"/>
                  </a:lnTo>
                  <a:lnTo>
                    <a:pt x="0" y="447749"/>
                  </a:lnTo>
                  <a:lnTo>
                    <a:pt x="0" y="89549"/>
                  </a:lnTo>
                  <a:lnTo>
                    <a:pt x="7037" y="54695"/>
                  </a:lnTo>
                  <a:lnTo>
                    <a:pt x="26228" y="26231"/>
                  </a:lnTo>
                  <a:lnTo>
                    <a:pt x="54693" y="7038"/>
                  </a:lnTo>
                  <a:lnTo>
                    <a:pt x="89552" y="0"/>
                  </a:lnTo>
                  <a:lnTo>
                    <a:pt x="2265745" y="0"/>
                  </a:lnTo>
                  <a:lnTo>
                    <a:pt x="2315428" y="15039"/>
                  </a:lnTo>
                  <a:lnTo>
                    <a:pt x="2348482" y="55281"/>
                  </a:lnTo>
                  <a:lnTo>
                    <a:pt x="2355295" y="89549"/>
                  </a:lnTo>
                  <a:lnTo>
                    <a:pt x="2355295" y="447749"/>
                  </a:lnTo>
                  <a:lnTo>
                    <a:pt x="2348256" y="482602"/>
                  </a:lnTo>
                  <a:lnTo>
                    <a:pt x="2329064" y="511067"/>
                  </a:lnTo>
                  <a:lnTo>
                    <a:pt x="2300599" y="530260"/>
                  </a:lnTo>
                  <a:lnTo>
                    <a:pt x="2265745" y="537298"/>
                  </a:lnTo>
                  <a:close/>
                </a:path>
              </a:pathLst>
            </a:custGeom>
            <a:solidFill>
              <a:srgbClr val="FBE4CD"/>
            </a:solidFill>
          </p:spPr>
          <p:txBody>
            <a:bodyPr wrap="square" lIns="0" tIns="0" rIns="0" bIns="0" rtlCol="0"/>
            <a:lstStyle/>
            <a:p>
              <a:endParaRPr>
                <a:solidFill>
                  <a:schemeClr val="bg1"/>
                </a:solidFill>
              </a:endParaRPr>
            </a:p>
          </p:txBody>
        </p:sp>
        <p:sp>
          <p:nvSpPr>
            <p:cNvPr id="7" name="object 7"/>
            <p:cNvSpPr/>
            <p:nvPr/>
          </p:nvSpPr>
          <p:spPr>
            <a:xfrm>
              <a:off x="827298" y="2688819"/>
              <a:ext cx="2355850" cy="537845"/>
            </a:xfrm>
            <a:custGeom>
              <a:avLst/>
              <a:gdLst/>
              <a:ahLst/>
              <a:cxnLst/>
              <a:rect l="l" t="t" r="r" b="b"/>
              <a:pathLst>
                <a:path w="2355850" h="537844">
                  <a:moveTo>
                    <a:pt x="0" y="89549"/>
                  </a:moveTo>
                  <a:lnTo>
                    <a:pt x="7037" y="54695"/>
                  </a:lnTo>
                  <a:lnTo>
                    <a:pt x="26228" y="26231"/>
                  </a:lnTo>
                  <a:lnTo>
                    <a:pt x="54693" y="7038"/>
                  </a:lnTo>
                  <a:lnTo>
                    <a:pt x="89552" y="0"/>
                  </a:lnTo>
                  <a:lnTo>
                    <a:pt x="2265745" y="0"/>
                  </a:lnTo>
                  <a:lnTo>
                    <a:pt x="2315428" y="15039"/>
                  </a:lnTo>
                  <a:lnTo>
                    <a:pt x="2348482" y="55281"/>
                  </a:lnTo>
                  <a:lnTo>
                    <a:pt x="2355295" y="89549"/>
                  </a:lnTo>
                  <a:lnTo>
                    <a:pt x="2355295" y="447749"/>
                  </a:lnTo>
                  <a:lnTo>
                    <a:pt x="2348256" y="482602"/>
                  </a:lnTo>
                  <a:lnTo>
                    <a:pt x="2329064" y="511067"/>
                  </a:lnTo>
                  <a:lnTo>
                    <a:pt x="2300599" y="530260"/>
                  </a:lnTo>
                  <a:lnTo>
                    <a:pt x="2265745" y="537298"/>
                  </a:lnTo>
                  <a:lnTo>
                    <a:pt x="89552" y="537298"/>
                  </a:lnTo>
                  <a:lnTo>
                    <a:pt x="54693" y="530260"/>
                  </a:lnTo>
                  <a:lnTo>
                    <a:pt x="26228" y="511067"/>
                  </a:lnTo>
                  <a:lnTo>
                    <a:pt x="7037" y="482602"/>
                  </a:lnTo>
                  <a:lnTo>
                    <a:pt x="0" y="447749"/>
                  </a:lnTo>
                  <a:lnTo>
                    <a:pt x="0" y="89549"/>
                  </a:lnTo>
                  <a:close/>
                </a:path>
              </a:pathLst>
            </a:custGeom>
            <a:ln w="19049">
              <a:solidFill>
                <a:srgbClr val="000000"/>
              </a:solidFill>
            </a:ln>
          </p:spPr>
          <p:txBody>
            <a:bodyPr wrap="square" lIns="0" tIns="0" rIns="0" bIns="0" rtlCol="0"/>
            <a:lstStyle/>
            <a:p>
              <a:endParaRPr>
                <a:solidFill>
                  <a:schemeClr val="bg1"/>
                </a:solidFill>
              </a:endParaRPr>
            </a:p>
          </p:txBody>
        </p:sp>
      </p:grpSp>
      <p:sp>
        <p:nvSpPr>
          <p:cNvPr id="8" name="object 8"/>
          <p:cNvSpPr txBox="1"/>
          <p:nvPr/>
        </p:nvSpPr>
        <p:spPr>
          <a:xfrm>
            <a:off x="1097604" y="2822848"/>
            <a:ext cx="1812289" cy="243656"/>
          </a:xfrm>
          <a:prstGeom prst="rect">
            <a:avLst/>
          </a:prstGeom>
        </p:spPr>
        <p:txBody>
          <a:bodyPr vert="horz" wrap="square" lIns="0" tIns="12700" rIns="0" bIns="0" rtlCol="0">
            <a:spAutoFit/>
          </a:bodyPr>
          <a:lstStyle/>
          <a:p>
            <a:pPr marL="12700">
              <a:lnSpc>
                <a:spcPct val="100000"/>
              </a:lnSpc>
              <a:spcBef>
                <a:spcPts val="100"/>
              </a:spcBef>
            </a:pPr>
            <a:r>
              <a:rPr sz="1500" b="1" spc="-5" dirty="0">
                <a:solidFill>
                  <a:schemeClr val="bg1"/>
                </a:solidFill>
                <a:latin typeface="Arial"/>
                <a:cs typeface="Arial"/>
              </a:rPr>
              <a:t>Data</a:t>
            </a:r>
            <a:r>
              <a:rPr sz="1500" b="1" spc="-75" dirty="0">
                <a:latin typeface="Arial"/>
                <a:cs typeface="Arial"/>
              </a:rPr>
              <a:t> </a:t>
            </a:r>
            <a:r>
              <a:rPr sz="1500" b="1" spc="-5" dirty="0">
                <a:solidFill>
                  <a:schemeClr val="bg1"/>
                </a:solidFill>
                <a:latin typeface="Arial"/>
                <a:cs typeface="Arial"/>
              </a:rPr>
              <a:t>Preprocessing</a:t>
            </a:r>
            <a:endParaRPr sz="1500" dirty="0">
              <a:solidFill>
                <a:schemeClr val="bg1"/>
              </a:solidFill>
              <a:latin typeface="Arial"/>
              <a:cs typeface="Arial"/>
            </a:endParaRPr>
          </a:p>
        </p:txBody>
      </p:sp>
      <p:grpSp>
        <p:nvGrpSpPr>
          <p:cNvPr id="9" name="object 9"/>
          <p:cNvGrpSpPr/>
          <p:nvPr/>
        </p:nvGrpSpPr>
        <p:grpSpPr>
          <a:xfrm>
            <a:off x="1829783" y="1995008"/>
            <a:ext cx="277495" cy="1925320"/>
            <a:chOff x="1829783" y="1995008"/>
            <a:chExt cx="277495" cy="1925320"/>
          </a:xfrm>
        </p:grpSpPr>
        <p:sp>
          <p:nvSpPr>
            <p:cNvPr id="10" name="object 10"/>
            <p:cNvSpPr/>
            <p:nvPr/>
          </p:nvSpPr>
          <p:spPr>
            <a:xfrm>
              <a:off x="1834546" y="1999770"/>
              <a:ext cx="267970" cy="689610"/>
            </a:xfrm>
            <a:custGeom>
              <a:avLst/>
              <a:gdLst/>
              <a:ahLst/>
              <a:cxnLst/>
              <a:rect l="l" t="t" r="r" b="b"/>
              <a:pathLst>
                <a:path w="267969" h="689610">
                  <a:moveTo>
                    <a:pt x="133799" y="689098"/>
                  </a:moveTo>
                  <a:lnTo>
                    <a:pt x="0" y="555298"/>
                  </a:lnTo>
                  <a:lnTo>
                    <a:pt x="66899" y="555298"/>
                  </a:lnTo>
                  <a:lnTo>
                    <a:pt x="66899" y="0"/>
                  </a:lnTo>
                  <a:lnTo>
                    <a:pt x="200699" y="0"/>
                  </a:lnTo>
                  <a:lnTo>
                    <a:pt x="200699" y="555298"/>
                  </a:lnTo>
                  <a:lnTo>
                    <a:pt x="267599" y="555298"/>
                  </a:lnTo>
                  <a:lnTo>
                    <a:pt x="133799" y="689098"/>
                  </a:lnTo>
                  <a:close/>
                </a:path>
              </a:pathLst>
            </a:custGeom>
            <a:solidFill>
              <a:srgbClr val="FFAE87"/>
            </a:solidFill>
          </p:spPr>
          <p:txBody>
            <a:bodyPr wrap="square" lIns="0" tIns="0" rIns="0" bIns="0" rtlCol="0"/>
            <a:lstStyle/>
            <a:p>
              <a:endParaRPr/>
            </a:p>
          </p:txBody>
        </p:sp>
        <p:sp>
          <p:nvSpPr>
            <p:cNvPr id="11" name="object 11"/>
            <p:cNvSpPr/>
            <p:nvPr/>
          </p:nvSpPr>
          <p:spPr>
            <a:xfrm>
              <a:off x="1834546" y="1999770"/>
              <a:ext cx="267970" cy="689610"/>
            </a:xfrm>
            <a:custGeom>
              <a:avLst/>
              <a:gdLst/>
              <a:ahLst/>
              <a:cxnLst/>
              <a:rect l="l" t="t" r="r" b="b"/>
              <a:pathLst>
                <a:path w="267969" h="689610">
                  <a:moveTo>
                    <a:pt x="0" y="555298"/>
                  </a:moveTo>
                  <a:lnTo>
                    <a:pt x="66899" y="555298"/>
                  </a:lnTo>
                  <a:lnTo>
                    <a:pt x="66899" y="0"/>
                  </a:lnTo>
                  <a:lnTo>
                    <a:pt x="200699" y="0"/>
                  </a:lnTo>
                  <a:lnTo>
                    <a:pt x="200699" y="555298"/>
                  </a:lnTo>
                  <a:lnTo>
                    <a:pt x="267599" y="555298"/>
                  </a:lnTo>
                  <a:lnTo>
                    <a:pt x="133799" y="689098"/>
                  </a:lnTo>
                  <a:lnTo>
                    <a:pt x="0" y="555298"/>
                  </a:lnTo>
                  <a:close/>
                </a:path>
              </a:pathLst>
            </a:custGeom>
            <a:ln w="9524">
              <a:solidFill>
                <a:srgbClr val="F46423"/>
              </a:solidFill>
            </a:ln>
          </p:spPr>
          <p:txBody>
            <a:bodyPr wrap="square" lIns="0" tIns="0" rIns="0" bIns="0" rtlCol="0"/>
            <a:lstStyle/>
            <a:p>
              <a:endParaRPr/>
            </a:p>
          </p:txBody>
        </p:sp>
        <p:sp>
          <p:nvSpPr>
            <p:cNvPr id="12" name="object 12"/>
            <p:cNvSpPr/>
            <p:nvPr/>
          </p:nvSpPr>
          <p:spPr>
            <a:xfrm>
              <a:off x="1834546" y="3226118"/>
              <a:ext cx="267970" cy="689610"/>
            </a:xfrm>
            <a:custGeom>
              <a:avLst/>
              <a:gdLst/>
              <a:ahLst/>
              <a:cxnLst/>
              <a:rect l="l" t="t" r="r" b="b"/>
              <a:pathLst>
                <a:path w="267969" h="689610">
                  <a:moveTo>
                    <a:pt x="133799" y="689098"/>
                  </a:moveTo>
                  <a:lnTo>
                    <a:pt x="0" y="555298"/>
                  </a:lnTo>
                  <a:lnTo>
                    <a:pt x="66899" y="555298"/>
                  </a:lnTo>
                  <a:lnTo>
                    <a:pt x="66899" y="0"/>
                  </a:lnTo>
                  <a:lnTo>
                    <a:pt x="200699" y="0"/>
                  </a:lnTo>
                  <a:lnTo>
                    <a:pt x="200699" y="555298"/>
                  </a:lnTo>
                  <a:lnTo>
                    <a:pt x="267599" y="555298"/>
                  </a:lnTo>
                  <a:lnTo>
                    <a:pt x="133799" y="689098"/>
                  </a:lnTo>
                  <a:close/>
                </a:path>
              </a:pathLst>
            </a:custGeom>
            <a:solidFill>
              <a:srgbClr val="FFAE87"/>
            </a:solidFill>
          </p:spPr>
          <p:txBody>
            <a:bodyPr wrap="square" lIns="0" tIns="0" rIns="0" bIns="0" rtlCol="0"/>
            <a:lstStyle/>
            <a:p>
              <a:endParaRPr/>
            </a:p>
          </p:txBody>
        </p:sp>
        <p:sp>
          <p:nvSpPr>
            <p:cNvPr id="13" name="object 13"/>
            <p:cNvSpPr/>
            <p:nvPr/>
          </p:nvSpPr>
          <p:spPr>
            <a:xfrm>
              <a:off x="1834546" y="3226118"/>
              <a:ext cx="267970" cy="689610"/>
            </a:xfrm>
            <a:custGeom>
              <a:avLst/>
              <a:gdLst/>
              <a:ahLst/>
              <a:cxnLst/>
              <a:rect l="l" t="t" r="r" b="b"/>
              <a:pathLst>
                <a:path w="267969" h="689610">
                  <a:moveTo>
                    <a:pt x="0" y="555298"/>
                  </a:moveTo>
                  <a:lnTo>
                    <a:pt x="66899" y="555298"/>
                  </a:lnTo>
                  <a:lnTo>
                    <a:pt x="66899" y="0"/>
                  </a:lnTo>
                  <a:lnTo>
                    <a:pt x="200699" y="0"/>
                  </a:lnTo>
                  <a:lnTo>
                    <a:pt x="200699" y="555298"/>
                  </a:lnTo>
                  <a:lnTo>
                    <a:pt x="267599" y="555298"/>
                  </a:lnTo>
                  <a:lnTo>
                    <a:pt x="133799" y="689098"/>
                  </a:lnTo>
                  <a:lnTo>
                    <a:pt x="0" y="555298"/>
                  </a:lnTo>
                  <a:close/>
                </a:path>
              </a:pathLst>
            </a:custGeom>
            <a:ln w="9524">
              <a:solidFill>
                <a:srgbClr val="F46423"/>
              </a:solidFill>
            </a:ln>
          </p:spPr>
          <p:txBody>
            <a:bodyPr wrap="square" lIns="0" tIns="0" rIns="0" bIns="0" rtlCol="0"/>
            <a:lstStyle/>
            <a:p>
              <a:endParaRPr/>
            </a:p>
          </p:txBody>
        </p:sp>
      </p:grpSp>
      <p:sp>
        <p:nvSpPr>
          <p:cNvPr id="14" name="object 14"/>
          <p:cNvSpPr txBox="1"/>
          <p:nvPr/>
        </p:nvSpPr>
        <p:spPr>
          <a:xfrm>
            <a:off x="4729940" y="1658996"/>
            <a:ext cx="2110740" cy="1154430"/>
          </a:xfrm>
          <a:prstGeom prst="rect">
            <a:avLst/>
          </a:prstGeom>
          <a:solidFill>
            <a:srgbClr val="F2F2F2"/>
          </a:solidFill>
          <a:ln w="9524">
            <a:solidFill>
              <a:srgbClr val="000000"/>
            </a:solidFill>
          </a:ln>
        </p:spPr>
        <p:txBody>
          <a:bodyPr vert="horz" wrap="square" lIns="0" tIns="36195" rIns="0" bIns="0" rtlCol="0">
            <a:spAutoFit/>
          </a:bodyPr>
          <a:lstStyle/>
          <a:p>
            <a:pPr marL="85725" marR="80010" algn="just">
              <a:lnSpc>
                <a:spcPts val="1420"/>
              </a:lnSpc>
              <a:spcBef>
                <a:spcPts val="285"/>
              </a:spcBef>
            </a:pPr>
            <a:r>
              <a:rPr sz="1200" spc="-5" dirty="0">
                <a:solidFill>
                  <a:schemeClr val="bg1"/>
                </a:solidFill>
                <a:latin typeface="Arial"/>
                <a:cs typeface="Arial"/>
              </a:rPr>
              <a:t>out, what, </a:t>
            </a:r>
            <a:r>
              <a:rPr sz="1200" dirty="0">
                <a:solidFill>
                  <a:schemeClr val="bg1"/>
                </a:solidFill>
                <a:latin typeface="Arial"/>
                <a:cs typeface="Arial"/>
              </a:rPr>
              <a:t>most, </a:t>
            </a:r>
            <a:r>
              <a:rPr sz="1200" spc="-25" dirty="0">
                <a:solidFill>
                  <a:schemeClr val="bg1"/>
                </a:solidFill>
                <a:latin typeface="Arial"/>
                <a:cs typeface="Arial"/>
              </a:rPr>
              <a:t>any, </a:t>
            </a:r>
            <a:r>
              <a:rPr sz="1200" spc="-10" dirty="0">
                <a:solidFill>
                  <a:schemeClr val="bg1"/>
                </a:solidFill>
                <a:latin typeface="Arial"/>
                <a:cs typeface="Arial"/>
              </a:rPr>
              <a:t>off,  </a:t>
            </a:r>
            <a:r>
              <a:rPr sz="1200" spc="-5" dirty="0">
                <a:solidFill>
                  <a:schemeClr val="bg1"/>
                </a:solidFill>
                <a:latin typeface="Arial"/>
                <a:cs typeface="Arial"/>
              </a:rPr>
              <a:t>too, have, </a:t>
            </a:r>
            <a:r>
              <a:rPr sz="1200" dirty="0">
                <a:solidFill>
                  <a:schemeClr val="bg1"/>
                </a:solidFill>
                <a:latin typeface="Arial"/>
                <a:cs typeface="Arial"/>
              </a:rPr>
              <a:t>more, </a:t>
            </a:r>
            <a:r>
              <a:rPr sz="1200" spc="-25" dirty="0">
                <a:solidFill>
                  <a:schemeClr val="bg1"/>
                </a:solidFill>
                <a:latin typeface="Arial"/>
                <a:cs typeface="Arial"/>
              </a:rPr>
              <a:t>or, </a:t>
            </a:r>
            <a:r>
              <a:rPr sz="1200" spc="-5" dirty="0">
                <a:solidFill>
                  <a:schemeClr val="bg1"/>
                </a:solidFill>
                <a:latin typeface="Arial"/>
                <a:cs typeface="Arial"/>
              </a:rPr>
              <a:t>the,  ours, both, whom, and, of,  aren, </a:t>
            </a:r>
            <a:r>
              <a:rPr sz="1200" spc="-20" dirty="0">
                <a:solidFill>
                  <a:schemeClr val="bg1"/>
                </a:solidFill>
                <a:latin typeface="Arial"/>
                <a:cs typeface="Arial"/>
              </a:rPr>
              <a:t>her, </a:t>
            </a:r>
            <a:r>
              <a:rPr sz="1200" spc="-5" dirty="0">
                <a:solidFill>
                  <a:schemeClr val="bg1"/>
                </a:solidFill>
                <a:latin typeface="Arial"/>
                <a:cs typeface="Arial"/>
              </a:rPr>
              <a:t>does, from, if, not,  own, this, it, a, it's, hers,  </a:t>
            </a:r>
            <a:r>
              <a:rPr sz="1200" spc="-25" dirty="0">
                <a:solidFill>
                  <a:schemeClr val="bg1"/>
                </a:solidFill>
                <a:latin typeface="Arial"/>
                <a:cs typeface="Arial"/>
              </a:rPr>
              <a:t>why, </a:t>
            </a:r>
            <a:r>
              <a:rPr sz="1200" spc="-5" dirty="0">
                <a:solidFill>
                  <a:schemeClr val="bg1"/>
                </a:solidFill>
                <a:latin typeface="Arial"/>
                <a:cs typeface="Arial"/>
              </a:rPr>
              <a:t>who, </a:t>
            </a:r>
            <a:r>
              <a:rPr sz="1200" spc="-20" dirty="0">
                <a:solidFill>
                  <a:schemeClr val="bg1"/>
                </a:solidFill>
                <a:latin typeface="Arial"/>
                <a:cs typeface="Arial"/>
              </a:rPr>
              <a:t>now, </a:t>
            </a:r>
            <a:r>
              <a:rPr sz="1200" spc="-5" dirty="0">
                <a:solidFill>
                  <a:schemeClr val="bg1"/>
                </a:solidFill>
                <a:latin typeface="Arial"/>
                <a:cs typeface="Arial"/>
              </a:rPr>
              <a:t>been, </a:t>
            </a:r>
            <a:r>
              <a:rPr sz="1200" dirty="0">
                <a:solidFill>
                  <a:schemeClr val="bg1"/>
                </a:solidFill>
                <a:latin typeface="Arial"/>
                <a:cs typeface="Arial"/>
              </a:rPr>
              <a:t>me,</a:t>
            </a:r>
            <a:r>
              <a:rPr sz="1200" spc="-50" dirty="0">
                <a:solidFill>
                  <a:schemeClr val="bg1"/>
                </a:solidFill>
                <a:latin typeface="Arial"/>
                <a:cs typeface="Arial"/>
              </a:rPr>
              <a:t> </a:t>
            </a:r>
            <a:r>
              <a:rPr sz="1200" spc="-5" dirty="0">
                <a:solidFill>
                  <a:schemeClr val="bg1"/>
                </a:solidFill>
                <a:latin typeface="Arial"/>
                <a:cs typeface="Arial"/>
              </a:rPr>
              <a:t>...</a:t>
            </a:r>
            <a:endParaRPr sz="1200" dirty="0">
              <a:solidFill>
                <a:schemeClr val="bg1"/>
              </a:solidFill>
              <a:latin typeface="Arial"/>
              <a:cs typeface="Arial"/>
            </a:endParaRPr>
          </a:p>
        </p:txBody>
      </p:sp>
      <p:grpSp>
        <p:nvGrpSpPr>
          <p:cNvPr id="15" name="object 15"/>
          <p:cNvGrpSpPr/>
          <p:nvPr/>
        </p:nvGrpSpPr>
        <p:grpSpPr>
          <a:xfrm>
            <a:off x="3177831" y="2237390"/>
            <a:ext cx="3667125" cy="2279650"/>
            <a:chOff x="3177831" y="2237390"/>
            <a:chExt cx="3667125" cy="2279650"/>
          </a:xfrm>
        </p:grpSpPr>
        <p:sp>
          <p:nvSpPr>
            <p:cNvPr id="16" name="object 16"/>
            <p:cNvSpPr/>
            <p:nvPr/>
          </p:nvSpPr>
          <p:spPr>
            <a:xfrm>
              <a:off x="3182593" y="2260413"/>
              <a:ext cx="1496060" cy="697230"/>
            </a:xfrm>
            <a:custGeom>
              <a:avLst/>
              <a:gdLst/>
              <a:ahLst/>
              <a:cxnLst/>
              <a:rect l="l" t="t" r="r" b="b"/>
              <a:pathLst>
                <a:path w="1496060" h="697230">
                  <a:moveTo>
                    <a:pt x="0" y="697056"/>
                  </a:moveTo>
                  <a:lnTo>
                    <a:pt x="1495596" y="0"/>
                  </a:lnTo>
                </a:path>
              </a:pathLst>
            </a:custGeom>
            <a:ln w="9524">
              <a:solidFill>
                <a:srgbClr val="000000"/>
              </a:solidFill>
            </a:ln>
          </p:spPr>
          <p:txBody>
            <a:bodyPr wrap="square" lIns="0" tIns="0" rIns="0" bIns="0" rtlCol="0"/>
            <a:lstStyle/>
            <a:p>
              <a:endParaRPr/>
            </a:p>
          </p:txBody>
        </p:sp>
        <p:sp>
          <p:nvSpPr>
            <p:cNvPr id="17" name="object 17"/>
            <p:cNvSpPr/>
            <p:nvPr/>
          </p:nvSpPr>
          <p:spPr>
            <a:xfrm>
              <a:off x="4671540" y="2242153"/>
              <a:ext cx="46355" cy="33020"/>
            </a:xfrm>
            <a:custGeom>
              <a:avLst/>
              <a:gdLst/>
              <a:ahLst/>
              <a:cxnLst/>
              <a:rect l="l" t="t" r="r" b="b"/>
              <a:pathLst>
                <a:path w="46354" h="33019">
                  <a:moveTo>
                    <a:pt x="13299" y="32519"/>
                  </a:moveTo>
                  <a:lnTo>
                    <a:pt x="0" y="3999"/>
                  </a:lnTo>
                  <a:lnTo>
                    <a:pt x="45824" y="0"/>
                  </a:lnTo>
                  <a:lnTo>
                    <a:pt x="13299" y="32519"/>
                  </a:lnTo>
                  <a:close/>
                </a:path>
              </a:pathLst>
            </a:custGeom>
            <a:solidFill>
              <a:srgbClr val="000000"/>
            </a:solidFill>
          </p:spPr>
          <p:txBody>
            <a:bodyPr wrap="square" lIns="0" tIns="0" rIns="0" bIns="0" rtlCol="0"/>
            <a:lstStyle/>
            <a:p>
              <a:endParaRPr/>
            </a:p>
          </p:txBody>
        </p:sp>
        <p:sp>
          <p:nvSpPr>
            <p:cNvPr id="18" name="object 18"/>
            <p:cNvSpPr/>
            <p:nvPr/>
          </p:nvSpPr>
          <p:spPr>
            <a:xfrm>
              <a:off x="4671540" y="2242153"/>
              <a:ext cx="46355" cy="33020"/>
            </a:xfrm>
            <a:custGeom>
              <a:avLst/>
              <a:gdLst/>
              <a:ahLst/>
              <a:cxnLst/>
              <a:rect l="l" t="t" r="r" b="b"/>
              <a:pathLst>
                <a:path w="46354" h="33019">
                  <a:moveTo>
                    <a:pt x="13299" y="32519"/>
                  </a:moveTo>
                  <a:lnTo>
                    <a:pt x="45824" y="0"/>
                  </a:lnTo>
                  <a:lnTo>
                    <a:pt x="0" y="3999"/>
                  </a:lnTo>
                  <a:lnTo>
                    <a:pt x="13299" y="32519"/>
                  </a:lnTo>
                  <a:close/>
                </a:path>
              </a:pathLst>
            </a:custGeom>
            <a:ln w="9524">
              <a:solidFill>
                <a:srgbClr val="000000"/>
              </a:solidFill>
            </a:ln>
          </p:spPr>
          <p:txBody>
            <a:bodyPr wrap="square" lIns="0" tIns="0" rIns="0" bIns="0" rtlCol="0"/>
            <a:lstStyle/>
            <a:p>
              <a:endParaRPr/>
            </a:p>
          </p:txBody>
        </p:sp>
        <p:sp>
          <p:nvSpPr>
            <p:cNvPr id="19" name="object 19"/>
            <p:cNvSpPr/>
            <p:nvPr/>
          </p:nvSpPr>
          <p:spPr>
            <a:xfrm>
              <a:off x="4729940" y="3357793"/>
              <a:ext cx="2110740" cy="1154430"/>
            </a:xfrm>
            <a:custGeom>
              <a:avLst/>
              <a:gdLst/>
              <a:ahLst/>
              <a:cxnLst/>
              <a:rect l="l" t="t" r="r" b="b"/>
              <a:pathLst>
                <a:path w="2110740" h="1154429">
                  <a:moveTo>
                    <a:pt x="2110195" y="1154397"/>
                  </a:moveTo>
                  <a:lnTo>
                    <a:pt x="0" y="1154397"/>
                  </a:lnTo>
                  <a:lnTo>
                    <a:pt x="0" y="0"/>
                  </a:lnTo>
                  <a:lnTo>
                    <a:pt x="2110195" y="0"/>
                  </a:lnTo>
                  <a:lnTo>
                    <a:pt x="2110195" y="1154397"/>
                  </a:lnTo>
                  <a:close/>
                </a:path>
              </a:pathLst>
            </a:custGeom>
            <a:solidFill>
              <a:srgbClr val="F2F2F2"/>
            </a:solidFill>
          </p:spPr>
          <p:txBody>
            <a:bodyPr wrap="square" lIns="0" tIns="0" rIns="0" bIns="0" rtlCol="0"/>
            <a:lstStyle/>
            <a:p>
              <a:endParaRPr/>
            </a:p>
          </p:txBody>
        </p:sp>
        <p:sp>
          <p:nvSpPr>
            <p:cNvPr id="20" name="object 20"/>
            <p:cNvSpPr/>
            <p:nvPr/>
          </p:nvSpPr>
          <p:spPr>
            <a:xfrm>
              <a:off x="3182593" y="2957469"/>
              <a:ext cx="3657600" cy="1555115"/>
            </a:xfrm>
            <a:custGeom>
              <a:avLst/>
              <a:gdLst/>
              <a:ahLst/>
              <a:cxnLst/>
              <a:rect l="l" t="t" r="r" b="b"/>
              <a:pathLst>
                <a:path w="3657600" h="1555114">
                  <a:moveTo>
                    <a:pt x="1547346" y="400324"/>
                  </a:moveTo>
                  <a:lnTo>
                    <a:pt x="3657542" y="400324"/>
                  </a:lnTo>
                  <a:lnTo>
                    <a:pt x="3657542" y="1554721"/>
                  </a:lnTo>
                  <a:lnTo>
                    <a:pt x="1547346" y="1554721"/>
                  </a:lnTo>
                  <a:lnTo>
                    <a:pt x="1547346" y="400324"/>
                  </a:lnTo>
                  <a:close/>
                </a:path>
                <a:path w="3657600" h="1555114">
                  <a:moveTo>
                    <a:pt x="0" y="0"/>
                  </a:moveTo>
                  <a:lnTo>
                    <a:pt x="1499071" y="946873"/>
                  </a:lnTo>
                </a:path>
              </a:pathLst>
            </a:custGeom>
            <a:ln w="9524">
              <a:solidFill>
                <a:srgbClr val="000000"/>
              </a:solidFill>
            </a:ln>
          </p:spPr>
          <p:txBody>
            <a:bodyPr wrap="square" lIns="0" tIns="0" rIns="0" bIns="0" rtlCol="0"/>
            <a:lstStyle/>
            <a:p>
              <a:endParaRPr/>
            </a:p>
          </p:txBody>
        </p:sp>
        <p:sp>
          <p:nvSpPr>
            <p:cNvPr id="21" name="object 21"/>
            <p:cNvSpPr/>
            <p:nvPr/>
          </p:nvSpPr>
          <p:spPr>
            <a:xfrm>
              <a:off x="4673265" y="3891042"/>
              <a:ext cx="45085" cy="36830"/>
            </a:xfrm>
            <a:custGeom>
              <a:avLst/>
              <a:gdLst/>
              <a:ahLst/>
              <a:cxnLst/>
              <a:rect l="l" t="t" r="r" b="b"/>
              <a:pathLst>
                <a:path w="45085" h="36829">
                  <a:moveTo>
                    <a:pt x="44949" y="36399"/>
                  </a:moveTo>
                  <a:lnTo>
                    <a:pt x="0" y="26599"/>
                  </a:lnTo>
                  <a:lnTo>
                    <a:pt x="16799" y="0"/>
                  </a:lnTo>
                  <a:lnTo>
                    <a:pt x="44949" y="36399"/>
                  </a:lnTo>
                  <a:close/>
                </a:path>
              </a:pathLst>
            </a:custGeom>
            <a:solidFill>
              <a:srgbClr val="000000"/>
            </a:solidFill>
          </p:spPr>
          <p:txBody>
            <a:bodyPr wrap="square" lIns="0" tIns="0" rIns="0" bIns="0" rtlCol="0"/>
            <a:lstStyle/>
            <a:p>
              <a:endParaRPr/>
            </a:p>
          </p:txBody>
        </p:sp>
        <p:sp>
          <p:nvSpPr>
            <p:cNvPr id="22" name="object 22"/>
            <p:cNvSpPr/>
            <p:nvPr/>
          </p:nvSpPr>
          <p:spPr>
            <a:xfrm>
              <a:off x="4673265" y="3891042"/>
              <a:ext cx="45085" cy="36830"/>
            </a:xfrm>
            <a:custGeom>
              <a:avLst/>
              <a:gdLst/>
              <a:ahLst/>
              <a:cxnLst/>
              <a:rect l="l" t="t" r="r" b="b"/>
              <a:pathLst>
                <a:path w="45085" h="36829">
                  <a:moveTo>
                    <a:pt x="0" y="26599"/>
                  </a:moveTo>
                  <a:lnTo>
                    <a:pt x="44949" y="36399"/>
                  </a:lnTo>
                  <a:lnTo>
                    <a:pt x="16799" y="0"/>
                  </a:lnTo>
                  <a:lnTo>
                    <a:pt x="0" y="26599"/>
                  </a:lnTo>
                  <a:close/>
                </a:path>
              </a:pathLst>
            </a:custGeom>
            <a:ln w="9524">
              <a:solidFill>
                <a:srgbClr val="000000"/>
              </a:solidFill>
            </a:ln>
          </p:spPr>
          <p:txBody>
            <a:bodyPr wrap="square" lIns="0" tIns="0" rIns="0" bIns="0" rtlCol="0"/>
            <a:lstStyle/>
            <a:p>
              <a:endParaRPr/>
            </a:p>
          </p:txBody>
        </p:sp>
      </p:grpSp>
      <p:sp>
        <p:nvSpPr>
          <p:cNvPr id="23" name="object 23"/>
          <p:cNvSpPr txBox="1"/>
          <p:nvPr/>
        </p:nvSpPr>
        <p:spPr>
          <a:xfrm>
            <a:off x="7108556" y="3858223"/>
            <a:ext cx="1278429" cy="289823"/>
          </a:xfrm>
          <a:prstGeom prst="rect">
            <a:avLst/>
          </a:prstGeom>
        </p:spPr>
        <p:txBody>
          <a:bodyPr vert="horz" wrap="square" lIns="0" tIns="12700" rIns="0" bIns="0" rtlCol="0">
            <a:spAutoFit/>
          </a:bodyPr>
          <a:lstStyle/>
          <a:p>
            <a:pPr marL="12700">
              <a:lnSpc>
                <a:spcPct val="100000"/>
              </a:lnSpc>
              <a:spcBef>
                <a:spcPts val="100"/>
              </a:spcBef>
            </a:pPr>
            <a:r>
              <a:rPr b="1" spc="-155" dirty="0">
                <a:latin typeface="Arial"/>
                <a:cs typeface="Arial"/>
              </a:rPr>
              <a:t>STEMMING</a:t>
            </a:r>
            <a:endParaRPr sz="1200" dirty="0">
              <a:latin typeface="Arial"/>
              <a:cs typeface="Arial"/>
            </a:endParaRPr>
          </a:p>
        </p:txBody>
      </p:sp>
      <p:sp>
        <p:nvSpPr>
          <p:cNvPr id="24" name="object 24"/>
          <p:cNvSpPr txBox="1"/>
          <p:nvPr/>
        </p:nvSpPr>
        <p:spPr>
          <a:xfrm>
            <a:off x="4877690" y="3422993"/>
            <a:ext cx="743585" cy="194284"/>
          </a:xfrm>
          <a:prstGeom prst="rect">
            <a:avLst/>
          </a:prstGeom>
          <a:solidFill>
            <a:srgbClr val="FBE4CD"/>
          </a:solidFill>
          <a:ln w="9524">
            <a:solidFill>
              <a:srgbClr val="000000"/>
            </a:solidFill>
          </a:ln>
        </p:spPr>
        <p:txBody>
          <a:bodyPr vert="horz" wrap="square" lIns="0" tIns="9525" rIns="0" bIns="0" rtlCol="0">
            <a:spAutoFit/>
          </a:bodyPr>
          <a:lstStyle/>
          <a:p>
            <a:pPr marL="176530">
              <a:lnSpc>
                <a:spcPct val="100000"/>
              </a:lnSpc>
              <a:spcBef>
                <a:spcPts val="75"/>
              </a:spcBef>
            </a:pPr>
            <a:r>
              <a:rPr sz="1200" spc="-5" dirty="0">
                <a:solidFill>
                  <a:schemeClr val="bg1"/>
                </a:solidFill>
                <a:latin typeface="Arial"/>
                <a:cs typeface="Arial"/>
              </a:rPr>
              <a:t>argue</a:t>
            </a:r>
            <a:endParaRPr sz="1200" dirty="0">
              <a:solidFill>
                <a:schemeClr val="bg1"/>
              </a:solidFill>
              <a:latin typeface="Arial"/>
              <a:cs typeface="Arial"/>
            </a:endParaRPr>
          </a:p>
        </p:txBody>
      </p:sp>
      <p:sp>
        <p:nvSpPr>
          <p:cNvPr id="25" name="object 25"/>
          <p:cNvSpPr txBox="1"/>
          <p:nvPr/>
        </p:nvSpPr>
        <p:spPr>
          <a:xfrm>
            <a:off x="4877690" y="3702517"/>
            <a:ext cx="743585" cy="194284"/>
          </a:xfrm>
          <a:prstGeom prst="rect">
            <a:avLst/>
          </a:prstGeom>
          <a:solidFill>
            <a:srgbClr val="FBE4CD"/>
          </a:solidFill>
          <a:ln w="9524">
            <a:solidFill>
              <a:srgbClr val="000000"/>
            </a:solidFill>
          </a:ln>
        </p:spPr>
        <p:txBody>
          <a:bodyPr vert="horz" wrap="square" lIns="0" tIns="9525" rIns="0" bIns="0" rtlCol="0">
            <a:spAutoFit/>
          </a:bodyPr>
          <a:lstStyle/>
          <a:p>
            <a:pPr marL="133985">
              <a:lnSpc>
                <a:spcPct val="100000"/>
              </a:lnSpc>
              <a:spcBef>
                <a:spcPts val="75"/>
              </a:spcBef>
            </a:pPr>
            <a:r>
              <a:rPr sz="1200" spc="-5" dirty="0">
                <a:solidFill>
                  <a:schemeClr val="bg1"/>
                </a:solidFill>
                <a:latin typeface="Arial"/>
                <a:cs typeface="Arial"/>
              </a:rPr>
              <a:t>argued</a:t>
            </a:r>
            <a:endParaRPr sz="1200" dirty="0">
              <a:solidFill>
                <a:schemeClr val="bg1"/>
              </a:solidFill>
              <a:latin typeface="Arial"/>
              <a:cs typeface="Arial"/>
            </a:endParaRPr>
          </a:p>
        </p:txBody>
      </p:sp>
      <p:sp>
        <p:nvSpPr>
          <p:cNvPr id="26" name="object 26"/>
          <p:cNvSpPr txBox="1"/>
          <p:nvPr/>
        </p:nvSpPr>
        <p:spPr>
          <a:xfrm>
            <a:off x="4877565" y="3982041"/>
            <a:ext cx="743585" cy="194284"/>
          </a:xfrm>
          <a:prstGeom prst="rect">
            <a:avLst/>
          </a:prstGeom>
          <a:solidFill>
            <a:srgbClr val="FBE4CD"/>
          </a:solidFill>
          <a:ln w="9524">
            <a:solidFill>
              <a:srgbClr val="000000"/>
            </a:solidFill>
          </a:ln>
        </p:spPr>
        <p:txBody>
          <a:bodyPr vert="horz" wrap="square" lIns="0" tIns="9525" rIns="0" bIns="0" rtlCol="0">
            <a:spAutoFit/>
          </a:bodyPr>
          <a:lstStyle/>
          <a:p>
            <a:pPr marL="138430">
              <a:lnSpc>
                <a:spcPct val="100000"/>
              </a:lnSpc>
              <a:spcBef>
                <a:spcPts val="75"/>
              </a:spcBef>
            </a:pPr>
            <a:r>
              <a:rPr sz="1200" spc="-5" dirty="0">
                <a:solidFill>
                  <a:schemeClr val="bg1"/>
                </a:solidFill>
                <a:latin typeface="Arial"/>
                <a:cs typeface="Arial"/>
              </a:rPr>
              <a:t>argues</a:t>
            </a:r>
            <a:endParaRPr sz="1200" dirty="0">
              <a:solidFill>
                <a:schemeClr val="bg1"/>
              </a:solidFill>
              <a:latin typeface="Arial"/>
              <a:cs typeface="Arial"/>
            </a:endParaRPr>
          </a:p>
        </p:txBody>
      </p:sp>
      <p:sp>
        <p:nvSpPr>
          <p:cNvPr id="27" name="object 27"/>
          <p:cNvSpPr txBox="1"/>
          <p:nvPr/>
        </p:nvSpPr>
        <p:spPr>
          <a:xfrm>
            <a:off x="5960456" y="3808867"/>
            <a:ext cx="743585" cy="237244"/>
          </a:xfrm>
          <a:prstGeom prst="rect">
            <a:avLst/>
          </a:prstGeom>
          <a:solidFill>
            <a:srgbClr val="FBE4CD"/>
          </a:solidFill>
          <a:ln w="9524">
            <a:solidFill>
              <a:srgbClr val="000000"/>
            </a:solidFill>
          </a:ln>
        </p:spPr>
        <p:txBody>
          <a:bodyPr vert="horz" wrap="square" lIns="0" tIns="36830" rIns="0" bIns="0" rtlCol="0">
            <a:spAutoFit/>
          </a:bodyPr>
          <a:lstStyle/>
          <a:p>
            <a:pPr marL="206375">
              <a:lnSpc>
                <a:spcPct val="100000"/>
              </a:lnSpc>
              <a:spcBef>
                <a:spcPts val="290"/>
              </a:spcBef>
            </a:pPr>
            <a:r>
              <a:rPr sz="1300" spc="-5" dirty="0">
                <a:solidFill>
                  <a:schemeClr val="bg1"/>
                </a:solidFill>
                <a:latin typeface="Arial"/>
                <a:cs typeface="Arial"/>
              </a:rPr>
              <a:t>argu</a:t>
            </a:r>
            <a:endParaRPr sz="1300" dirty="0">
              <a:solidFill>
                <a:schemeClr val="bg1"/>
              </a:solidFill>
              <a:latin typeface="Arial"/>
              <a:cs typeface="Arial"/>
            </a:endParaRPr>
          </a:p>
        </p:txBody>
      </p:sp>
      <p:sp>
        <p:nvSpPr>
          <p:cNvPr id="28" name="object 28"/>
          <p:cNvSpPr txBox="1"/>
          <p:nvPr/>
        </p:nvSpPr>
        <p:spPr>
          <a:xfrm>
            <a:off x="7059206" y="1999770"/>
            <a:ext cx="1170394" cy="566822"/>
          </a:xfrm>
          <a:prstGeom prst="rect">
            <a:avLst/>
          </a:prstGeom>
        </p:spPr>
        <p:txBody>
          <a:bodyPr vert="horz" wrap="square" lIns="0" tIns="12700" rIns="0" bIns="0" rtlCol="0">
            <a:spAutoFit/>
          </a:bodyPr>
          <a:lstStyle/>
          <a:p>
            <a:pPr marL="12700">
              <a:lnSpc>
                <a:spcPct val="100000"/>
              </a:lnSpc>
              <a:spcBef>
                <a:spcPts val="100"/>
              </a:spcBef>
            </a:pPr>
            <a:r>
              <a:rPr b="1" spc="-165" dirty="0">
                <a:latin typeface="Arial"/>
                <a:cs typeface="Arial"/>
              </a:rPr>
              <a:t>STOP</a:t>
            </a:r>
            <a:r>
              <a:rPr sz="1200" b="1" spc="-65" dirty="0">
                <a:latin typeface="Arial"/>
                <a:cs typeface="Arial"/>
              </a:rPr>
              <a:t> </a:t>
            </a:r>
            <a:r>
              <a:rPr b="1" spc="-270" dirty="0">
                <a:latin typeface="Arial"/>
                <a:cs typeface="Arial"/>
              </a:rPr>
              <a:t>WORDS</a:t>
            </a:r>
            <a:endParaRPr sz="1200" dirty="0">
              <a:latin typeface="Arial"/>
              <a:cs typeface="Arial"/>
            </a:endParaRPr>
          </a:p>
        </p:txBody>
      </p:sp>
      <p:grpSp>
        <p:nvGrpSpPr>
          <p:cNvPr id="29" name="object 29"/>
          <p:cNvGrpSpPr/>
          <p:nvPr/>
        </p:nvGrpSpPr>
        <p:grpSpPr>
          <a:xfrm>
            <a:off x="5615901" y="3524580"/>
            <a:ext cx="336550" cy="568960"/>
            <a:chOff x="5615901" y="3524580"/>
            <a:chExt cx="336550" cy="568960"/>
          </a:xfrm>
        </p:grpSpPr>
        <p:sp>
          <p:nvSpPr>
            <p:cNvPr id="30" name="object 30"/>
            <p:cNvSpPr/>
            <p:nvPr/>
          </p:nvSpPr>
          <p:spPr>
            <a:xfrm>
              <a:off x="5620788" y="3529342"/>
              <a:ext cx="314960" cy="381000"/>
            </a:xfrm>
            <a:custGeom>
              <a:avLst/>
              <a:gdLst/>
              <a:ahLst/>
              <a:cxnLst/>
              <a:rect l="l" t="t" r="r" b="b"/>
              <a:pathLst>
                <a:path w="314960" h="381000">
                  <a:moveTo>
                    <a:pt x="0" y="0"/>
                  </a:moveTo>
                  <a:lnTo>
                    <a:pt x="314874" y="380449"/>
                  </a:lnTo>
                </a:path>
              </a:pathLst>
            </a:custGeom>
            <a:ln w="9524">
              <a:solidFill>
                <a:srgbClr val="000000"/>
              </a:solidFill>
            </a:ln>
          </p:spPr>
          <p:txBody>
            <a:bodyPr wrap="square" lIns="0" tIns="0" rIns="0" bIns="0" rtlCol="0"/>
            <a:lstStyle/>
            <a:p>
              <a:endParaRPr/>
            </a:p>
          </p:txBody>
        </p:sp>
        <p:sp>
          <p:nvSpPr>
            <p:cNvPr id="31" name="object 31"/>
            <p:cNvSpPr/>
            <p:nvPr/>
          </p:nvSpPr>
          <p:spPr>
            <a:xfrm>
              <a:off x="5920587" y="3894716"/>
              <a:ext cx="27305" cy="29845"/>
            </a:xfrm>
            <a:custGeom>
              <a:avLst/>
              <a:gdLst/>
              <a:ahLst/>
              <a:cxnLst/>
              <a:rect l="l" t="t" r="r" b="b"/>
              <a:pathLst>
                <a:path w="27304" h="29845">
                  <a:moveTo>
                    <a:pt x="27024" y="29499"/>
                  </a:moveTo>
                  <a:lnTo>
                    <a:pt x="0" y="13649"/>
                  </a:lnTo>
                  <a:lnTo>
                    <a:pt x="15074" y="15074"/>
                  </a:lnTo>
                  <a:lnTo>
                    <a:pt x="16499" y="0"/>
                  </a:lnTo>
                  <a:lnTo>
                    <a:pt x="27024" y="29499"/>
                  </a:lnTo>
                  <a:close/>
                </a:path>
              </a:pathLst>
            </a:custGeom>
            <a:solidFill>
              <a:srgbClr val="000000"/>
            </a:solidFill>
          </p:spPr>
          <p:txBody>
            <a:bodyPr wrap="square" lIns="0" tIns="0" rIns="0" bIns="0" rtlCol="0"/>
            <a:lstStyle/>
            <a:p>
              <a:endParaRPr/>
            </a:p>
          </p:txBody>
        </p:sp>
        <p:sp>
          <p:nvSpPr>
            <p:cNvPr id="32" name="object 32"/>
            <p:cNvSpPr/>
            <p:nvPr/>
          </p:nvSpPr>
          <p:spPr>
            <a:xfrm>
              <a:off x="5920587" y="3894716"/>
              <a:ext cx="27305" cy="29845"/>
            </a:xfrm>
            <a:custGeom>
              <a:avLst/>
              <a:gdLst/>
              <a:ahLst/>
              <a:cxnLst/>
              <a:rect l="l" t="t" r="r" b="b"/>
              <a:pathLst>
                <a:path w="27304" h="29845">
                  <a:moveTo>
                    <a:pt x="15074" y="15074"/>
                  </a:moveTo>
                  <a:lnTo>
                    <a:pt x="0" y="13649"/>
                  </a:lnTo>
                  <a:lnTo>
                    <a:pt x="27024" y="29499"/>
                  </a:lnTo>
                  <a:lnTo>
                    <a:pt x="16499" y="0"/>
                  </a:lnTo>
                  <a:lnTo>
                    <a:pt x="15074" y="15074"/>
                  </a:lnTo>
                  <a:close/>
                </a:path>
              </a:pathLst>
            </a:custGeom>
            <a:ln w="9524">
              <a:solidFill>
                <a:srgbClr val="000000"/>
              </a:solidFill>
            </a:ln>
          </p:spPr>
          <p:txBody>
            <a:bodyPr wrap="square" lIns="0" tIns="0" rIns="0" bIns="0" rtlCol="0"/>
            <a:lstStyle/>
            <a:p>
              <a:endParaRPr/>
            </a:p>
          </p:txBody>
        </p:sp>
        <p:sp>
          <p:nvSpPr>
            <p:cNvPr id="33" name="object 33"/>
            <p:cNvSpPr/>
            <p:nvPr/>
          </p:nvSpPr>
          <p:spPr>
            <a:xfrm>
              <a:off x="5620788" y="3808867"/>
              <a:ext cx="305435" cy="114935"/>
            </a:xfrm>
            <a:custGeom>
              <a:avLst/>
              <a:gdLst/>
              <a:ahLst/>
              <a:cxnLst/>
              <a:rect l="l" t="t" r="r" b="b"/>
              <a:pathLst>
                <a:path w="305435" h="114935">
                  <a:moveTo>
                    <a:pt x="0" y="0"/>
                  </a:moveTo>
                  <a:lnTo>
                    <a:pt x="305149" y="114524"/>
                  </a:lnTo>
                </a:path>
              </a:pathLst>
            </a:custGeom>
            <a:ln w="9524">
              <a:solidFill>
                <a:srgbClr val="000000"/>
              </a:solidFill>
            </a:ln>
          </p:spPr>
          <p:txBody>
            <a:bodyPr wrap="square" lIns="0" tIns="0" rIns="0" bIns="0" rtlCol="0"/>
            <a:lstStyle/>
            <a:p>
              <a:endParaRPr/>
            </a:p>
          </p:txBody>
        </p:sp>
        <p:sp>
          <p:nvSpPr>
            <p:cNvPr id="34" name="object 34"/>
            <p:cNvSpPr/>
            <p:nvPr/>
          </p:nvSpPr>
          <p:spPr>
            <a:xfrm>
              <a:off x="5912137" y="3909591"/>
              <a:ext cx="31750" cy="20955"/>
            </a:xfrm>
            <a:custGeom>
              <a:avLst/>
              <a:gdLst/>
              <a:ahLst/>
              <a:cxnLst/>
              <a:rect l="l" t="t" r="r" b="b"/>
              <a:pathLst>
                <a:path w="31750" h="20954">
                  <a:moveTo>
                    <a:pt x="31324" y="20374"/>
                  </a:moveTo>
                  <a:lnTo>
                    <a:pt x="0" y="20074"/>
                  </a:lnTo>
                  <a:lnTo>
                    <a:pt x="13799" y="13799"/>
                  </a:lnTo>
                  <a:lnTo>
                    <a:pt x="7524" y="0"/>
                  </a:lnTo>
                  <a:lnTo>
                    <a:pt x="31324" y="20374"/>
                  </a:lnTo>
                  <a:close/>
                </a:path>
              </a:pathLst>
            </a:custGeom>
            <a:solidFill>
              <a:srgbClr val="000000"/>
            </a:solidFill>
          </p:spPr>
          <p:txBody>
            <a:bodyPr wrap="square" lIns="0" tIns="0" rIns="0" bIns="0" rtlCol="0"/>
            <a:lstStyle/>
            <a:p>
              <a:endParaRPr/>
            </a:p>
          </p:txBody>
        </p:sp>
        <p:sp>
          <p:nvSpPr>
            <p:cNvPr id="35" name="object 35"/>
            <p:cNvSpPr/>
            <p:nvPr/>
          </p:nvSpPr>
          <p:spPr>
            <a:xfrm>
              <a:off x="5912137" y="3909591"/>
              <a:ext cx="31750" cy="20955"/>
            </a:xfrm>
            <a:custGeom>
              <a:avLst/>
              <a:gdLst/>
              <a:ahLst/>
              <a:cxnLst/>
              <a:rect l="l" t="t" r="r" b="b"/>
              <a:pathLst>
                <a:path w="31750" h="20954">
                  <a:moveTo>
                    <a:pt x="13799" y="13799"/>
                  </a:moveTo>
                  <a:lnTo>
                    <a:pt x="0" y="20074"/>
                  </a:lnTo>
                  <a:lnTo>
                    <a:pt x="31324" y="20374"/>
                  </a:lnTo>
                  <a:lnTo>
                    <a:pt x="7524" y="0"/>
                  </a:lnTo>
                  <a:lnTo>
                    <a:pt x="13799" y="13799"/>
                  </a:lnTo>
                  <a:close/>
                </a:path>
              </a:pathLst>
            </a:custGeom>
            <a:ln w="9524">
              <a:solidFill>
                <a:srgbClr val="000000"/>
              </a:solidFill>
            </a:ln>
          </p:spPr>
          <p:txBody>
            <a:bodyPr wrap="square" lIns="0" tIns="0" rIns="0" bIns="0" rtlCol="0"/>
            <a:lstStyle/>
            <a:p>
              <a:endParaRPr/>
            </a:p>
          </p:txBody>
        </p:sp>
        <p:sp>
          <p:nvSpPr>
            <p:cNvPr id="36" name="object 36"/>
            <p:cNvSpPr/>
            <p:nvPr/>
          </p:nvSpPr>
          <p:spPr>
            <a:xfrm>
              <a:off x="5620663" y="3948641"/>
              <a:ext cx="306705" cy="140335"/>
            </a:xfrm>
            <a:custGeom>
              <a:avLst/>
              <a:gdLst/>
              <a:ahLst/>
              <a:cxnLst/>
              <a:rect l="l" t="t" r="r" b="b"/>
              <a:pathLst>
                <a:path w="306704" h="140335">
                  <a:moveTo>
                    <a:pt x="0" y="139749"/>
                  </a:moveTo>
                  <a:lnTo>
                    <a:pt x="306299" y="0"/>
                  </a:lnTo>
                </a:path>
              </a:pathLst>
            </a:custGeom>
            <a:ln w="9524">
              <a:solidFill>
                <a:srgbClr val="000000"/>
              </a:solidFill>
            </a:ln>
          </p:spPr>
          <p:txBody>
            <a:bodyPr wrap="square" lIns="0" tIns="0" rIns="0" bIns="0" rtlCol="0"/>
            <a:lstStyle/>
            <a:p>
              <a:endParaRPr/>
            </a:p>
          </p:txBody>
        </p:sp>
        <p:sp>
          <p:nvSpPr>
            <p:cNvPr id="37" name="object 37"/>
            <p:cNvSpPr/>
            <p:nvPr/>
          </p:nvSpPr>
          <p:spPr>
            <a:xfrm>
              <a:off x="5912762" y="3940866"/>
              <a:ext cx="31750" cy="22225"/>
            </a:xfrm>
            <a:custGeom>
              <a:avLst/>
              <a:gdLst/>
              <a:ahLst/>
              <a:cxnLst/>
              <a:rect l="l" t="t" r="r" b="b"/>
              <a:pathLst>
                <a:path w="31750" h="22225">
                  <a:moveTo>
                    <a:pt x="8899" y="21974"/>
                  </a:moveTo>
                  <a:lnTo>
                    <a:pt x="14199" y="7774"/>
                  </a:lnTo>
                  <a:lnTo>
                    <a:pt x="0" y="2474"/>
                  </a:lnTo>
                  <a:lnTo>
                    <a:pt x="31224" y="0"/>
                  </a:lnTo>
                  <a:lnTo>
                    <a:pt x="8899" y="21974"/>
                  </a:lnTo>
                  <a:close/>
                </a:path>
              </a:pathLst>
            </a:custGeom>
            <a:solidFill>
              <a:srgbClr val="000000"/>
            </a:solidFill>
          </p:spPr>
          <p:txBody>
            <a:bodyPr wrap="square" lIns="0" tIns="0" rIns="0" bIns="0" rtlCol="0"/>
            <a:lstStyle/>
            <a:p>
              <a:endParaRPr/>
            </a:p>
          </p:txBody>
        </p:sp>
        <p:sp>
          <p:nvSpPr>
            <p:cNvPr id="38" name="object 38"/>
            <p:cNvSpPr/>
            <p:nvPr/>
          </p:nvSpPr>
          <p:spPr>
            <a:xfrm>
              <a:off x="5912762" y="3940866"/>
              <a:ext cx="31750" cy="22225"/>
            </a:xfrm>
            <a:custGeom>
              <a:avLst/>
              <a:gdLst/>
              <a:ahLst/>
              <a:cxnLst/>
              <a:rect l="l" t="t" r="r" b="b"/>
              <a:pathLst>
                <a:path w="31750" h="22225">
                  <a:moveTo>
                    <a:pt x="14199" y="7774"/>
                  </a:moveTo>
                  <a:lnTo>
                    <a:pt x="8899" y="21974"/>
                  </a:lnTo>
                  <a:lnTo>
                    <a:pt x="31224" y="0"/>
                  </a:lnTo>
                  <a:lnTo>
                    <a:pt x="0" y="2474"/>
                  </a:lnTo>
                  <a:lnTo>
                    <a:pt x="14199" y="7774"/>
                  </a:lnTo>
                  <a:close/>
                </a:path>
              </a:pathLst>
            </a:custGeom>
            <a:ln w="9524">
              <a:solidFill>
                <a:srgbClr val="000000"/>
              </a:solidFill>
            </a:ln>
          </p:spPr>
          <p:txBody>
            <a:bodyPr wrap="square" lIns="0" tIns="0" rIns="0" bIns="0" rtlCol="0"/>
            <a:lstStyle/>
            <a:p>
              <a:endParaRPr/>
            </a:p>
          </p:txBody>
        </p:sp>
      </p:grpSp>
      <p:sp>
        <p:nvSpPr>
          <p:cNvPr id="39" name="object 39"/>
          <p:cNvSpPr/>
          <p:nvPr/>
        </p:nvSpPr>
        <p:spPr>
          <a:xfrm>
            <a:off x="8296198" y="2156486"/>
            <a:ext cx="181574" cy="159449"/>
          </a:xfrm>
          <a:prstGeom prst="rect">
            <a:avLst/>
          </a:prstGeom>
          <a:blipFill>
            <a:blip r:embed="rId2" cstate="print"/>
            <a:stretch>
              <a:fillRect/>
            </a:stretch>
          </a:blipFill>
        </p:spPr>
        <p:txBody>
          <a:bodyPr wrap="square" lIns="0" tIns="0" rIns="0" bIns="0" rtlCol="0"/>
          <a:lstStyle/>
          <a:p>
            <a:endParaRPr/>
          </a:p>
        </p:txBody>
      </p:sp>
      <p:sp>
        <p:nvSpPr>
          <p:cNvPr id="40" name="object 40"/>
          <p:cNvSpPr txBox="1"/>
          <p:nvPr/>
        </p:nvSpPr>
        <p:spPr>
          <a:xfrm>
            <a:off x="4877690" y="4261566"/>
            <a:ext cx="743585" cy="194284"/>
          </a:xfrm>
          <a:prstGeom prst="rect">
            <a:avLst/>
          </a:prstGeom>
          <a:solidFill>
            <a:srgbClr val="FBE4CD"/>
          </a:solidFill>
          <a:ln w="9524">
            <a:solidFill>
              <a:srgbClr val="000000"/>
            </a:solidFill>
          </a:ln>
        </p:spPr>
        <p:txBody>
          <a:bodyPr vert="horz" wrap="square" lIns="0" tIns="9525" rIns="0" bIns="0" rtlCol="0">
            <a:spAutoFit/>
          </a:bodyPr>
          <a:lstStyle/>
          <a:p>
            <a:pPr marL="116839">
              <a:lnSpc>
                <a:spcPct val="100000"/>
              </a:lnSpc>
              <a:spcBef>
                <a:spcPts val="75"/>
              </a:spcBef>
            </a:pPr>
            <a:r>
              <a:rPr sz="1200" spc="-5" dirty="0">
                <a:solidFill>
                  <a:schemeClr val="bg1"/>
                </a:solidFill>
                <a:latin typeface="Arial"/>
                <a:cs typeface="Arial"/>
              </a:rPr>
              <a:t>arguing</a:t>
            </a:r>
            <a:endParaRPr sz="1200" dirty="0">
              <a:solidFill>
                <a:schemeClr val="bg1"/>
              </a:solidFill>
              <a:latin typeface="Arial"/>
              <a:cs typeface="Arial"/>
            </a:endParaRPr>
          </a:p>
        </p:txBody>
      </p:sp>
      <p:grpSp>
        <p:nvGrpSpPr>
          <p:cNvPr id="41" name="object 41"/>
          <p:cNvGrpSpPr/>
          <p:nvPr/>
        </p:nvGrpSpPr>
        <p:grpSpPr>
          <a:xfrm>
            <a:off x="5616026" y="3941254"/>
            <a:ext cx="337185" cy="431800"/>
            <a:chOff x="5616026" y="3941254"/>
            <a:chExt cx="337185" cy="431800"/>
          </a:xfrm>
        </p:grpSpPr>
        <p:sp>
          <p:nvSpPr>
            <p:cNvPr id="42" name="object 42"/>
            <p:cNvSpPr/>
            <p:nvPr/>
          </p:nvSpPr>
          <p:spPr>
            <a:xfrm>
              <a:off x="5620788" y="3960816"/>
              <a:ext cx="316230" cy="407670"/>
            </a:xfrm>
            <a:custGeom>
              <a:avLst/>
              <a:gdLst/>
              <a:ahLst/>
              <a:cxnLst/>
              <a:rect l="l" t="t" r="r" b="b"/>
              <a:pathLst>
                <a:path w="316229" h="407670">
                  <a:moveTo>
                    <a:pt x="0" y="407099"/>
                  </a:moveTo>
                  <a:lnTo>
                    <a:pt x="315699" y="0"/>
                  </a:lnTo>
                </a:path>
              </a:pathLst>
            </a:custGeom>
            <a:ln w="9524">
              <a:solidFill>
                <a:srgbClr val="000000"/>
              </a:solidFill>
            </a:ln>
          </p:spPr>
          <p:txBody>
            <a:bodyPr wrap="square" lIns="0" tIns="0" rIns="0" bIns="0" rtlCol="0"/>
            <a:lstStyle/>
            <a:p>
              <a:endParaRPr/>
            </a:p>
          </p:txBody>
        </p:sp>
        <p:sp>
          <p:nvSpPr>
            <p:cNvPr id="43" name="object 43"/>
            <p:cNvSpPr/>
            <p:nvPr/>
          </p:nvSpPr>
          <p:spPr>
            <a:xfrm>
              <a:off x="5921463" y="3946016"/>
              <a:ext cx="26670" cy="29845"/>
            </a:xfrm>
            <a:custGeom>
              <a:avLst/>
              <a:gdLst/>
              <a:ahLst/>
              <a:cxnLst/>
              <a:rect l="l" t="t" r="r" b="b"/>
              <a:pathLst>
                <a:path w="26670" h="29845">
                  <a:moveTo>
                    <a:pt x="16924" y="29824"/>
                  </a:moveTo>
                  <a:lnTo>
                    <a:pt x="15024" y="14799"/>
                  </a:lnTo>
                  <a:lnTo>
                    <a:pt x="0" y="16699"/>
                  </a:lnTo>
                  <a:lnTo>
                    <a:pt x="26499" y="0"/>
                  </a:lnTo>
                  <a:lnTo>
                    <a:pt x="16924" y="29824"/>
                  </a:lnTo>
                  <a:close/>
                </a:path>
              </a:pathLst>
            </a:custGeom>
            <a:solidFill>
              <a:srgbClr val="000000"/>
            </a:solidFill>
          </p:spPr>
          <p:txBody>
            <a:bodyPr wrap="square" lIns="0" tIns="0" rIns="0" bIns="0" rtlCol="0"/>
            <a:lstStyle/>
            <a:p>
              <a:endParaRPr/>
            </a:p>
          </p:txBody>
        </p:sp>
        <p:sp>
          <p:nvSpPr>
            <p:cNvPr id="44" name="object 44"/>
            <p:cNvSpPr/>
            <p:nvPr/>
          </p:nvSpPr>
          <p:spPr>
            <a:xfrm>
              <a:off x="5921463" y="3946016"/>
              <a:ext cx="26670" cy="29845"/>
            </a:xfrm>
            <a:custGeom>
              <a:avLst/>
              <a:gdLst/>
              <a:ahLst/>
              <a:cxnLst/>
              <a:rect l="l" t="t" r="r" b="b"/>
              <a:pathLst>
                <a:path w="26670" h="29845">
                  <a:moveTo>
                    <a:pt x="15024" y="14799"/>
                  </a:moveTo>
                  <a:lnTo>
                    <a:pt x="16924" y="29824"/>
                  </a:lnTo>
                  <a:lnTo>
                    <a:pt x="26499" y="0"/>
                  </a:lnTo>
                  <a:lnTo>
                    <a:pt x="0" y="16699"/>
                  </a:lnTo>
                  <a:lnTo>
                    <a:pt x="15024" y="14799"/>
                  </a:lnTo>
                  <a:close/>
                </a:path>
              </a:pathLst>
            </a:custGeom>
            <a:ln w="9524">
              <a:solidFill>
                <a:srgbClr val="000000"/>
              </a:solidFill>
            </a:ln>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667" y="438150"/>
            <a:ext cx="3585210"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chemeClr val="bg1"/>
                </a:solidFill>
              </a:rPr>
              <a:t>Data</a:t>
            </a:r>
            <a:r>
              <a:rPr sz="3000" spc="-195" dirty="0">
                <a:solidFill>
                  <a:schemeClr val="bg1"/>
                </a:solidFill>
              </a:rPr>
              <a:t> </a:t>
            </a:r>
            <a:r>
              <a:rPr sz="3000" spc="-20" dirty="0">
                <a:solidFill>
                  <a:schemeClr val="bg1"/>
                </a:solidFill>
              </a:rPr>
              <a:t>Preprocessing</a:t>
            </a:r>
            <a:endParaRPr sz="3000" dirty="0">
              <a:solidFill>
                <a:schemeClr val="bg1"/>
              </a:solidFill>
            </a:endParaRPr>
          </a:p>
        </p:txBody>
      </p:sp>
      <p:sp>
        <p:nvSpPr>
          <p:cNvPr id="3" name="object 3"/>
          <p:cNvSpPr txBox="1"/>
          <p:nvPr/>
        </p:nvSpPr>
        <p:spPr>
          <a:xfrm>
            <a:off x="304800" y="1123950"/>
            <a:ext cx="8763000" cy="4376583"/>
          </a:xfrm>
          <a:prstGeom prst="rect">
            <a:avLst/>
          </a:prstGeom>
        </p:spPr>
        <p:txBody>
          <a:bodyPr vert="horz" wrap="square" lIns="0" tIns="12700" rIns="0" bIns="0" rtlCol="0">
            <a:spAutoFit/>
          </a:bodyPr>
          <a:lstStyle/>
          <a:p>
            <a:pPr marL="12700">
              <a:lnSpc>
                <a:spcPct val="100000"/>
              </a:lnSpc>
              <a:spcBef>
                <a:spcPts val="100"/>
              </a:spcBef>
            </a:pPr>
            <a:r>
              <a:rPr sz="1600" dirty="0">
                <a:latin typeface="Lato"/>
                <a:cs typeface="Lato"/>
              </a:rPr>
              <a:t>Conversion</a:t>
            </a:r>
            <a:r>
              <a:rPr sz="1600" spc="-120" dirty="0">
                <a:latin typeface="Lato"/>
                <a:cs typeface="Lato"/>
              </a:rPr>
              <a:t> </a:t>
            </a:r>
            <a:r>
              <a:rPr sz="1600" spc="-25" dirty="0">
                <a:latin typeface="Lato"/>
                <a:cs typeface="Lato"/>
              </a:rPr>
              <a:t>of</a:t>
            </a:r>
            <a:r>
              <a:rPr sz="1600" spc="-114" dirty="0">
                <a:latin typeface="Lato"/>
                <a:cs typeface="Lato"/>
              </a:rPr>
              <a:t> </a:t>
            </a:r>
            <a:r>
              <a:rPr sz="1600" dirty="0">
                <a:latin typeface="Lato"/>
                <a:cs typeface="Lato"/>
              </a:rPr>
              <a:t>cleaned</a:t>
            </a:r>
            <a:r>
              <a:rPr sz="1600" spc="-114" dirty="0">
                <a:latin typeface="Lato"/>
                <a:cs typeface="Lato"/>
              </a:rPr>
              <a:t> </a:t>
            </a:r>
            <a:r>
              <a:rPr sz="1600" spc="15" dirty="0">
                <a:latin typeface="Lato"/>
                <a:cs typeface="Lato"/>
              </a:rPr>
              <a:t>data</a:t>
            </a:r>
            <a:r>
              <a:rPr sz="1600" spc="-114" dirty="0">
                <a:latin typeface="Lato"/>
                <a:cs typeface="Lato"/>
              </a:rPr>
              <a:t> </a:t>
            </a:r>
            <a:r>
              <a:rPr sz="1600" dirty="0">
                <a:latin typeface="Lato"/>
                <a:cs typeface="Lato"/>
              </a:rPr>
              <a:t>to</a:t>
            </a:r>
            <a:r>
              <a:rPr sz="1600" spc="-114" dirty="0">
                <a:latin typeface="Lato"/>
                <a:cs typeface="Lato"/>
              </a:rPr>
              <a:t> </a:t>
            </a:r>
            <a:r>
              <a:rPr sz="1600" dirty="0">
                <a:latin typeface="Lato"/>
                <a:cs typeface="Lato"/>
              </a:rPr>
              <a:t>machine</a:t>
            </a:r>
            <a:r>
              <a:rPr sz="1600" spc="-114" dirty="0">
                <a:latin typeface="Lato"/>
                <a:cs typeface="Lato"/>
              </a:rPr>
              <a:t> </a:t>
            </a:r>
            <a:r>
              <a:rPr sz="1600" spc="15" dirty="0">
                <a:latin typeface="Lato"/>
                <a:cs typeface="Lato"/>
              </a:rPr>
              <a:t>readable</a:t>
            </a:r>
            <a:r>
              <a:rPr sz="1600" spc="-114" dirty="0">
                <a:latin typeface="Lato"/>
                <a:cs typeface="Lato"/>
              </a:rPr>
              <a:t> </a:t>
            </a:r>
            <a:r>
              <a:rPr sz="1600" dirty="0">
                <a:latin typeface="Lato"/>
                <a:cs typeface="Lato"/>
              </a:rPr>
              <a:t>format.</a:t>
            </a:r>
          </a:p>
          <a:p>
            <a:pPr>
              <a:lnSpc>
                <a:spcPct val="100000"/>
              </a:lnSpc>
              <a:spcBef>
                <a:spcPts val="15"/>
              </a:spcBef>
            </a:pPr>
            <a:endParaRPr sz="1600" dirty="0">
              <a:latin typeface="Lato"/>
              <a:cs typeface="Lato"/>
            </a:endParaRPr>
          </a:p>
          <a:p>
            <a:pPr marL="12700">
              <a:lnSpc>
                <a:spcPct val="100000"/>
              </a:lnSpc>
            </a:pPr>
            <a:r>
              <a:rPr sz="1600" b="1" spc="-5" dirty="0">
                <a:solidFill>
                  <a:srgbClr val="F46423"/>
                </a:solidFill>
                <a:latin typeface="Arial"/>
                <a:cs typeface="Arial"/>
              </a:rPr>
              <a:t>Stop</a:t>
            </a:r>
            <a:r>
              <a:rPr sz="1600" b="1" spc="-135" dirty="0">
                <a:solidFill>
                  <a:srgbClr val="F46423"/>
                </a:solidFill>
                <a:latin typeface="Arial"/>
                <a:cs typeface="Arial"/>
              </a:rPr>
              <a:t> </a:t>
            </a:r>
            <a:r>
              <a:rPr sz="1600" b="1" spc="-5" dirty="0">
                <a:solidFill>
                  <a:srgbClr val="F46423"/>
                </a:solidFill>
                <a:latin typeface="Arial"/>
                <a:cs typeface="Arial"/>
              </a:rPr>
              <a:t>Words</a:t>
            </a:r>
            <a:endParaRPr sz="1600" dirty="0">
              <a:latin typeface="Arial"/>
              <a:cs typeface="Arial"/>
            </a:endParaRPr>
          </a:p>
          <a:p>
            <a:pPr marL="469900" indent="-367030">
              <a:lnSpc>
                <a:spcPct val="100000"/>
              </a:lnSpc>
              <a:spcBef>
                <a:spcPts val="1290"/>
              </a:spcBef>
              <a:buFont typeface="Arial"/>
              <a:buChar char="●"/>
              <a:tabLst>
                <a:tab pos="469265" algn="l"/>
                <a:tab pos="469900" algn="l"/>
              </a:tabLst>
            </a:pPr>
            <a:r>
              <a:rPr sz="1600" dirty="0">
                <a:latin typeface="Lato"/>
                <a:cs typeface="Lato"/>
              </a:rPr>
              <a:t>Commonly</a:t>
            </a:r>
            <a:r>
              <a:rPr sz="1600" spc="-114" dirty="0">
                <a:latin typeface="Lato"/>
                <a:cs typeface="Lato"/>
              </a:rPr>
              <a:t> </a:t>
            </a:r>
            <a:r>
              <a:rPr sz="1600" spc="-5" dirty="0">
                <a:latin typeface="Lato"/>
                <a:cs typeface="Lato"/>
              </a:rPr>
              <a:t>used</a:t>
            </a:r>
            <a:r>
              <a:rPr sz="1600" spc="-114" dirty="0">
                <a:latin typeface="Lato"/>
                <a:cs typeface="Lato"/>
              </a:rPr>
              <a:t> </a:t>
            </a:r>
            <a:r>
              <a:rPr sz="1600" dirty="0">
                <a:latin typeface="Lato"/>
                <a:cs typeface="Lato"/>
              </a:rPr>
              <a:t>words</a:t>
            </a:r>
            <a:r>
              <a:rPr sz="1600" spc="-114" dirty="0">
                <a:latin typeface="Lato"/>
                <a:cs typeface="Lato"/>
              </a:rPr>
              <a:t> </a:t>
            </a:r>
            <a:r>
              <a:rPr sz="1600" spc="-10" dirty="0">
                <a:latin typeface="Lato"/>
                <a:cs typeface="Lato"/>
              </a:rPr>
              <a:t>which</a:t>
            </a:r>
            <a:r>
              <a:rPr sz="1600" spc="-110" dirty="0">
                <a:latin typeface="Lato"/>
                <a:cs typeface="Lato"/>
              </a:rPr>
              <a:t> </a:t>
            </a:r>
            <a:r>
              <a:rPr sz="1600" spc="-15" dirty="0">
                <a:latin typeface="Lato"/>
                <a:cs typeface="Lato"/>
              </a:rPr>
              <a:t>don’t</a:t>
            </a:r>
            <a:r>
              <a:rPr sz="1600" spc="-114" dirty="0">
                <a:latin typeface="Lato"/>
                <a:cs typeface="Lato"/>
              </a:rPr>
              <a:t> </a:t>
            </a:r>
            <a:r>
              <a:rPr sz="1600" dirty="0">
                <a:latin typeface="Lato"/>
                <a:cs typeface="Lato"/>
              </a:rPr>
              <a:t>add</a:t>
            </a:r>
            <a:r>
              <a:rPr sz="1600" spc="-114" dirty="0">
                <a:latin typeface="Lato"/>
                <a:cs typeface="Lato"/>
              </a:rPr>
              <a:t> </a:t>
            </a:r>
            <a:r>
              <a:rPr sz="1600" spc="-10" dirty="0">
                <a:latin typeface="Lato"/>
                <a:cs typeface="Lato"/>
              </a:rPr>
              <a:t>any</a:t>
            </a:r>
            <a:r>
              <a:rPr sz="1600" spc="-114" dirty="0">
                <a:latin typeface="Lato"/>
                <a:cs typeface="Lato"/>
              </a:rPr>
              <a:t> </a:t>
            </a:r>
            <a:r>
              <a:rPr sz="1600" dirty="0">
                <a:latin typeface="Lato"/>
                <a:cs typeface="Lato"/>
              </a:rPr>
              <a:t>meaning</a:t>
            </a:r>
            <a:r>
              <a:rPr sz="1600" spc="-110" dirty="0">
                <a:latin typeface="Lato"/>
                <a:cs typeface="Lato"/>
              </a:rPr>
              <a:t> </a:t>
            </a:r>
            <a:r>
              <a:rPr sz="1600" dirty="0">
                <a:latin typeface="Lato"/>
                <a:cs typeface="Lato"/>
              </a:rPr>
              <a:t>to</a:t>
            </a:r>
            <a:r>
              <a:rPr sz="1600" spc="-114" dirty="0">
                <a:latin typeface="Lato"/>
                <a:cs typeface="Lato"/>
              </a:rPr>
              <a:t> </a:t>
            </a:r>
            <a:r>
              <a:rPr sz="1600" spc="5" dirty="0">
                <a:latin typeface="Lato"/>
                <a:cs typeface="Lato"/>
              </a:rPr>
              <a:t>the</a:t>
            </a:r>
            <a:r>
              <a:rPr sz="1600" spc="-114" dirty="0">
                <a:latin typeface="Lato"/>
                <a:cs typeface="Lato"/>
              </a:rPr>
              <a:t> </a:t>
            </a:r>
            <a:r>
              <a:rPr sz="1600" spc="-10" dirty="0">
                <a:latin typeface="Lato"/>
                <a:cs typeface="Lato"/>
              </a:rPr>
              <a:t>text.</a:t>
            </a:r>
            <a:endParaRPr sz="1600" dirty="0">
              <a:latin typeface="Lato"/>
              <a:cs typeface="Lato"/>
            </a:endParaRPr>
          </a:p>
          <a:p>
            <a:pPr marL="469900" indent="-367030">
              <a:lnSpc>
                <a:spcPct val="100000"/>
              </a:lnSpc>
              <a:spcBef>
                <a:spcPts val="1290"/>
              </a:spcBef>
              <a:buFont typeface="Arial"/>
              <a:buChar char="●"/>
              <a:tabLst>
                <a:tab pos="469265" algn="l"/>
                <a:tab pos="469900" algn="l"/>
              </a:tabLst>
            </a:pPr>
            <a:r>
              <a:rPr sz="1600" spc="-20" dirty="0">
                <a:latin typeface="Lato"/>
                <a:cs typeface="Lato"/>
              </a:rPr>
              <a:t>E.g.:</a:t>
            </a:r>
            <a:r>
              <a:rPr sz="1600" spc="-114" dirty="0">
                <a:latin typeface="Lato"/>
                <a:cs typeface="Lato"/>
              </a:rPr>
              <a:t> </a:t>
            </a:r>
            <a:r>
              <a:rPr sz="1600" spc="-45" dirty="0">
                <a:latin typeface="Lato"/>
                <a:cs typeface="Lato"/>
              </a:rPr>
              <a:t>‘is’,</a:t>
            </a:r>
            <a:r>
              <a:rPr sz="1600" spc="-114" dirty="0">
                <a:latin typeface="Lato"/>
                <a:cs typeface="Lato"/>
              </a:rPr>
              <a:t> </a:t>
            </a:r>
            <a:r>
              <a:rPr sz="1600" spc="-55" dirty="0">
                <a:latin typeface="Lato"/>
                <a:cs typeface="Lato"/>
              </a:rPr>
              <a:t>‘are’,</a:t>
            </a:r>
            <a:r>
              <a:rPr sz="1600" spc="-114" dirty="0">
                <a:latin typeface="Lato"/>
                <a:cs typeface="Lato"/>
              </a:rPr>
              <a:t> </a:t>
            </a:r>
            <a:r>
              <a:rPr sz="1600" spc="-30" dirty="0">
                <a:latin typeface="Lato"/>
                <a:cs typeface="Lato"/>
              </a:rPr>
              <a:t>‘this’,</a:t>
            </a:r>
            <a:r>
              <a:rPr sz="1600" spc="-114" dirty="0">
                <a:latin typeface="Lato"/>
                <a:cs typeface="Lato"/>
              </a:rPr>
              <a:t> </a:t>
            </a:r>
            <a:r>
              <a:rPr sz="1600" spc="-55" dirty="0">
                <a:latin typeface="Lato"/>
                <a:cs typeface="Lato"/>
              </a:rPr>
              <a:t>‘at’,</a:t>
            </a:r>
            <a:r>
              <a:rPr sz="1600" spc="-114" dirty="0">
                <a:latin typeface="Lato"/>
                <a:cs typeface="Lato"/>
              </a:rPr>
              <a:t> </a:t>
            </a:r>
            <a:r>
              <a:rPr sz="1600" spc="-15" dirty="0">
                <a:latin typeface="Lato"/>
                <a:cs typeface="Lato"/>
              </a:rPr>
              <a:t>etc.</a:t>
            </a:r>
            <a:endParaRPr sz="1600" dirty="0">
              <a:latin typeface="Lato"/>
              <a:cs typeface="Lato"/>
            </a:endParaRPr>
          </a:p>
          <a:p>
            <a:pPr marL="469900" indent="-367030">
              <a:lnSpc>
                <a:spcPct val="100000"/>
              </a:lnSpc>
              <a:spcBef>
                <a:spcPts val="1290"/>
              </a:spcBef>
              <a:buFont typeface="Arial"/>
              <a:buChar char="●"/>
              <a:tabLst>
                <a:tab pos="469265" algn="l"/>
                <a:tab pos="469900" algn="l"/>
              </a:tabLst>
            </a:pPr>
            <a:r>
              <a:rPr sz="1600" spc="-10" dirty="0">
                <a:latin typeface="Lato"/>
                <a:cs typeface="Lato"/>
              </a:rPr>
              <a:t>Removed</a:t>
            </a:r>
            <a:r>
              <a:rPr sz="1600" spc="-114" dirty="0">
                <a:latin typeface="Lato"/>
                <a:cs typeface="Lato"/>
              </a:rPr>
              <a:t> </a:t>
            </a:r>
            <a:r>
              <a:rPr sz="1600" spc="5" dirty="0">
                <a:latin typeface="Lato"/>
                <a:cs typeface="Lato"/>
              </a:rPr>
              <a:t>the</a:t>
            </a:r>
            <a:r>
              <a:rPr sz="1600" spc="-114" dirty="0">
                <a:latin typeface="Lato"/>
                <a:cs typeface="Lato"/>
              </a:rPr>
              <a:t> </a:t>
            </a:r>
            <a:r>
              <a:rPr sz="1600" spc="-5" dirty="0">
                <a:latin typeface="Lato"/>
                <a:cs typeface="Lato"/>
              </a:rPr>
              <a:t>stop</a:t>
            </a:r>
            <a:r>
              <a:rPr sz="1600" spc="-114" dirty="0">
                <a:latin typeface="Lato"/>
                <a:cs typeface="Lato"/>
              </a:rPr>
              <a:t> </a:t>
            </a:r>
            <a:r>
              <a:rPr sz="1600" dirty="0">
                <a:latin typeface="Lato"/>
                <a:cs typeface="Lato"/>
              </a:rPr>
              <a:t>words</a:t>
            </a:r>
            <a:r>
              <a:rPr sz="1600" spc="-114" dirty="0">
                <a:latin typeface="Lato"/>
                <a:cs typeface="Lato"/>
              </a:rPr>
              <a:t> </a:t>
            </a:r>
            <a:r>
              <a:rPr sz="1600" dirty="0">
                <a:latin typeface="Lato"/>
                <a:cs typeface="Lato"/>
              </a:rPr>
              <a:t>using</a:t>
            </a:r>
            <a:r>
              <a:rPr sz="1600" spc="-120" dirty="0">
                <a:latin typeface="Lato"/>
                <a:cs typeface="Lato"/>
              </a:rPr>
              <a:t> </a:t>
            </a:r>
            <a:r>
              <a:rPr sz="1600" b="1" spc="-45" dirty="0">
                <a:latin typeface="Lato"/>
                <a:cs typeface="Lato"/>
              </a:rPr>
              <a:t>NLTK</a:t>
            </a:r>
            <a:r>
              <a:rPr sz="1600" b="1" spc="-90" dirty="0">
                <a:latin typeface="Lato"/>
                <a:cs typeface="Lato"/>
              </a:rPr>
              <a:t> </a:t>
            </a:r>
            <a:r>
              <a:rPr sz="1600" b="1" dirty="0">
                <a:latin typeface="Lato"/>
                <a:cs typeface="Lato"/>
              </a:rPr>
              <a:t>stopwords</a:t>
            </a:r>
            <a:r>
              <a:rPr sz="1600" b="1" spc="-90" dirty="0">
                <a:latin typeface="Lato"/>
                <a:cs typeface="Lato"/>
              </a:rPr>
              <a:t> </a:t>
            </a:r>
            <a:r>
              <a:rPr sz="1600" b="1" spc="-5" dirty="0">
                <a:latin typeface="Lato"/>
                <a:cs typeface="Lato"/>
              </a:rPr>
              <a:t>corpus</a:t>
            </a:r>
            <a:r>
              <a:rPr sz="1600" spc="-5" dirty="0">
                <a:latin typeface="Lato"/>
                <a:cs typeface="Lato"/>
              </a:rPr>
              <a:t>.</a:t>
            </a:r>
            <a:endParaRPr lang="en-US" sz="1600" spc="-5" dirty="0">
              <a:latin typeface="Lato"/>
              <a:cs typeface="Lato"/>
            </a:endParaRPr>
          </a:p>
          <a:p>
            <a:pPr marL="12700">
              <a:lnSpc>
                <a:spcPct val="100000"/>
              </a:lnSpc>
              <a:spcBef>
                <a:spcPts val="100"/>
              </a:spcBef>
            </a:pPr>
            <a:r>
              <a:rPr lang="en-IN" sz="1600" b="1" spc="20" dirty="0">
                <a:solidFill>
                  <a:srgbClr val="F46423"/>
                </a:solidFill>
                <a:latin typeface="Arial"/>
                <a:cs typeface="Arial"/>
              </a:rPr>
              <a:t>Stemming</a:t>
            </a:r>
            <a:endParaRPr lang="en-IN" sz="1600" dirty="0">
              <a:latin typeface="Arial"/>
              <a:cs typeface="Arial"/>
            </a:endParaRPr>
          </a:p>
          <a:p>
            <a:pPr marL="469265" marR="82550" indent="-367030">
              <a:lnSpc>
                <a:spcPct val="114599"/>
              </a:lnSpc>
              <a:spcBef>
                <a:spcPts val="975"/>
              </a:spcBef>
              <a:buFont typeface="Arial"/>
              <a:buChar char="●"/>
              <a:tabLst>
                <a:tab pos="469265" algn="l"/>
                <a:tab pos="469900" algn="l"/>
              </a:tabLst>
            </a:pPr>
            <a:r>
              <a:rPr lang="en-IN" sz="1600" spc="-10" dirty="0">
                <a:latin typeface="Lato"/>
                <a:cs typeface="Lato"/>
              </a:rPr>
              <a:t>Transforming</a:t>
            </a:r>
            <a:r>
              <a:rPr lang="en-IN" sz="1600" spc="-110" dirty="0">
                <a:latin typeface="Lato"/>
                <a:cs typeface="Lato"/>
              </a:rPr>
              <a:t> </a:t>
            </a:r>
            <a:r>
              <a:rPr lang="en-IN" sz="1600" spc="15" dirty="0">
                <a:latin typeface="Lato"/>
                <a:cs typeface="Lato"/>
              </a:rPr>
              <a:t>a</a:t>
            </a:r>
            <a:r>
              <a:rPr lang="en-IN" sz="1600" spc="-110" dirty="0">
                <a:latin typeface="Lato"/>
                <a:cs typeface="Lato"/>
              </a:rPr>
              <a:t> </a:t>
            </a:r>
            <a:r>
              <a:rPr lang="en-IN" sz="1600" dirty="0">
                <a:latin typeface="Lato"/>
                <a:cs typeface="Lato"/>
              </a:rPr>
              <a:t>word</a:t>
            </a:r>
            <a:r>
              <a:rPr lang="en-IN" sz="1600" spc="-110" dirty="0">
                <a:latin typeface="Lato"/>
                <a:cs typeface="Lato"/>
              </a:rPr>
              <a:t> </a:t>
            </a:r>
            <a:r>
              <a:rPr lang="en-IN" sz="1600" spc="5" dirty="0">
                <a:latin typeface="Lato"/>
                <a:cs typeface="Lato"/>
              </a:rPr>
              <a:t>into</a:t>
            </a:r>
            <a:r>
              <a:rPr lang="en-IN" sz="1600" spc="-105" dirty="0">
                <a:latin typeface="Lato"/>
                <a:cs typeface="Lato"/>
              </a:rPr>
              <a:t> </a:t>
            </a:r>
            <a:r>
              <a:rPr lang="en-IN" sz="1600" spc="15" dirty="0">
                <a:latin typeface="Lato"/>
                <a:cs typeface="Lato"/>
              </a:rPr>
              <a:t>its</a:t>
            </a:r>
            <a:r>
              <a:rPr lang="en-IN" sz="1600" spc="-110" dirty="0">
                <a:latin typeface="Lato"/>
                <a:cs typeface="Lato"/>
              </a:rPr>
              <a:t> </a:t>
            </a:r>
            <a:r>
              <a:rPr lang="en-IN" sz="1600" dirty="0">
                <a:latin typeface="Lato"/>
                <a:cs typeface="Lato"/>
              </a:rPr>
              <a:t>base</a:t>
            </a:r>
            <a:r>
              <a:rPr lang="en-IN" sz="1600" spc="-110" dirty="0">
                <a:latin typeface="Lato"/>
                <a:cs typeface="Lato"/>
              </a:rPr>
              <a:t> </a:t>
            </a:r>
            <a:r>
              <a:rPr lang="en-IN" sz="1600" spc="-5" dirty="0">
                <a:latin typeface="Lato"/>
                <a:cs typeface="Lato"/>
              </a:rPr>
              <a:t>stem,</a:t>
            </a:r>
            <a:r>
              <a:rPr lang="en-IN" sz="1600" spc="-105" dirty="0">
                <a:latin typeface="Lato"/>
                <a:cs typeface="Lato"/>
              </a:rPr>
              <a:t> </a:t>
            </a:r>
            <a:r>
              <a:rPr lang="en-IN" sz="1600" spc="-20" dirty="0">
                <a:latin typeface="Lato"/>
                <a:cs typeface="Lato"/>
              </a:rPr>
              <a:t>i.e.,</a:t>
            </a:r>
            <a:r>
              <a:rPr lang="en-IN" sz="1600" spc="-110" dirty="0">
                <a:latin typeface="Lato"/>
                <a:cs typeface="Lato"/>
              </a:rPr>
              <a:t> </a:t>
            </a:r>
            <a:r>
              <a:rPr lang="en-IN" sz="1600" spc="15" dirty="0">
                <a:latin typeface="Lato"/>
                <a:cs typeface="Lato"/>
              </a:rPr>
              <a:t>a</a:t>
            </a:r>
            <a:r>
              <a:rPr lang="en-IN" sz="1600" spc="-110" dirty="0">
                <a:latin typeface="Lato"/>
                <a:cs typeface="Lato"/>
              </a:rPr>
              <a:t> </a:t>
            </a:r>
            <a:r>
              <a:rPr lang="en-IN" sz="1600" spc="5" dirty="0">
                <a:latin typeface="Lato"/>
                <a:cs typeface="Lato"/>
              </a:rPr>
              <a:t>set</a:t>
            </a:r>
            <a:r>
              <a:rPr lang="en-IN" sz="1600" spc="-105" dirty="0">
                <a:latin typeface="Lato"/>
                <a:cs typeface="Lato"/>
              </a:rPr>
              <a:t> </a:t>
            </a:r>
            <a:r>
              <a:rPr lang="en-IN" sz="1600" spc="-25" dirty="0">
                <a:latin typeface="Lato"/>
                <a:cs typeface="Lato"/>
              </a:rPr>
              <a:t>of</a:t>
            </a:r>
            <a:r>
              <a:rPr lang="en-IN" sz="1600" spc="-110" dirty="0">
                <a:latin typeface="Lato"/>
                <a:cs typeface="Lato"/>
              </a:rPr>
              <a:t> </a:t>
            </a:r>
            <a:r>
              <a:rPr lang="en-IN" sz="1600" spc="10" dirty="0">
                <a:latin typeface="Lato"/>
                <a:cs typeface="Lato"/>
              </a:rPr>
              <a:t>characters</a:t>
            </a:r>
            <a:r>
              <a:rPr lang="en-IN" sz="1600" spc="-110" dirty="0">
                <a:latin typeface="Lato"/>
                <a:cs typeface="Lato"/>
              </a:rPr>
              <a:t> </a:t>
            </a:r>
            <a:r>
              <a:rPr lang="en-IN" sz="1600" dirty="0">
                <a:latin typeface="Lato"/>
                <a:cs typeface="Lato"/>
              </a:rPr>
              <a:t>to</a:t>
            </a:r>
            <a:r>
              <a:rPr lang="en-IN" sz="1600" spc="-105" dirty="0">
                <a:latin typeface="Lato"/>
                <a:cs typeface="Lato"/>
              </a:rPr>
              <a:t> </a:t>
            </a:r>
            <a:r>
              <a:rPr lang="en-IN" sz="1600" spc="5" dirty="0">
                <a:latin typeface="Lato"/>
                <a:cs typeface="Lato"/>
              </a:rPr>
              <a:t>construct</a:t>
            </a:r>
            <a:r>
              <a:rPr lang="en-IN" sz="1600" spc="-110" dirty="0">
                <a:latin typeface="Lato"/>
                <a:cs typeface="Lato"/>
              </a:rPr>
              <a:t> </a:t>
            </a:r>
            <a:r>
              <a:rPr lang="en-IN" sz="1600" spc="15" dirty="0">
                <a:latin typeface="Lato"/>
                <a:cs typeface="Lato"/>
              </a:rPr>
              <a:t>a  </a:t>
            </a:r>
            <a:r>
              <a:rPr lang="en-IN" sz="1600" dirty="0">
                <a:latin typeface="Lato"/>
                <a:cs typeface="Lato"/>
              </a:rPr>
              <a:t>word and </a:t>
            </a:r>
            <a:r>
              <a:rPr lang="en-IN" sz="1600" spc="15" dirty="0">
                <a:latin typeface="Lato"/>
                <a:cs typeface="Lato"/>
              </a:rPr>
              <a:t>its</a:t>
            </a:r>
            <a:r>
              <a:rPr lang="en-IN" sz="1600" spc="-350" dirty="0">
                <a:latin typeface="Lato"/>
                <a:cs typeface="Lato"/>
              </a:rPr>
              <a:t> </a:t>
            </a:r>
            <a:r>
              <a:rPr lang="en-IN" sz="1600" spc="5" dirty="0">
                <a:latin typeface="Lato"/>
                <a:cs typeface="Lato"/>
              </a:rPr>
              <a:t>derivatives.</a:t>
            </a:r>
            <a:endParaRPr lang="en-IN" sz="1600" dirty="0">
              <a:latin typeface="Lato"/>
              <a:cs typeface="Lato"/>
            </a:endParaRPr>
          </a:p>
          <a:p>
            <a:pPr marL="469900" indent="-367030">
              <a:lnSpc>
                <a:spcPct val="100000"/>
              </a:lnSpc>
              <a:spcBef>
                <a:spcPts val="1290"/>
              </a:spcBef>
              <a:buFont typeface="Arial"/>
              <a:buChar char="●"/>
              <a:tabLst>
                <a:tab pos="469265" algn="l"/>
                <a:tab pos="469900" algn="l"/>
              </a:tabLst>
            </a:pPr>
            <a:r>
              <a:rPr lang="en-IN" sz="1600" dirty="0">
                <a:latin typeface="Lato"/>
                <a:cs typeface="Lato"/>
              </a:rPr>
              <a:t>Helps</a:t>
            </a:r>
            <a:r>
              <a:rPr lang="en-IN" sz="1600" spc="-120" dirty="0">
                <a:latin typeface="Lato"/>
                <a:cs typeface="Lato"/>
              </a:rPr>
              <a:t> </a:t>
            </a:r>
            <a:r>
              <a:rPr lang="en-IN" sz="1600" spc="10" dirty="0">
                <a:latin typeface="Lato"/>
                <a:cs typeface="Lato"/>
              </a:rPr>
              <a:t>in</a:t>
            </a:r>
            <a:r>
              <a:rPr lang="en-IN" sz="1600" spc="-114" dirty="0">
                <a:latin typeface="Lato"/>
                <a:cs typeface="Lato"/>
              </a:rPr>
              <a:t> </a:t>
            </a:r>
            <a:r>
              <a:rPr lang="en-IN" sz="1600" spc="5" dirty="0">
                <a:latin typeface="Lato"/>
                <a:cs typeface="Lato"/>
              </a:rPr>
              <a:t>reducing</a:t>
            </a:r>
            <a:r>
              <a:rPr lang="en-IN" sz="1600" spc="-114" dirty="0">
                <a:latin typeface="Lato"/>
                <a:cs typeface="Lato"/>
              </a:rPr>
              <a:t> </a:t>
            </a:r>
            <a:r>
              <a:rPr lang="en-IN" sz="1600" spc="5" dirty="0">
                <a:latin typeface="Lato"/>
                <a:cs typeface="Lato"/>
              </a:rPr>
              <a:t>the</a:t>
            </a:r>
            <a:r>
              <a:rPr lang="en-IN" sz="1600" spc="-114" dirty="0">
                <a:latin typeface="Lato"/>
                <a:cs typeface="Lato"/>
              </a:rPr>
              <a:t> </a:t>
            </a:r>
            <a:r>
              <a:rPr lang="en-IN" sz="1600" spc="5" dirty="0">
                <a:latin typeface="Lato"/>
                <a:cs typeface="Lato"/>
              </a:rPr>
              <a:t>vocabulary</a:t>
            </a:r>
            <a:r>
              <a:rPr lang="en-IN" sz="1600" spc="-114" dirty="0">
                <a:latin typeface="Lato"/>
                <a:cs typeface="Lato"/>
              </a:rPr>
              <a:t> </a:t>
            </a:r>
            <a:r>
              <a:rPr lang="en-IN" sz="1600" spc="-25" dirty="0">
                <a:latin typeface="Lato"/>
                <a:cs typeface="Lato"/>
              </a:rPr>
              <a:t>of</a:t>
            </a:r>
            <a:r>
              <a:rPr lang="en-IN" sz="1600" spc="-114" dirty="0">
                <a:latin typeface="Lato"/>
                <a:cs typeface="Lato"/>
              </a:rPr>
              <a:t> </a:t>
            </a:r>
            <a:r>
              <a:rPr lang="en-IN" sz="1600" spc="-5" dirty="0">
                <a:latin typeface="Lato"/>
                <a:cs typeface="Lato"/>
              </a:rPr>
              <a:t>words,</a:t>
            </a:r>
            <a:r>
              <a:rPr lang="en-IN" sz="1600" spc="-114" dirty="0">
                <a:latin typeface="Lato"/>
                <a:cs typeface="Lato"/>
              </a:rPr>
              <a:t> </a:t>
            </a:r>
            <a:r>
              <a:rPr lang="en-IN" sz="1600" spc="-10" dirty="0">
                <a:latin typeface="Lato"/>
                <a:cs typeface="Lato"/>
              </a:rPr>
              <a:t>which</a:t>
            </a:r>
            <a:r>
              <a:rPr lang="en-IN" sz="1600" spc="-114" dirty="0">
                <a:latin typeface="Lato"/>
                <a:cs typeface="Lato"/>
              </a:rPr>
              <a:t> </a:t>
            </a:r>
            <a:r>
              <a:rPr lang="en-IN" sz="1600" spc="-25" dirty="0">
                <a:latin typeface="Lato"/>
                <a:cs typeface="Lato"/>
              </a:rPr>
              <a:t>convey</a:t>
            </a:r>
            <a:r>
              <a:rPr lang="en-IN" sz="1600" spc="-114" dirty="0">
                <a:latin typeface="Lato"/>
                <a:cs typeface="Lato"/>
              </a:rPr>
              <a:t> </a:t>
            </a:r>
            <a:r>
              <a:rPr lang="en-IN" sz="1600" spc="5" dirty="0">
                <a:latin typeface="Lato"/>
                <a:cs typeface="Lato"/>
              </a:rPr>
              <a:t>the</a:t>
            </a:r>
            <a:r>
              <a:rPr lang="en-IN" sz="1600" spc="-114" dirty="0">
                <a:latin typeface="Lato"/>
                <a:cs typeface="Lato"/>
              </a:rPr>
              <a:t> </a:t>
            </a:r>
            <a:r>
              <a:rPr lang="en-IN" sz="1600" dirty="0">
                <a:latin typeface="Lato"/>
                <a:cs typeface="Lato"/>
              </a:rPr>
              <a:t>same</a:t>
            </a:r>
            <a:r>
              <a:rPr lang="en-IN" sz="1600" spc="-114" dirty="0">
                <a:latin typeface="Lato"/>
                <a:cs typeface="Lato"/>
              </a:rPr>
              <a:t> </a:t>
            </a:r>
            <a:r>
              <a:rPr lang="en-IN" sz="1600" spc="-5" dirty="0">
                <a:latin typeface="Lato"/>
                <a:cs typeface="Lato"/>
              </a:rPr>
              <a:t>meaning.</a:t>
            </a:r>
            <a:endParaRPr lang="en-IN" sz="1600" dirty="0">
              <a:latin typeface="Lato"/>
              <a:cs typeface="Lato"/>
            </a:endParaRPr>
          </a:p>
          <a:p>
            <a:pPr marL="469900" indent="-367030">
              <a:lnSpc>
                <a:spcPct val="100000"/>
              </a:lnSpc>
              <a:spcBef>
                <a:spcPts val="1290"/>
              </a:spcBef>
              <a:buFont typeface="Arial"/>
              <a:buChar char="●"/>
              <a:tabLst>
                <a:tab pos="469265" algn="l"/>
                <a:tab pos="469900" algn="l"/>
              </a:tabLst>
            </a:pPr>
            <a:r>
              <a:rPr lang="en-IN" sz="1600" spc="-25" dirty="0">
                <a:latin typeface="Lato"/>
                <a:cs typeface="Lato"/>
              </a:rPr>
              <a:t>E.g.</a:t>
            </a:r>
            <a:r>
              <a:rPr lang="en-IN" sz="1600" spc="-114" dirty="0">
                <a:latin typeface="Lato"/>
                <a:cs typeface="Lato"/>
              </a:rPr>
              <a:t> </a:t>
            </a:r>
            <a:r>
              <a:rPr lang="en-IN" sz="1600" i="1" spc="-40" dirty="0">
                <a:latin typeface="Lato"/>
                <a:cs typeface="Lato"/>
              </a:rPr>
              <a:t>‘argue’</a:t>
            </a:r>
            <a:r>
              <a:rPr lang="en-IN" sz="1600" spc="-40" dirty="0">
                <a:latin typeface="Lato"/>
                <a:cs typeface="Lato"/>
              </a:rPr>
              <a:t>,</a:t>
            </a:r>
            <a:r>
              <a:rPr lang="en-IN" sz="1600" spc="-110" dirty="0">
                <a:latin typeface="Lato"/>
                <a:cs typeface="Lato"/>
              </a:rPr>
              <a:t> </a:t>
            </a:r>
            <a:r>
              <a:rPr lang="en-IN" sz="1600" i="1" spc="-25" dirty="0">
                <a:latin typeface="Lato"/>
                <a:cs typeface="Lato"/>
              </a:rPr>
              <a:t>‘argued’</a:t>
            </a:r>
            <a:r>
              <a:rPr lang="en-IN" sz="1600" spc="-25" dirty="0">
                <a:latin typeface="Lato"/>
                <a:cs typeface="Lato"/>
              </a:rPr>
              <a:t>,</a:t>
            </a:r>
            <a:r>
              <a:rPr lang="en-IN" sz="1600" spc="-110" dirty="0">
                <a:latin typeface="Lato"/>
                <a:cs typeface="Lato"/>
              </a:rPr>
              <a:t> </a:t>
            </a:r>
            <a:r>
              <a:rPr lang="en-IN" sz="1600" i="1" spc="-30" dirty="0">
                <a:latin typeface="Lato"/>
                <a:cs typeface="Lato"/>
              </a:rPr>
              <a:t>‘argues’</a:t>
            </a:r>
            <a:r>
              <a:rPr lang="en-IN" sz="1600" i="1" spc="-70" dirty="0">
                <a:latin typeface="Lato"/>
                <a:cs typeface="Lato"/>
              </a:rPr>
              <a:t> </a:t>
            </a:r>
            <a:r>
              <a:rPr lang="en-IN" sz="1600" dirty="0">
                <a:latin typeface="Lato"/>
                <a:cs typeface="Lato"/>
              </a:rPr>
              <a:t>and</a:t>
            </a:r>
            <a:r>
              <a:rPr lang="en-IN" sz="1600" spc="-110" dirty="0">
                <a:latin typeface="Lato"/>
                <a:cs typeface="Lato"/>
              </a:rPr>
              <a:t> </a:t>
            </a:r>
            <a:r>
              <a:rPr lang="en-IN" sz="1600" i="1" spc="-20" dirty="0">
                <a:latin typeface="Lato"/>
                <a:cs typeface="Lato"/>
              </a:rPr>
              <a:t>‘arguing’</a:t>
            </a:r>
            <a:r>
              <a:rPr lang="en-IN" sz="1600" i="1" spc="-70" dirty="0">
                <a:latin typeface="Lato"/>
                <a:cs typeface="Lato"/>
              </a:rPr>
              <a:t> </a:t>
            </a:r>
            <a:r>
              <a:rPr lang="en-IN" sz="1600" spc="25" dirty="0">
                <a:latin typeface="Lato"/>
                <a:cs typeface="Lato"/>
              </a:rPr>
              <a:t>are</a:t>
            </a:r>
            <a:r>
              <a:rPr lang="en-IN" sz="1600" spc="-110" dirty="0">
                <a:latin typeface="Lato"/>
                <a:cs typeface="Lato"/>
              </a:rPr>
              <a:t> </a:t>
            </a:r>
            <a:r>
              <a:rPr lang="en-IN" sz="1600" dirty="0">
                <a:latin typeface="Lato"/>
                <a:cs typeface="Lato"/>
              </a:rPr>
              <a:t>reduced</a:t>
            </a:r>
            <a:r>
              <a:rPr lang="en-IN" sz="1600" spc="-110" dirty="0">
                <a:latin typeface="Lato"/>
                <a:cs typeface="Lato"/>
              </a:rPr>
              <a:t> </a:t>
            </a:r>
            <a:r>
              <a:rPr lang="en-IN" sz="1600" dirty="0">
                <a:latin typeface="Lato"/>
                <a:cs typeface="Lato"/>
              </a:rPr>
              <a:t>to</a:t>
            </a:r>
            <a:r>
              <a:rPr lang="en-IN" sz="1600" spc="-114" dirty="0">
                <a:latin typeface="Lato"/>
                <a:cs typeface="Lato"/>
              </a:rPr>
              <a:t> </a:t>
            </a:r>
            <a:r>
              <a:rPr lang="en-IN" sz="1600" spc="5" dirty="0">
                <a:latin typeface="Lato"/>
                <a:cs typeface="Lato"/>
              </a:rPr>
              <a:t>the</a:t>
            </a:r>
            <a:r>
              <a:rPr lang="en-IN" sz="1600" spc="-110" dirty="0">
                <a:latin typeface="Lato"/>
                <a:cs typeface="Lato"/>
              </a:rPr>
              <a:t> </a:t>
            </a:r>
            <a:r>
              <a:rPr lang="en-IN" sz="1600" dirty="0">
                <a:latin typeface="Lato"/>
                <a:cs typeface="Lato"/>
              </a:rPr>
              <a:t>base</a:t>
            </a:r>
            <a:r>
              <a:rPr lang="en-IN" sz="1600" spc="-110" dirty="0">
                <a:latin typeface="Lato"/>
                <a:cs typeface="Lato"/>
              </a:rPr>
              <a:t> </a:t>
            </a:r>
            <a:r>
              <a:rPr lang="en-IN" sz="1600" dirty="0">
                <a:latin typeface="Lato"/>
                <a:cs typeface="Lato"/>
              </a:rPr>
              <a:t>stem</a:t>
            </a:r>
            <a:r>
              <a:rPr lang="en-IN" sz="1600" spc="-110" dirty="0">
                <a:latin typeface="Lato"/>
                <a:cs typeface="Lato"/>
              </a:rPr>
              <a:t> </a:t>
            </a:r>
            <a:r>
              <a:rPr lang="en-IN" sz="1600" i="1" spc="-30" dirty="0">
                <a:latin typeface="Lato"/>
                <a:cs typeface="Lato"/>
              </a:rPr>
              <a:t>‘</a:t>
            </a:r>
            <a:r>
              <a:rPr lang="en-IN" sz="1600" i="1" spc="-30" dirty="0" err="1">
                <a:latin typeface="Lato"/>
                <a:cs typeface="Lato"/>
              </a:rPr>
              <a:t>argu</a:t>
            </a:r>
            <a:r>
              <a:rPr lang="en-IN" sz="1600" i="1" spc="-30" dirty="0">
                <a:latin typeface="Lato"/>
                <a:cs typeface="Lato"/>
              </a:rPr>
              <a:t>’</a:t>
            </a:r>
            <a:r>
              <a:rPr lang="en-IN" sz="1600" spc="-30" dirty="0">
                <a:latin typeface="Lato"/>
                <a:cs typeface="Lato"/>
              </a:rPr>
              <a:t>.</a:t>
            </a:r>
            <a:endParaRPr lang="en-IN" sz="1600" dirty="0">
              <a:latin typeface="Lato"/>
              <a:cs typeface="Lato"/>
            </a:endParaRPr>
          </a:p>
          <a:p>
            <a:pPr marL="469900" indent="-367030">
              <a:lnSpc>
                <a:spcPct val="100000"/>
              </a:lnSpc>
              <a:spcBef>
                <a:spcPts val="1290"/>
              </a:spcBef>
              <a:buFont typeface="Arial"/>
              <a:buChar char="●"/>
              <a:tabLst>
                <a:tab pos="469265" algn="l"/>
                <a:tab pos="469900" algn="l"/>
              </a:tabLst>
            </a:pPr>
            <a:endParaRPr sz="1800" dirty="0">
              <a:latin typeface="Lato"/>
              <a:cs typeface="La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3585210"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chemeClr val="tx1"/>
                </a:solidFill>
              </a:rPr>
              <a:t>Data</a:t>
            </a:r>
            <a:r>
              <a:rPr sz="3000" spc="-195" dirty="0">
                <a:solidFill>
                  <a:schemeClr val="tx1"/>
                </a:solidFill>
              </a:rPr>
              <a:t> </a:t>
            </a:r>
            <a:r>
              <a:rPr sz="3000" spc="-20" dirty="0">
                <a:solidFill>
                  <a:schemeClr val="tx1"/>
                </a:solidFill>
              </a:rPr>
              <a:t>Preprocessing</a:t>
            </a:r>
            <a:endParaRPr sz="3000" dirty="0">
              <a:solidFill>
                <a:schemeClr val="tx1"/>
              </a:solidFill>
            </a:endParaRPr>
          </a:p>
        </p:txBody>
      </p:sp>
      <p:sp>
        <p:nvSpPr>
          <p:cNvPr id="3" name="object 3"/>
          <p:cNvSpPr txBox="1"/>
          <p:nvPr/>
        </p:nvSpPr>
        <p:spPr>
          <a:xfrm>
            <a:off x="736479" y="1525587"/>
            <a:ext cx="2955290" cy="1844544"/>
          </a:xfrm>
          <a:prstGeom prst="rect">
            <a:avLst/>
          </a:prstGeom>
          <a:solidFill>
            <a:srgbClr val="F2F2F2"/>
          </a:solidFill>
          <a:ln w="9524">
            <a:solidFill>
              <a:srgbClr val="000000"/>
            </a:solidFill>
          </a:ln>
        </p:spPr>
        <p:txBody>
          <a:bodyPr vert="horz" wrap="square" lIns="0" tIns="1270" rIns="0" bIns="0" rtlCol="0">
            <a:spAutoFit/>
          </a:bodyPr>
          <a:lstStyle/>
          <a:p>
            <a:pPr>
              <a:lnSpc>
                <a:spcPct val="100000"/>
              </a:lnSpc>
              <a:spcBef>
                <a:spcPts val="10"/>
              </a:spcBef>
            </a:pPr>
            <a:endParaRPr sz="2150" dirty="0">
              <a:solidFill>
                <a:schemeClr val="bg1"/>
              </a:solidFill>
              <a:latin typeface="Times New Roman"/>
              <a:cs typeface="Times New Roman"/>
            </a:endParaRPr>
          </a:p>
          <a:p>
            <a:pPr marL="107950" marR="98425" indent="-635" algn="ctr">
              <a:lnSpc>
                <a:spcPts val="1650"/>
              </a:lnSpc>
            </a:pPr>
            <a:r>
              <a:rPr sz="1400" spc="-5" dirty="0">
                <a:solidFill>
                  <a:schemeClr val="bg1"/>
                </a:solidFill>
                <a:latin typeface="Arial"/>
                <a:cs typeface="Arial"/>
              </a:rPr>
              <a:t>hey </a:t>
            </a:r>
            <a:r>
              <a:rPr sz="1400" dirty="0">
                <a:solidFill>
                  <a:schemeClr val="bg1"/>
                </a:solidFill>
                <a:latin typeface="Arial"/>
                <a:cs typeface="Arial"/>
              </a:rPr>
              <a:t>man </a:t>
            </a:r>
            <a:r>
              <a:rPr sz="1400" spc="10" dirty="0">
                <a:solidFill>
                  <a:schemeClr val="bg1"/>
                </a:solidFill>
                <a:latin typeface="Arial"/>
                <a:cs typeface="Arial"/>
              </a:rPr>
              <a:t>i </a:t>
            </a:r>
            <a:r>
              <a:rPr sz="1400" spc="30" dirty="0">
                <a:solidFill>
                  <a:schemeClr val="bg1"/>
                </a:solidFill>
                <a:latin typeface="Arial"/>
                <a:cs typeface="Arial"/>
              </a:rPr>
              <a:t>m </a:t>
            </a:r>
            <a:r>
              <a:rPr sz="1400" spc="25" dirty="0">
                <a:solidFill>
                  <a:schemeClr val="bg1"/>
                </a:solidFill>
                <a:latin typeface="Arial"/>
                <a:cs typeface="Arial"/>
              </a:rPr>
              <a:t>really </a:t>
            </a:r>
            <a:r>
              <a:rPr sz="1400" spc="35" dirty="0">
                <a:solidFill>
                  <a:schemeClr val="bg1"/>
                </a:solidFill>
                <a:latin typeface="Arial"/>
                <a:cs typeface="Arial"/>
              </a:rPr>
              <a:t>not </a:t>
            </a:r>
            <a:r>
              <a:rPr sz="1400" spc="40" dirty="0">
                <a:solidFill>
                  <a:schemeClr val="bg1"/>
                </a:solidFill>
                <a:latin typeface="Arial"/>
                <a:cs typeface="Arial"/>
              </a:rPr>
              <a:t>trying </a:t>
            </a:r>
            <a:r>
              <a:rPr sz="1400" spc="45" dirty="0">
                <a:solidFill>
                  <a:schemeClr val="bg1"/>
                </a:solidFill>
                <a:latin typeface="Arial"/>
                <a:cs typeface="Arial"/>
              </a:rPr>
              <a:t>to  </a:t>
            </a:r>
            <a:r>
              <a:rPr sz="1400" spc="25" dirty="0">
                <a:solidFill>
                  <a:schemeClr val="bg1"/>
                </a:solidFill>
                <a:latin typeface="Arial"/>
                <a:cs typeface="Arial"/>
              </a:rPr>
              <a:t>edit </a:t>
            </a:r>
            <a:r>
              <a:rPr sz="1400" spc="45" dirty="0">
                <a:solidFill>
                  <a:schemeClr val="bg1"/>
                </a:solidFill>
                <a:latin typeface="Arial"/>
                <a:cs typeface="Arial"/>
              </a:rPr>
              <a:t>war </a:t>
            </a:r>
            <a:r>
              <a:rPr sz="1400" spc="55" dirty="0">
                <a:solidFill>
                  <a:schemeClr val="bg1"/>
                </a:solidFill>
                <a:latin typeface="Arial"/>
                <a:cs typeface="Arial"/>
              </a:rPr>
              <a:t>it </a:t>
            </a:r>
            <a:r>
              <a:rPr sz="1400" spc="-30" dirty="0">
                <a:solidFill>
                  <a:schemeClr val="bg1"/>
                </a:solidFill>
                <a:latin typeface="Arial"/>
                <a:cs typeface="Arial"/>
              </a:rPr>
              <a:t>s </a:t>
            </a:r>
            <a:r>
              <a:rPr sz="1400" spc="20" dirty="0">
                <a:solidFill>
                  <a:schemeClr val="bg1"/>
                </a:solidFill>
                <a:latin typeface="Arial"/>
                <a:cs typeface="Arial"/>
              </a:rPr>
              <a:t>just </a:t>
            </a:r>
            <a:r>
              <a:rPr sz="1400" spc="45" dirty="0">
                <a:solidFill>
                  <a:schemeClr val="bg1"/>
                </a:solidFill>
                <a:latin typeface="Arial"/>
                <a:cs typeface="Arial"/>
              </a:rPr>
              <a:t>that </a:t>
            </a:r>
            <a:r>
              <a:rPr sz="1400" spc="25" dirty="0">
                <a:solidFill>
                  <a:schemeClr val="bg1"/>
                </a:solidFill>
                <a:latin typeface="Arial"/>
                <a:cs typeface="Arial"/>
              </a:rPr>
              <a:t>this </a:t>
            </a:r>
            <a:r>
              <a:rPr sz="1400" spc="20" dirty="0">
                <a:solidFill>
                  <a:schemeClr val="bg1"/>
                </a:solidFill>
                <a:latin typeface="Arial"/>
                <a:cs typeface="Arial"/>
              </a:rPr>
              <a:t>guy </a:t>
            </a:r>
            <a:r>
              <a:rPr sz="1400" spc="-10" dirty="0">
                <a:solidFill>
                  <a:schemeClr val="bg1"/>
                </a:solidFill>
                <a:latin typeface="Arial"/>
                <a:cs typeface="Arial"/>
              </a:rPr>
              <a:t>is  </a:t>
            </a:r>
            <a:r>
              <a:rPr sz="1400" spc="20" dirty="0">
                <a:solidFill>
                  <a:schemeClr val="bg1"/>
                </a:solidFill>
                <a:latin typeface="Arial"/>
                <a:cs typeface="Arial"/>
              </a:rPr>
              <a:t>constantly </a:t>
            </a:r>
            <a:r>
              <a:rPr sz="1400" spc="10" dirty="0">
                <a:solidFill>
                  <a:schemeClr val="bg1"/>
                </a:solidFill>
                <a:latin typeface="Arial"/>
                <a:cs typeface="Arial"/>
              </a:rPr>
              <a:t>removing </a:t>
            </a:r>
            <a:r>
              <a:rPr sz="1400" spc="15" dirty="0">
                <a:solidFill>
                  <a:schemeClr val="bg1"/>
                </a:solidFill>
                <a:latin typeface="Arial"/>
                <a:cs typeface="Arial"/>
              </a:rPr>
              <a:t>relevant  </a:t>
            </a:r>
            <a:r>
              <a:rPr sz="1400" spc="20" dirty="0">
                <a:solidFill>
                  <a:schemeClr val="bg1"/>
                </a:solidFill>
                <a:latin typeface="Arial"/>
                <a:cs typeface="Arial"/>
              </a:rPr>
              <a:t>information </a:t>
            </a:r>
            <a:r>
              <a:rPr sz="1400" spc="5" dirty="0">
                <a:solidFill>
                  <a:schemeClr val="bg1"/>
                </a:solidFill>
                <a:latin typeface="Arial"/>
                <a:cs typeface="Arial"/>
              </a:rPr>
              <a:t>and </a:t>
            </a:r>
            <a:r>
              <a:rPr sz="1400" spc="30" dirty="0">
                <a:solidFill>
                  <a:schemeClr val="bg1"/>
                </a:solidFill>
                <a:latin typeface="Arial"/>
                <a:cs typeface="Arial"/>
              </a:rPr>
              <a:t>talking </a:t>
            </a:r>
            <a:r>
              <a:rPr sz="1400" spc="45" dirty="0">
                <a:solidFill>
                  <a:schemeClr val="bg1"/>
                </a:solidFill>
                <a:latin typeface="Arial"/>
                <a:cs typeface="Arial"/>
              </a:rPr>
              <a:t>to </a:t>
            </a:r>
            <a:r>
              <a:rPr sz="1400" spc="-5" dirty="0">
                <a:solidFill>
                  <a:schemeClr val="bg1"/>
                </a:solidFill>
                <a:latin typeface="Arial"/>
                <a:cs typeface="Arial"/>
              </a:rPr>
              <a:t>me  </a:t>
            </a:r>
            <a:r>
              <a:rPr sz="1400" spc="30" dirty="0">
                <a:solidFill>
                  <a:schemeClr val="bg1"/>
                </a:solidFill>
                <a:latin typeface="Arial"/>
                <a:cs typeface="Arial"/>
              </a:rPr>
              <a:t>through </a:t>
            </a:r>
            <a:r>
              <a:rPr sz="1400" spc="15" dirty="0">
                <a:solidFill>
                  <a:schemeClr val="bg1"/>
                </a:solidFill>
                <a:latin typeface="Arial"/>
                <a:cs typeface="Arial"/>
              </a:rPr>
              <a:t>edits </a:t>
            </a:r>
            <a:r>
              <a:rPr sz="1400" spc="5" dirty="0">
                <a:solidFill>
                  <a:schemeClr val="bg1"/>
                </a:solidFill>
                <a:latin typeface="Arial"/>
                <a:cs typeface="Arial"/>
              </a:rPr>
              <a:t>instead </a:t>
            </a:r>
            <a:r>
              <a:rPr sz="1400" spc="30" dirty="0">
                <a:solidFill>
                  <a:schemeClr val="bg1"/>
                </a:solidFill>
                <a:latin typeface="Arial"/>
                <a:cs typeface="Arial"/>
              </a:rPr>
              <a:t>of </a:t>
            </a:r>
            <a:r>
              <a:rPr sz="1400" spc="20" dirty="0">
                <a:solidFill>
                  <a:schemeClr val="bg1"/>
                </a:solidFill>
                <a:latin typeface="Arial"/>
                <a:cs typeface="Arial"/>
              </a:rPr>
              <a:t>my </a:t>
            </a:r>
            <a:r>
              <a:rPr sz="1400" spc="40" dirty="0">
                <a:solidFill>
                  <a:schemeClr val="bg1"/>
                </a:solidFill>
                <a:latin typeface="Arial"/>
                <a:cs typeface="Arial"/>
              </a:rPr>
              <a:t>talk  </a:t>
            </a:r>
            <a:r>
              <a:rPr sz="1400" dirty="0">
                <a:solidFill>
                  <a:schemeClr val="bg1"/>
                </a:solidFill>
                <a:latin typeface="Arial"/>
                <a:cs typeface="Arial"/>
              </a:rPr>
              <a:t>page </a:t>
            </a:r>
            <a:r>
              <a:rPr sz="1400" spc="-10" dirty="0">
                <a:solidFill>
                  <a:schemeClr val="bg1"/>
                </a:solidFill>
                <a:latin typeface="Arial"/>
                <a:cs typeface="Arial"/>
              </a:rPr>
              <a:t>he </a:t>
            </a:r>
            <a:r>
              <a:rPr sz="1400" spc="-20" dirty="0">
                <a:solidFill>
                  <a:schemeClr val="bg1"/>
                </a:solidFill>
                <a:latin typeface="Arial"/>
                <a:cs typeface="Arial"/>
              </a:rPr>
              <a:t>seems </a:t>
            </a:r>
            <a:r>
              <a:rPr sz="1400" spc="45" dirty="0">
                <a:solidFill>
                  <a:schemeClr val="bg1"/>
                </a:solidFill>
                <a:latin typeface="Arial"/>
                <a:cs typeface="Arial"/>
              </a:rPr>
              <a:t>to </a:t>
            </a:r>
            <a:r>
              <a:rPr sz="1400" spc="-30" dirty="0">
                <a:solidFill>
                  <a:schemeClr val="bg1"/>
                </a:solidFill>
                <a:latin typeface="Arial"/>
                <a:cs typeface="Arial"/>
              </a:rPr>
              <a:t>care </a:t>
            </a:r>
            <a:r>
              <a:rPr sz="1400" spc="5" dirty="0">
                <a:solidFill>
                  <a:schemeClr val="bg1"/>
                </a:solidFill>
                <a:latin typeface="Arial"/>
                <a:cs typeface="Arial"/>
              </a:rPr>
              <a:t>more</a:t>
            </a:r>
            <a:r>
              <a:rPr sz="1400" spc="-215" dirty="0">
                <a:solidFill>
                  <a:schemeClr val="bg1"/>
                </a:solidFill>
                <a:latin typeface="Arial"/>
                <a:cs typeface="Arial"/>
              </a:rPr>
              <a:t> </a:t>
            </a:r>
            <a:r>
              <a:rPr sz="1400" spc="20" dirty="0">
                <a:solidFill>
                  <a:schemeClr val="bg1"/>
                </a:solidFill>
                <a:latin typeface="Arial"/>
                <a:cs typeface="Arial"/>
              </a:rPr>
              <a:t>about  </a:t>
            </a:r>
            <a:r>
              <a:rPr sz="1400" spc="25" dirty="0">
                <a:solidFill>
                  <a:schemeClr val="bg1"/>
                </a:solidFill>
                <a:latin typeface="Arial"/>
                <a:cs typeface="Arial"/>
              </a:rPr>
              <a:t>the </a:t>
            </a:r>
            <a:r>
              <a:rPr sz="1400" spc="30" dirty="0">
                <a:solidFill>
                  <a:schemeClr val="bg1"/>
                </a:solidFill>
                <a:latin typeface="Arial"/>
                <a:cs typeface="Arial"/>
              </a:rPr>
              <a:t>formatting </a:t>
            </a:r>
            <a:r>
              <a:rPr sz="1400" spc="25" dirty="0">
                <a:solidFill>
                  <a:schemeClr val="bg1"/>
                </a:solidFill>
                <a:latin typeface="Arial"/>
                <a:cs typeface="Arial"/>
              </a:rPr>
              <a:t>than the </a:t>
            </a:r>
            <a:r>
              <a:rPr sz="1400" spc="10" dirty="0">
                <a:solidFill>
                  <a:schemeClr val="bg1"/>
                </a:solidFill>
                <a:latin typeface="Arial"/>
                <a:cs typeface="Arial"/>
              </a:rPr>
              <a:t>actual</a:t>
            </a:r>
            <a:r>
              <a:rPr sz="1400" spc="-245" dirty="0">
                <a:solidFill>
                  <a:schemeClr val="bg1"/>
                </a:solidFill>
                <a:latin typeface="Arial"/>
                <a:cs typeface="Arial"/>
              </a:rPr>
              <a:t> </a:t>
            </a:r>
            <a:r>
              <a:rPr sz="1400" spc="20" dirty="0">
                <a:solidFill>
                  <a:schemeClr val="bg1"/>
                </a:solidFill>
                <a:latin typeface="Arial"/>
                <a:cs typeface="Arial"/>
              </a:rPr>
              <a:t>info</a:t>
            </a:r>
            <a:endParaRPr sz="1400" dirty="0">
              <a:solidFill>
                <a:schemeClr val="bg1"/>
              </a:solidFill>
              <a:latin typeface="Arial"/>
              <a:cs typeface="Arial"/>
            </a:endParaRPr>
          </a:p>
        </p:txBody>
      </p:sp>
      <p:sp>
        <p:nvSpPr>
          <p:cNvPr id="4" name="object 4"/>
          <p:cNvSpPr txBox="1"/>
          <p:nvPr/>
        </p:nvSpPr>
        <p:spPr>
          <a:xfrm>
            <a:off x="5483031" y="1653454"/>
            <a:ext cx="3227983" cy="1556257"/>
          </a:xfrm>
          <a:prstGeom prst="rect">
            <a:avLst/>
          </a:prstGeom>
          <a:solidFill>
            <a:srgbClr val="F2F2F2"/>
          </a:solidFill>
          <a:ln w="9524">
            <a:solidFill>
              <a:srgbClr val="000000"/>
            </a:solidFill>
          </a:ln>
        </p:spPr>
        <p:txBody>
          <a:bodyPr vert="horz" wrap="square" lIns="0" tIns="0" rIns="0" bIns="0" rtlCol="0">
            <a:spAutoFit/>
          </a:bodyPr>
          <a:lstStyle/>
          <a:p>
            <a:pPr>
              <a:lnSpc>
                <a:spcPct val="100000"/>
              </a:lnSpc>
            </a:pPr>
            <a:endParaRPr sz="1900" dirty="0">
              <a:solidFill>
                <a:schemeClr val="bg1"/>
              </a:solidFill>
              <a:latin typeface="Times New Roman"/>
              <a:cs typeface="Times New Roman"/>
            </a:endParaRPr>
          </a:p>
          <a:p>
            <a:pPr>
              <a:lnSpc>
                <a:spcPct val="100000"/>
              </a:lnSpc>
              <a:spcBef>
                <a:spcPts val="15"/>
              </a:spcBef>
            </a:pPr>
            <a:endParaRPr sz="2400" dirty="0">
              <a:solidFill>
                <a:schemeClr val="bg1"/>
              </a:solidFill>
              <a:latin typeface="Times New Roman"/>
              <a:cs typeface="Times New Roman"/>
            </a:endParaRPr>
          </a:p>
          <a:p>
            <a:pPr marL="144145" marR="134620" indent="-635" algn="ctr">
              <a:lnSpc>
                <a:spcPts val="1650"/>
              </a:lnSpc>
            </a:pPr>
            <a:r>
              <a:rPr sz="1400" spc="-5" dirty="0">
                <a:solidFill>
                  <a:schemeClr val="bg1"/>
                </a:solidFill>
                <a:latin typeface="Arial"/>
                <a:cs typeface="Arial"/>
              </a:rPr>
              <a:t>hey </a:t>
            </a:r>
            <a:r>
              <a:rPr sz="1400" dirty="0">
                <a:solidFill>
                  <a:schemeClr val="bg1"/>
                </a:solidFill>
                <a:latin typeface="Arial"/>
                <a:cs typeface="Arial"/>
              </a:rPr>
              <a:t>man </a:t>
            </a:r>
            <a:r>
              <a:rPr sz="1400" spc="25" dirty="0">
                <a:solidFill>
                  <a:schemeClr val="bg1"/>
                </a:solidFill>
                <a:latin typeface="Arial"/>
                <a:cs typeface="Arial"/>
              </a:rPr>
              <a:t>realli </a:t>
            </a:r>
            <a:r>
              <a:rPr sz="1400" spc="45" dirty="0">
                <a:solidFill>
                  <a:schemeClr val="bg1"/>
                </a:solidFill>
                <a:latin typeface="Arial"/>
                <a:cs typeface="Arial"/>
              </a:rPr>
              <a:t>tri </a:t>
            </a:r>
            <a:r>
              <a:rPr sz="1400" spc="25" dirty="0">
                <a:solidFill>
                  <a:schemeClr val="bg1"/>
                </a:solidFill>
                <a:latin typeface="Arial"/>
                <a:cs typeface="Arial"/>
              </a:rPr>
              <a:t>edit </a:t>
            </a:r>
            <a:r>
              <a:rPr sz="1400" spc="45" dirty="0">
                <a:solidFill>
                  <a:schemeClr val="bg1"/>
                </a:solidFill>
                <a:latin typeface="Arial"/>
                <a:cs typeface="Arial"/>
              </a:rPr>
              <a:t>war </a:t>
            </a:r>
            <a:r>
              <a:rPr sz="1400" spc="20" dirty="0">
                <a:solidFill>
                  <a:schemeClr val="bg1"/>
                </a:solidFill>
                <a:latin typeface="Arial"/>
                <a:cs typeface="Arial"/>
              </a:rPr>
              <a:t>guy  constantli </a:t>
            </a:r>
            <a:r>
              <a:rPr sz="1400" spc="5" dirty="0">
                <a:solidFill>
                  <a:schemeClr val="bg1"/>
                </a:solidFill>
                <a:latin typeface="Arial"/>
                <a:cs typeface="Arial"/>
              </a:rPr>
              <a:t>remov </a:t>
            </a:r>
            <a:r>
              <a:rPr sz="1400" spc="10" dirty="0">
                <a:solidFill>
                  <a:schemeClr val="bg1"/>
                </a:solidFill>
                <a:latin typeface="Arial"/>
                <a:cs typeface="Arial"/>
              </a:rPr>
              <a:t>relev </a:t>
            </a:r>
            <a:r>
              <a:rPr sz="1400" spc="25" dirty="0">
                <a:solidFill>
                  <a:schemeClr val="bg1"/>
                </a:solidFill>
                <a:latin typeface="Arial"/>
                <a:cs typeface="Arial"/>
              </a:rPr>
              <a:t>inform</a:t>
            </a:r>
            <a:r>
              <a:rPr sz="1400" spc="-204" dirty="0">
                <a:solidFill>
                  <a:schemeClr val="bg1"/>
                </a:solidFill>
                <a:latin typeface="Arial"/>
                <a:cs typeface="Arial"/>
              </a:rPr>
              <a:t> </a:t>
            </a:r>
            <a:r>
              <a:rPr sz="1400" spc="40" dirty="0">
                <a:solidFill>
                  <a:schemeClr val="bg1"/>
                </a:solidFill>
                <a:latin typeface="Arial"/>
                <a:cs typeface="Arial"/>
              </a:rPr>
              <a:t>talk  </a:t>
            </a:r>
            <a:r>
              <a:rPr sz="1400" spc="25" dirty="0">
                <a:solidFill>
                  <a:schemeClr val="bg1"/>
                </a:solidFill>
                <a:latin typeface="Arial"/>
                <a:cs typeface="Arial"/>
              </a:rPr>
              <a:t>edit </a:t>
            </a:r>
            <a:r>
              <a:rPr sz="1400" spc="5" dirty="0">
                <a:solidFill>
                  <a:schemeClr val="bg1"/>
                </a:solidFill>
                <a:latin typeface="Arial"/>
                <a:cs typeface="Arial"/>
              </a:rPr>
              <a:t>instead </a:t>
            </a:r>
            <a:r>
              <a:rPr sz="1400" spc="40" dirty="0">
                <a:solidFill>
                  <a:schemeClr val="bg1"/>
                </a:solidFill>
                <a:latin typeface="Arial"/>
                <a:cs typeface="Arial"/>
              </a:rPr>
              <a:t>talk </a:t>
            </a:r>
            <a:r>
              <a:rPr sz="1400" dirty="0">
                <a:solidFill>
                  <a:schemeClr val="bg1"/>
                </a:solidFill>
                <a:latin typeface="Arial"/>
                <a:cs typeface="Arial"/>
              </a:rPr>
              <a:t>page </a:t>
            </a:r>
            <a:r>
              <a:rPr sz="1400" spc="-20" dirty="0">
                <a:solidFill>
                  <a:schemeClr val="bg1"/>
                </a:solidFill>
                <a:latin typeface="Arial"/>
                <a:cs typeface="Arial"/>
              </a:rPr>
              <a:t>seem </a:t>
            </a:r>
            <a:r>
              <a:rPr sz="1400" spc="-30" dirty="0">
                <a:solidFill>
                  <a:schemeClr val="bg1"/>
                </a:solidFill>
                <a:latin typeface="Arial"/>
                <a:cs typeface="Arial"/>
              </a:rPr>
              <a:t>care  </a:t>
            </a:r>
            <a:r>
              <a:rPr sz="1400" spc="30" dirty="0">
                <a:solidFill>
                  <a:schemeClr val="bg1"/>
                </a:solidFill>
                <a:latin typeface="Arial"/>
                <a:cs typeface="Arial"/>
              </a:rPr>
              <a:t>format </a:t>
            </a:r>
            <a:r>
              <a:rPr sz="1400" spc="10" dirty="0">
                <a:solidFill>
                  <a:schemeClr val="bg1"/>
                </a:solidFill>
                <a:latin typeface="Arial"/>
                <a:cs typeface="Arial"/>
              </a:rPr>
              <a:t>actual</a:t>
            </a:r>
            <a:r>
              <a:rPr sz="1400" spc="-100" dirty="0">
                <a:solidFill>
                  <a:schemeClr val="bg1"/>
                </a:solidFill>
                <a:latin typeface="Arial"/>
                <a:cs typeface="Arial"/>
              </a:rPr>
              <a:t> </a:t>
            </a:r>
            <a:r>
              <a:rPr sz="1400" spc="20" dirty="0">
                <a:solidFill>
                  <a:schemeClr val="bg1"/>
                </a:solidFill>
                <a:latin typeface="Arial"/>
                <a:cs typeface="Arial"/>
              </a:rPr>
              <a:t>info</a:t>
            </a:r>
            <a:endParaRPr sz="1400" dirty="0">
              <a:solidFill>
                <a:schemeClr val="bg1"/>
              </a:solidFill>
              <a:latin typeface="Arial"/>
              <a:cs typeface="Arial"/>
            </a:endParaRPr>
          </a:p>
        </p:txBody>
      </p:sp>
      <p:grpSp>
        <p:nvGrpSpPr>
          <p:cNvPr id="5" name="object 5"/>
          <p:cNvGrpSpPr/>
          <p:nvPr/>
        </p:nvGrpSpPr>
        <p:grpSpPr>
          <a:xfrm>
            <a:off x="3748217" y="2682882"/>
            <a:ext cx="1653539" cy="41275"/>
            <a:chOff x="3748217" y="2682882"/>
            <a:chExt cx="1653539" cy="41275"/>
          </a:xfrm>
        </p:grpSpPr>
        <p:sp>
          <p:nvSpPr>
            <p:cNvPr id="6" name="object 6"/>
            <p:cNvSpPr/>
            <p:nvPr/>
          </p:nvSpPr>
          <p:spPr>
            <a:xfrm>
              <a:off x="3748217" y="2703369"/>
              <a:ext cx="1605915" cy="0"/>
            </a:xfrm>
            <a:custGeom>
              <a:avLst/>
              <a:gdLst/>
              <a:ahLst/>
              <a:cxnLst/>
              <a:rect l="l" t="t" r="r" b="b"/>
              <a:pathLst>
                <a:path w="1605914">
                  <a:moveTo>
                    <a:pt x="0" y="0"/>
                  </a:moveTo>
                  <a:lnTo>
                    <a:pt x="1605446" y="0"/>
                  </a:lnTo>
                </a:path>
              </a:pathLst>
            </a:custGeom>
            <a:ln w="9524">
              <a:solidFill>
                <a:srgbClr val="000000"/>
              </a:solidFill>
            </a:ln>
          </p:spPr>
          <p:txBody>
            <a:bodyPr wrap="square" lIns="0" tIns="0" rIns="0" bIns="0" rtlCol="0"/>
            <a:lstStyle/>
            <a:p>
              <a:endParaRPr/>
            </a:p>
          </p:txBody>
        </p:sp>
        <p:sp>
          <p:nvSpPr>
            <p:cNvPr id="7" name="object 7"/>
            <p:cNvSpPr/>
            <p:nvPr/>
          </p:nvSpPr>
          <p:spPr>
            <a:xfrm>
              <a:off x="5353664" y="2687644"/>
              <a:ext cx="43815" cy="31750"/>
            </a:xfrm>
            <a:custGeom>
              <a:avLst/>
              <a:gdLst/>
              <a:ahLst/>
              <a:cxnLst/>
              <a:rect l="l" t="t" r="r" b="b"/>
              <a:pathLst>
                <a:path w="43814" h="31750">
                  <a:moveTo>
                    <a:pt x="0" y="31449"/>
                  </a:moveTo>
                  <a:lnTo>
                    <a:pt x="0" y="0"/>
                  </a:lnTo>
                  <a:lnTo>
                    <a:pt x="43224" y="15724"/>
                  </a:lnTo>
                  <a:lnTo>
                    <a:pt x="0" y="31449"/>
                  </a:lnTo>
                  <a:close/>
                </a:path>
              </a:pathLst>
            </a:custGeom>
            <a:solidFill>
              <a:srgbClr val="000000"/>
            </a:solidFill>
          </p:spPr>
          <p:txBody>
            <a:bodyPr wrap="square" lIns="0" tIns="0" rIns="0" bIns="0" rtlCol="0"/>
            <a:lstStyle/>
            <a:p>
              <a:endParaRPr/>
            </a:p>
          </p:txBody>
        </p:sp>
        <p:sp>
          <p:nvSpPr>
            <p:cNvPr id="8" name="object 8"/>
            <p:cNvSpPr/>
            <p:nvPr/>
          </p:nvSpPr>
          <p:spPr>
            <a:xfrm>
              <a:off x="5353664" y="2687644"/>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endParaRPr/>
            </a:p>
          </p:txBody>
        </p:sp>
      </p:grpSp>
      <p:sp>
        <p:nvSpPr>
          <p:cNvPr id="9" name="object 9"/>
          <p:cNvSpPr txBox="1"/>
          <p:nvPr/>
        </p:nvSpPr>
        <p:spPr>
          <a:xfrm>
            <a:off x="3945184" y="1987872"/>
            <a:ext cx="1408480" cy="443711"/>
          </a:xfrm>
          <a:prstGeom prst="rect">
            <a:avLst/>
          </a:prstGeom>
        </p:spPr>
        <p:txBody>
          <a:bodyPr vert="horz" wrap="square" lIns="0" tIns="12700" rIns="0" bIns="0" rtlCol="0">
            <a:spAutoFit/>
          </a:bodyPr>
          <a:lstStyle/>
          <a:p>
            <a:pPr marL="12700" algn="ctr">
              <a:lnSpc>
                <a:spcPct val="100000"/>
              </a:lnSpc>
              <a:spcBef>
                <a:spcPts val="100"/>
              </a:spcBef>
            </a:pPr>
            <a:r>
              <a:rPr sz="1400" spc="-110" dirty="0">
                <a:latin typeface="Arial"/>
                <a:cs typeface="Arial"/>
              </a:rPr>
              <a:t>DATA</a:t>
            </a:r>
            <a:r>
              <a:rPr sz="1400" spc="-105" dirty="0">
                <a:latin typeface="Arial"/>
                <a:cs typeface="Arial"/>
              </a:rPr>
              <a:t> </a:t>
            </a:r>
            <a:r>
              <a:rPr sz="1400" spc="-114" dirty="0">
                <a:latin typeface="Arial"/>
                <a:cs typeface="Arial"/>
              </a:rPr>
              <a:t>PREPROCESSING</a:t>
            </a:r>
            <a:endParaRPr sz="1400" dirty="0">
              <a:latin typeface="Arial"/>
              <a:cs typeface="Arial"/>
            </a:endParaRPr>
          </a:p>
        </p:txBody>
      </p:sp>
      <p:sp>
        <p:nvSpPr>
          <p:cNvPr id="10" name="object 10"/>
          <p:cNvSpPr txBox="1"/>
          <p:nvPr/>
        </p:nvSpPr>
        <p:spPr>
          <a:xfrm>
            <a:off x="1143000" y="3856823"/>
            <a:ext cx="2057400" cy="289823"/>
          </a:xfrm>
          <a:prstGeom prst="rect">
            <a:avLst/>
          </a:prstGeom>
        </p:spPr>
        <p:txBody>
          <a:bodyPr vert="horz" wrap="square" lIns="0" tIns="12700" rIns="0" bIns="0" rtlCol="0">
            <a:spAutoFit/>
          </a:bodyPr>
          <a:lstStyle/>
          <a:p>
            <a:pPr marL="12700">
              <a:lnSpc>
                <a:spcPct val="100000"/>
              </a:lnSpc>
              <a:spcBef>
                <a:spcPts val="100"/>
              </a:spcBef>
            </a:pPr>
            <a:r>
              <a:rPr b="1" spc="-175" dirty="0">
                <a:latin typeface="Arial"/>
                <a:cs typeface="Arial"/>
              </a:rPr>
              <a:t>CLEANED</a:t>
            </a:r>
            <a:r>
              <a:rPr b="1" spc="-45" dirty="0">
                <a:latin typeface="Arial"/>
                <a:cs typeface="Arial"/>
              </a:rPr>
              <a:t> </a:t>
            </a:r>
            <a:r>
              <a:rPr b="1" spc="-235" dirty="0">
                <a:latin typeface="Arial"/>
                <a:cs typeface="Arial"/>
              </a:rPr>
              <a:t>COMMENT</a:t>
            </a:r>
            <a:endParaRPr dirty="0">
              <a:latin typeface="Arial"/>
              <a:cs typeface="Arial"/>
            </a:endParaRPr>
          </a:p>
        </p:txBody>
      </p:sp>
      <p:sp>
        <p:nvSpPr>
          <p:cNvPr id="11" name="object 11"/>
          <p:cNvSpPr txBox="1"/>
          <p:nvPr/>
        </p:nvSpPr>
        <p:spPr>
          <a:xfrm>
            <a:off x="5458818" y="3856823"/>
            <a:ext cx="3075581" cy="505267"/>
          </a:xfrm>
          <a:prstGeom prst="rect">
            <a:avLst/>
          </a:prstGeom>
        </p:spPr>
        <p:txBody>
          <a:bodyPr vert="horz" wrap="square" lIns="0" tIns="12700" rIns="0" bIns="0" rtlCol="0">
            <a:spAutoFit/>
          </a:bodyPr>
          <a:lstStyle/>
          <a:p>
            <a:pPr marL="12700">
              <a:lnSpc>
                <a:spcPct val="100000"/>
              </a:lnSpc>
              <a:spcBef>
                <a:spcPts val="100"/>
              </a:spcBef>
            </a:pPr>
            <a:r>
              <a:rPr sz="1600" b="1" spc="-235" dirty="0">
                <a:latin typeface="Arial"/>
                <a:cs typeface="Arial"/>
              </a:rPr>
              <a:t>COMMENT</a:t>
            </a:r>
            <a:r>
              <a:rPr sz="1600" b="1" spc="-140" dirty="0">
                <a:latin typeface="Arial"/>
                <a:cs typeface="Arial"/>
              </a:rPr>
              <a:t> </a:t>
            </a:r>
            <a:r>
              <a:rPr sz="1600" b="1" spc="55" dirty="0">
                <a:latin typeface="Arial"/>
                <a:cs typeface="Arial"/>
              </a:rPr>
              <a:t>IN </a:t>
            </a:r>
            <a:r>
              <a:rPr sz="1600" b="1" spc="-145" dirty="0">
                <a:latin typeface="Arial"/>
                <a:cs typeface="Arial"/>
              </a:rPr>
              <a:t>MACHINE </a:t>
            </a:r>
            <a:r>
              <a:rPr sz="1600" b="1" spc="-180" dirty="0">
                <a:latin typeface="Arial"/>
                <a:cs typeface="Arial"/>
              </a:rPr>
              <a:t>READABLE</a:t>
            </a:r>
            <a:r>
              <a:rPr sz="1600" b="1" spc="-110" dirty="0">
                <a:latin typeface="Arial"/>
                <a:cs typeface="Arial"/>
              </a:rPr>
              <a:t> </a:t>
            </a:r>
            <a:r>
              <a:rPr sz="1600" b="1" spc="-229" dirty="0">
                <a:latin typeface="Arial"/>
                <a:cs typeface="Arial"/>
              </a:rPr>
              <a:t>FORM</a:t>
            </a:r>
            <a:endParaRPr sz="16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25199" y="415649"/>
            <a:ext cx="8296909" cy="0"/>
          </a:xfrm>
          <a:custGeom>
            <a:avLst/>
            <a:gdLst/>
            <a:ahLst/>
            <a:cxnLst/>
            <a:rect l="l" t="t" r="r" b="b"/>
            <a:pathLst>
              <a:path w="8296909">
                <a:moveTo>
                  <a:pt x="0" y="0"/>
                </a:moveTo>
                <a:lnTo>
                  <a:pt x="8296783" y="0"/>
                </a:lnTo>
              </a:path>
            </a:pathLst>
          </a:custGeom>
          <a:ln w="38099">
            <a:solidFill>
              <a:srgbClr val="FFFFFF"/>
            </a:solidFill>
          </a:ln>
        </p:spPr>
        <p:txBody>
          <a:bodyPr wrap="square" lIns="0" tIns="0" rIns="0" bIns="0" rtlCol="0"/>
          <a:lstStyle/>
          <a:p>
            <a:endParaRPr/>
          </a:p>
        </p:txBody>
      </p:sp>
      <p:sp>
        <p:nvSpPr>
          <p:cNvPr id="4" name="object 4"/>
          <p:cNvSpPr/>
          <p:nvPr/>
        </p:nvSpPr>
        <p:spPr>
          <a:xfrm>
            <a:off x="425199" y="4739990"/>
            <a:ext cx="8296909" cy="0"/>
          </a:xfrm>
          <a:custGeom>
            <a:avLst/>
            <a:gdLst/>
            <a:ahLst/>
            <a:cxnLst/>
            <a:rect l="l" t="t" r="r" b="b"/>
            <a:pathLst>
              <a:path w="8296909">
                <a:moveTo>
                  <a:pt x="0" y="0"/>
                </a:moveTo>
                <a:lnTo>
                  <a:pt x="8296783" y="0"/>
                </a:lnTo>
              </a:path>
            </a:pathLst>
          </a:custGeom>
          <a:ln w="19049">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1447800" y="1581150"/>
            <a:ext cx="5769610" cy="1674817"/>
          </a:xfrm>
          <a:prstGeom prst="rect">
            <a:avLst/>
          </a:prstGeom>
        </p:spPr>
        <p:txBody>
          <a:bodyPr vert="horz" wrap="square" lIns="0" tIns="12700" rIns="0" bIns="0" rtlCol="0">
            <a:spAutoFit/>
          </a:bodyPr>
          <a:lstStyle/>
          <a:p>
            <a:pPr marL="12700" algn="ctr">
              <a:lnSpc>
                <a:spcPct val="100000"/>
              </a:lnSpc>
              <a:spcBef>
                <a:spcPts val="100"/>
              </a:spcBef>
            </a:pPr>
            <a:r>
              <a:rPr sz="5400" spc="-40" dirty="0"/>
              <a:t>Training</a:t>
            </a:r>
            <a:r>
              <a:rPr sz="5400" spc="-260" dirty="0"/>
              <a:t> </a:t>
            </a:r>
            <a:r>
              <a:rPr sz="5400" spc="55" dirty="0"/>
              <a:t>Models</a:t>
            </a:r>
            <a:r>
              <a:rPr lang="en-US" sz="5400" spc="55" dirty="0"/>
              <a:t> or Algorithms </a:t>
            </a:r>
            <a:endParaRPr sz="5400" spc="55"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267208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chemeClr val="tx1"/>
                </a:solidFill>
              </a:rPr>
              <a:t>Decision</a:t>
            </a:r>
            <a:r>
              <a:rPr sz="3000" spc="-265" dirty="0">
                <a:solidFill>
                  <a:schemeClr val="tx1"/>
                </a:solidFill>
              </a:rPr>
              <a:t> </a:t>
            </a:r>
            <a:r>
              <a:rPr sz="3000" spc="-20" dirty="0">
                <a:solidFill>
                  <a:schemeClr val="tx1"/>
                </a:solidFill>
              </a:rPr>
              <a:t>Trees</a:t>
            </a:r>
            <a:endParaRPr sz="3000" dirty="0">
              <a:solidFill>
                <a:schemeClr val="tx1"/>
              </a:solidFill>
            </a:endParaRPr>
          </a:p>
        </p:txBody>
      </p:sp>
      <p:sp>
        <p:nvSpPr>
          <p:cNvPr id="3" name="object 3"/>
          <p:cNvSpPr txBox="1"/>
          <p:nvPr/>
        </p:nvSpPr>
        <p:spPr>
          <a:xfrm>
            <a:off x="475248" y="1427032"/>
            <a:ext cx="7682865" cy="2601595"/>
          </a:xfrm>
          <a:prstGeom prst="rect">
            <a:avLst/>
          </a:prstGeom>
        </p:spPr>
        <p:txBody>
          <a:bodyPr vert="horz" wrap="square" lIns="0" tIns="22860" rIns="0" bIns="0" rtlCol="0">
            <a:spAutoFit/>
          </a:bodyPr>
          <a:lstStyle/>
          <a:p>
            <a:pPr marL="379095" marR="81280" indent="-367030">
              <a:lnSpc>
                <a:spcPts val="2150"/>
              </a:lnSpc>
              <a:spcBef>
                <a:spcPts val="180"/>
              </a:spcBef>
              <a:buFont typeface="Arial"/>
              <a:buChar char="●"/>
              <a:tabLst>
                <a:tab pos="379095" algn="l"/>
                <a:tab pos="379730" algn="l"/>
              </a:tabLst>
            </a:pPr>
            <a:r>
              <a:rPr sz="1800" spc="5" dirty="0">
                <a:latin typeface="Lato"/>
                <a:cs typeface="Lato"/>
              </a:rPr>
              <a:t>A</a:t>
            </a:r>
            <a:r>
              <a:rPr sz="1800" spc="-110" dirty="0">
                <a:latin typeface="Lato"/>
                <a:cs typeface="Lato"/>
              </a:rPr>
              <a:t> </a:t>
            </a:r>
            <a:r>
              <a:rPr sz="1800" b="1" spc="5" dirty="0">
                <a:latin typeface="Lato"/>
                <a:cs typeface="Lato"/>
              </a:rPr>
              <a:t>non-parametric</a:t>
            </a:r>
            <a:r>
              <a:rPr sz="1800" b="1" spc="-75" dirty="0">
                <a:latin typeface="Lato"/>
                <a:cs typeface="Lato"/>
              </a:rPr>
              <a:t> </a:t>
            </a:r>
            <a:r>
              <a:rPr sz="1800" spc="5" dirty="0">
                <a:latin typeface="Lato"/>
                <a:cs typeface="Lato"/>
              </a:rPr>
              <a:t>supervised</a:t>
            </a:r>
            <a:r>
              <a:rPr sz="1800" spc="-105" dirty="0">
                <a:latin typeface="Lato"/>
                <a:cs typeface="Lato"/>
              </a:rPr>
              <a:t> </a:t>
            </a:r>
            <a:r>
              <a:rPr sz="1800" spc="15" dirty="0">
                <a:latin typeface="Lato"/>
                <a:cs typeface="Lato"/>
              </a:rPr>
              <a:t>learning</a:t>
            </a:r>
            <a:r>
              <a:rPr sz="1800" spc="-110" dirty="0">
                <a:latin typeface="Lato"/>
                <a:cs typeface="Lato"/>
              </a:rPr>
              <a:t> </a:t>
            </a:r>
            <a:r>
              <a:rPr sz="1800" spc="-5" dirty="0">
                <a:latin typeface="Lato"/>
                <a:cs typeface="Lato"/>
              </a:rPr>
              <a:t>method</a:t>
            </a:r>
            <a:r>
              <a:rPr sz="1800" spc="-110" dirty="0">
                <a:latin typeface="Lato"/>
                <a:cs typeface="Lato"/>
              </a:rPr>
              <a:t> </a:t>
            </a:r>
            <a:r>
              <a:rPr sz="1800" spc="-5" dirty="0">
                <a:latin typeface="Lato"/>
                <a:cs typeface="Lato"/>
              </a:rPr>
              <a:t>used</a:t>
            </a:r>
            <a:r>
              <a:rPr sz="1800" spc="-105" dirty="0">
                <a:latin typeface="Lato"/>
                <a:cs typeface="Lato"/>
              </a:rPr>
              <a:t> </a:t>
            </a:r>
            <a:r>
              <a:rPr sz="1800" spc="5" dirty="0">
                <a:latin typeface="Lato"/>
                <a:cs typeface="Lato"/>
              </a:rPr>
              <a:t>for</a:t>
            </a:r>
            <a:r>
              <a:rPr sz="1800" spc="-110" dirty="0">
                <a:latin typeface="Lato"/>
                <a:cs typeface="Lato"/>
              </a:rPr>
              <a:t> </a:t>
            </a:r>
            <a:r>
              <a:rPr sz="1800" spc="5" dirty="0">
                <a:latin typeface="Lato"/>
                <a:cs typeface="Lato"/>
              </a:rPr>
              <a:t>classiﬁcation</a:t>
            </a:r>
            <a:r>
              <a:rPr sz="1800" spc="-110" dirty="0">
                <a:latin typeface="Lato"/>
                <a:cs typeface="Lato"/>
              </a:rPr>
              <a:t> </a:t>
            </a:r>
            <a:r>
              <a:rPr sz="1800" dirty="0">
                <a:latin typeface="Lato"/>
                <a:cs typeface="Lato"/>
              </a:rPr>
              <a:t>and  </a:t>
            </a:r>
            <a:r>
              <a:rPr sz="1800" spc="5" dirty="0">
                <a:latin typeface="Lato"/>
                <a:cs typeface="Lato"/>
              </a:rPr>
              <a:t>regression.</a:t>
            </a:r>
            <a:endParaRPr sz="1800" dirty="0">
              <a:latin typeface="Lato"/>
              <a:cs typeface="Lato"/>
            </a:endParaRPr>
          </a:p>
          <a:p>
            <a:pPr marL="379095" marR="5080" indent="-367030">
              <a:lnSpc>
                <a:spcPct val="100000"/>
              </a:lnSpc>
              <a:spcBef>
                <a:spcPts val="945"/>
              </a:spcBef>
              <a:buFont typeface="Arial"/>
              <a:buChar char="●"/>
              <a:tabLst>
                <a:tab pos="379095" algn="l"/>
                <a:tab pos="379730" algn="l"/>
              </a:tabLst>
            </a:pPr>
            <a:r>
              <a:rPr sz="1800" spc="-5" dirty="0">
                <a:latin typeface="Lato"/>
                <a:cs typeface="Lato"/>
              </a:rPr>
              <a:t>The</a:t>
            </a:r>
            <a:r>
              <a:rPr sz="1800" spc="-114" dirty="0">
                <a:latin typeface="Lato"/>
                <a:cs typeface="Lato"/>
              </a:rPr>
              <a:t> </a:t>
            </a:r>
            <a:r>
              <a:rPr sz="1800" dirty="0">
                <a:latin typeface="Lato"/>
                <a:cs typeface="Lato"/>
              </a:rPr>
              <a:t>goal</a:t>
            </a:r>
            <a:r>
              <a:rPr sz="1800" spc="-110" dirty="0">
                <a:latin typeface="Lato"/>
                <a:cs typeface="Lato"/>
              </a:rPr>
              <a:t> </a:t>
            </a:r>
            <a:r>
              <a:rPr sz="1800" spc="15" dirty="0">
                <a:latin typeface="Lato"/>
                <a:cs typeface="Lato"/>
              </a:rPr>
              <a:t>is</a:t>
            </a:r>
            <a:r>
              <a:rPr sz="1800" spc="-110" dirty="0">
                <a:latin typeface="Lato"/>
                <a:cs typeface="Lato"/>
              </a:rPr>
              <a:t> </a:t>
            </a:r>
            <a:r>
              <a:rPr sz="1800" dirty="0">
                <a:latin typeface="Lato"/>
                <a:cs typeface="Lato"/>
              </a:rPr>
              <a:t>to</a:t>
            </a:r>
            <a:r>
              <a:rPr sz="1800" spc="-110" dirty="0">
                <a:latin typeface="Lato"/>
                <a:cs typeface="Lato"/>
              </a:rPr>
              <a:t> </a:t>
            </a:r>
            <a:r>
              <a:rPr sz="1800" spc="10" dirty="0">
                <a:latin typeface="Lato"/>
                <a:cs typeface="Lato"/>
              </a:rPr>
              <a:t>create</a:t>
            </a:r>
            <a:r>
              <a:rPr sz="1800" spc="-114" dirty="0">
                <a:latin typeface="Lato"/>
                <a:cs typeface="Lato"/>
              </a:rPr>
              <a:t> </a:t>
            </a:r>
            <a:r>
              <a:rPr sz="1800" spc="15" dirty="0">
                <a:latin typeface="Lato"/>
                <a:cs typeface="Lato"/>
              </a:rPr>
              <a:t>a</a:t>
            </a:r>
            <a:r>
              <a:rPr sz="1800" spc="-110" dirty="0">
                <a:latin typeface="Lato"/>
                <a:cs typeface="Lato"/>
              </a:rPr>
              <a:t> </a:t>
            </a:r>
            <a:r>
              <a:rPr sz="1800" dirty="0">
                <a:latin typeface="Lato"/>
                <a:cs typeface="Lato"/>
              </a:rPr>
              <a:t>model</a:t>
            </a:r>
            <a:r>
              <a:rPr sz="1800" spc="-110" dirty="0">
                <a:latin typeface="Lato"/>
                <a:cs typeface="Lato"/>
              </a:rPr>
              <a:t> </a:t>
            </a:r>
            <a:r>
              <a:rPr sz="1800" spc="15" dirty="0">
                <a:latin typeface="Lato"/>
                <a:cs typeface="Lato"/>
              </a:rPr>
              <a:t>that</a:t>
            </a:r>
            <a:r>
              <a:rPr sz="1800" spc="-110" dirty="0">
                <a:latin typeface="Lato"/>
                <a:cs typeface="Lato"/>
              </a:rPr>
              <a:t> </a:t>
            </a:r>
            <a:r>
              <a:rPr sz="1800" spc="10" dirty="0">
                <a:latin typeface="Lato"/>
                <a:cs typeface="Lato"/>
              </a:rPr>
              <a:t>predicts</a:t>
            </a:r>
            <a:r>
              <a:rPr sz="1800" spc="-114" dirty="0">
                <a:latin typeface="Lato"/>
                <a:cs typeface="Lato"/>
              </a:rPr>
              <a:t> </a:t>
            </a:r>
            <a:r>
              <a:rPr sz="1800" spc="5" dirty="0">
                <a:latin typeface="Lato"/>
                <a:cs typeface="Lato"/>
              </a:rPr>
              <a:t>the</a:t>
            </a:r>
            <a:r>
              <a:rPr sz="1800" spc="-110" dirty="0">
                <a:latin typeface="Lato"/>
                <a:cs typeface="Lato"/>
              </a:rPr>
              <a:t> </a:t>
            </a:r>
            <a:r>
              <a:rPr sz="1800" spc="5" dirty="0">
                <a:latin typeface="Lato"/>
                <a:cs typeface="Lato"/>
              </a:rPr>
              <a:t>value</a:t>
            </a:r>
            <a:r>
              <a:rPr sz="1800" spc="-110" dirty="0">
                <a:latin typeface="Lato"/>
                <a:cs typeface="Lato"/>
              </a:rPr>
              <a:t> </a:t>
            </a:r>
            <a:r>
              <a:rPr sz="1800" spc="-25" dirty="0">
                <a:latin typeface="Lato"/>
                <a:cs typeface="Lato"/>
              </a:rPr>
              <a:t>of</a:t>
            </a:r>
            <a:r>
              <a:rPr sz="1800" spc="-110" dirty="0">
                <a:latin typeface="Lato"/>
                <a:cs typeface="Lato"/>
              </a:rPr>
              <a:t> </a:t>
            </a:r>
            <a:r>
              <a:rPr sz="1800" spc="15" dirty="0">
                <a:latin typeface="Lato"/>
                <a:cs typeface="Lato"/>
              </a:rPr>
              <a:t>a</a:t>
            </a:r>
            <a:r>
              <a:rPr sz="1800" spc="-114" dirty="0">
                <a:latin typeface="Lato"/>
                <a:cs typeface="Lato"/>
              </a:rPr>
              <a:t> </a:t>
            </a:r>
            <a:r>
              <a:rPr sz="1800" spc="15" dirty="0">
                <a:latin typeface="Lato"/>
                <a:cs typeface="Lato"/>
              </a:rPr>
              <a:t>target</a:t>
            </a:r>
            <a:r>
              <a:rPr sz="1800" spc="-110" dirty="0">
                <a:latin typeface="Lato"/>
                <a:cs typeface="Lato"/>
              </a:rPr>
              <a:t> </a:t>
            </a:r>
            <a:r>
              <a:rPr sz="1800" spc="15" dirty="0">
                <a:latin typeface="Lato"/>
                <a:cs typeface="Lato"/>
              </a:rPr>
              <a:t>variable</a:t>
            </a:r>
            <a:r>
              <a:rPr sz="1800" spc="-110" dirty="0">
                <a:latin typeface="Lato"/>
                <a:cs typeface="Lato"/>
              </a:rPr>
              <a:t> </a:t>
            </a:r>
            <a:r>
              <a:rPr sz="1800" spc="-20" dirty="0">
                <a:latin typeface="Lato"/>
                <a:cs typeface="Lato"/>
              </a:rPr>
              <a:t>by  </a:t>
            </a:r>
            <a:r>
              <a:rPr sz="1800" spc="15" dirty="0">
                <a:latin typeface="Lato"/>
                <a:cs typeface="Lato"/>
              </a:rPr>
              <a:t>learning</a:t>
            </a:r>
            <a:r>
              <a:rPr sz="1800" spc="-120" dirty="0">
                <a:latin typeface="Lato"/>
                <a:cs typeface="Lato"/>
              </a:rPr>
              <a:t> </a:t>
            </a:r>
            <a:r>
              <a:rPr sz="1800" b="1" spc="10" dirty="0">
                <a:latin typeface="Lato"/>
                <a:cs typeface="Lato"/>
              </a:rPr>
              <a:t>simple</a:t>
            </a:r>
            <a:r>
              <a:rPr sz="1800" b="1" spc="-90" dirty="0">
                <a:latin typeface="Lato"/>
                <a:cs typeface="Lato"/>
              </a:rPr>
              <a:t> </a:t>
            </a:r>
            <a:r>
              <a:rPr sz="1800" b="1" spc="5" dirty="0">
                <a:latin typeface="Lato"/>
                <a:cs typeface="Lato"/>
              </a:rPr>
              <a:t>decision</a:t>
            </a:r>
            <a:r>
              <a:rPr sz="1800" b="1" spc="-90" dirty="0">
                <a:latin typeface="Lato"/>
                <a:cs typeface="Lato"/>
              </a:rPr>
              <a:t> </a:t>
            </a:r>
            <a:r>
              <a:rPr sz="1800" b="1" spc="15" dirty="0">
                <a:latin typeface="Lato"/>
                <a:cs typeface="Lato"/>
              </a:rPr>
              <a:t>rules</a:t>
            </a:r>
            <a:r>
              <a:rPr sz="1800" b="1" spc="-90" dirty="0">
                <a:latin typeface="Lato"/>
                <a:cs typeface="Lato"/>
              </a:rPr>
              <a:t> </a:t>
            </a:r>
            <a:r>
              <a:rPr sz="1800" spc="15" dirty="0">
                <a:latin typeface="Lato"/>
                <a:cs typeface="Lato"/>
              </a:rPr>
              <a:t>inferred</a:t>
            </a:r>
            <a:r>
              <a:rPr sz="1800" spc="-114" dirty="0">
                <a:latin typeface="Lato"/>
                <a:cs typeface="Lato"/>
              </a:rPr>
              <a:t> </a:t>
            </a:r>
            <a:r>
              <a:rPr sz="1800" spc="5" dirty="0">
                <a:latin typeface="Lato"/>
                <a:cs typeface="Lato"/>
              </a:rPr>
              <a:t>from</a:t>
            </a:r>
            <a:r>
              <a:rPr sz="1800" spc="-114" dirty="0">
                <a:latin typeface="Lato"/>
                <a:cs typeface="Lato"/>
              </a:rPr>
              <a:t> </a:t>
            </a:r>
            <a:r>
              <a:rPr sz="1800" spc="5" dirty="0">
                <a:latin typeface="Lato"/>
                <a:cs typeface="Lato"/>
              </a:rPr>
              <a:t>the</a:t>
            </a:r>
            <a:r>
              <a:rPr sz="1800" spc="-114" dirty="0">
                <a:latin typeface="Lato"/>
                <a:cs typeface="Lato"/>
              </a:rPr>
              <a:t> </a:t>
            </a:r>
            <a:r>
              <a:rPr sz="1800" spc="15" dirty="0">
                <a:latin typeface="Lato"/>
                <a:cs typeface="Lato"/>
              </a:rPr>
              <a:t>data</a:t>
            </a:r>
            <a:r>
              <a:rPr sz="1800" spc="-120" dirty="0">
                <a:latin typeface="Lato"/>
                <a:cs typeface="Lato"/>
              </a:rPr>
              <a:t> </a:t>
            </a:r>
            <a:r>
              <a:rPr sz="1800" dirty="0">
                <a:latin typeface="Lato"/>
                <a:cs typeface="Lato"/>
              </a:rPr>
              <a:t>features.</a:t>
            </a:r>
          </a:p>
          <a:p>
            <a:pPr marL="379095" marR="242570" indent="-367030">
              <a:lnSpc>
                <a:spcPct val="100000"/>
              </a:lnSpc>
              <a:spcBef>
                <a:spcPts val="1005"/>
              </a:spcBef>
              <a:buFont typeface="Arial"/>
              <a:buChar char="●"/>
              <a:tabLst>
                <a:tab pos="379095" algn="l"/>
                <a:tab pos="379730" algn="l"/>
              </a:tabLst>
            </a:pPr>
            <a:r>
              <a:rPr sz="1800" spc="20" dirty="0">
                <a:latin typeface="Lato"/>
                <a:cs typeface="Lato"/>
              </a:rPr>
              <a:t>In</a:t>
            </a:r>
            <a:r>
              <a:rPr sz="1800" spc="-114" dirty="0">
                <a:latin typeface="Lato"/>
                <a:cs typeface="Lato"/>
              </a:rPr>
              <a:t> </a:t>
            </a:r>
            <a:r>
              <a:rPr sz="1800" dirty="0">
                <a:latin typeface="Lato"/>
                <a:cs typeface="Lato"/>
              </a:rPr>
              <a:t>decision</a:t>
            </a:r>
            <a:r>
              <a:rPr sz="1800" spc="-114" dirty="0">
                <a:latin typeface="Lato"/>
                <a:cs typeface="Lato"/>
              </a:rPr>
              <a:t> </a:t>
            </a:r>
            <a:r>
              <a:rPr sz="1800" spc="5" dirty="0">
                <a:latin typeface="Lato"/>
                <a:cs typeface="Lato"/>
              </a:rPr>
              <a:t>analysis,</a:t>
            </a:r>
            <a:r>
              <a:rPr sz="1800" spc="-110" dirty="0">
                <a:latin typeface="Lato"/>
                <a:cs typeface="Lato"/>
              </a:rPr>
              <a:t> </a:t>
            </a:r>
            <a:r>
              <a:rPr sz="1800" spc="15" dirty="0">
                <a:latin typeface="Lato"/>
                <a:cs typeface="Lato"/>
              </a:rPr>
              <a:t>a</a:t>
            </a:r>
            <a:r>
              <a:rPr sz="1800" spc="-114" dirty="0">
                <a:latin typeface="Lato"/>
                <a:cs typeface="Lato"/>
              </a:rPr>
              <a:t> </a:t>
            </a:r>
            <a:r>
              <a:rPr sz="1800" dirty="0">
                <a:latin typeface="Lato"/>
                <a:cs typeface="Lato"/>
              </a:rPr>
              <a:t>decision</a:t>
            </a:r>
            <a:r>
              <a:rPr sz="1800" spc="-110" dirty="0">
                <a:latin typeface="Lato"/>
                <a:cs typeface="Lato"/>
              </a:rPr>
              <a:t> </a:t>
            </a:r>
            <a:r>
              <a:rPr sz="1800" spc="20" dirty="0">
                <a:latin typeface="Lato"/>
                <a:cs typeface="Lato"/>
              </a:rPr>
              <a:t>tree</a:t>
            </a:r>
            <a:r>
              <a:rPr sz="1800" spc="-114" dirty="0">
                <a:latin typeface="Lato"/>
                <a:cs typeface="Lato"/>
              </a:rPr>
              <a:t> </a:t>
            </a:r>
            <a:r>
              <a:rPr sz="1800" spc="-5" dirty="0">
                <a:latin typeface="Lato"/>
                <a:cs typeface="Lato"/>
              </a:rPr>
              <a:t>can</a:t>
            </a:r>
            <a:r>
              <a:rPr sz="1800" spc="-110" dirty="0">
                <a:latin typeface="Lato"/>
                <a:cs typeface="Lato"/>
              </a:rPr>
              <a:t> </a:t>
            </a:r>
            <a:r>
              <a:rPr sz="1800" spc="-5" dirty="0">
                <a:latin typeface="Lato"/>
                <a:cs typeface="Lato"/>
              </a:rPr>
              <a:t>be</a:t>
            </a:r>
            <a:r>
              <a:rPr sz="1800" spc="-114" dirty="0">
                <a:latin typeface="Lato"/>
                <a:cs typeface="Lato"/>
              </a:rPr>
              <a:t> </a:t>
            </a:r>
            <a:r>
              <a:rPr sz="1800" spc="-5" dirty="0">
                <a:latin typeface="Lato"/>
                <a:cs typeface="Lato"/>
              </a:rPr>
              <a:t>used</a:t>
            </a:r>
            <a:r>
              <a:rPr sz="1800" spc="-110" dirty="0">
                <a:latin typeface="Lato"/>
                <a:cs typeface="Lato"/>
              </a:rPr>
              <a:t> </a:t>
            </a:r>
            <a:r>
              <a:rPr sz="1800" dirty="0">
                <a:latin typeface="Lato"/>
                <a:cs typeface="Lato"/>
              </a:rPr>
              <a:t>to</a:t>
            </a:r>
            <a:r>
              <a:rPr sz="1800" spc="-114" dirty="0">
                <a:latin typeface="Lato"/>
                <a:cs typeface="Lato"/>
              </a:rPr>
              <a:t> </a:t>
            </a:r>
            <a:r>
              <a:rPr sz="1800" spc="10" dirty="0">
                <a:latin typeface="Lato"/>
                <a:cs typeface="Lato"/>
              </a:rPr>
              <a:t>visually</a:t>
            </a:r>
            <a:r>
              <a:rPr sz="1800" spc="-114" dirty="0">
                <a:latin typeface="Lato"/>
                <a:cs typeface="Lato"/>
              </a:rPr>
              <a:t> </a:t>
            </a:r>
            <a:r>
              <a:rPr sz="1800" dirty="0">
                <a:latin typeface="Lato"/>
                <a:cs typeface="Lato"/>
              </a:rPr>
              <a:t>and</a:t>
            </a:r>
            <a:r>
              <a:rPr sz="1800" spc="-110" dirty="0">
                <a:latin typeface="Lato"/>
                <a:cs typeface="Lato"/>
              </a:rPr>
              <a:t> </a:t>
            </a:r>
            <a:r>
              <a:rPr sz="1800" spc="5" dirty="0">
                <a:latin typeface="Lato"/>
                <a:cs typeface="Lato"/>
              </a:rPr>
              <a:t>explicitly  </a:t>
            </a:r>
            <a:r>
              <a:rPr sz="1800" spc="10" dirty="0">
                <a:latin typeface="Lato"/>
                <a:cs typeface="Lato"/>
              </a:rPr>
              <a:t>represent</a:t>
            </a:r>
            <a:r>
              <a:rPr sz="1800" spc="-120" dirty="0">
                <a:latin typeface="Lato"/>
                <a:cs typeface="Lato"/>
              </a:rPr>
              <a:t> </a:t>
            </a:r>
            <a:r>
              <a:rPr sz="1800" dirty="0">
                <a:latin typeface="Lato"/>
                <a:cs typeface="Lato"/>
              </a:rPr>
              <a:t>decisions</a:t>
            </a:r>
            <a:r>
              <a:rPr sz="1800" spc="-114" dirty="0">
                <a:latin typeface="Lato"/>
                <a:cs typeface="Lato"/>
              </a:rPr>
              <a:t> </a:t>
            </a:r>
            <a:r>
              <a:rPr sz="1800" dirty="0">
                <a:latin typeface="Lato"/>
                <a:cs typeface="Lato"/>
              </a:rPr>
              <a:t>and</a:t>
            </a:r>
            <a:r>
              <a:rPr sz="1800" spc="-114" dirty="0">
                <a:latin typeface="Lato"/>
                <a:cs typeface="Lato"/>
              </a:rPr>
              <a:t> </a:t>
            </a:r>
            <a:r>
              <a:rPr sz="1800" dirty="0">
                <a:latin typeface="Lato"/>
                <a:cs typeface="Lato"/>
              </a:rPr>
              <a:t>decision</a:t>
            </a:r>
            <a:r>
              <a:rPr sz="1800" spc="-114" dirty="0">
                <a:latin typeface="Lato"/>
                <a:cs typeface="Lato"/>
              </a:rPr>
              <a:t> </a:t>
            </a:r>
            <a:r>
              <a:rPr sz="1800" spc="5" dirty="0">
                <a:latin typeface="Lato"/>
                <a:cs typeface="Lato"/>
              </a:rPr>
              <a:t>making</a:t>
            </a:r>
            <a:endParaRPr sz="1800" dirty="0">
              <a:latin typeface="Lato"/>
              <a:cs typeface="Lato"/>
            </a:endParaRPr>
          </a:p>
          <a:p>
            <a:pPr marL="379095" marR="275590" indent="-367030">
              <a:lnSpc>
                <a:spcPct val="100000"/>
              </a:lnSpc>
              <a:spcBef>
                <a:spcPts val="1005"/>
              </a:spcBef>
              <a:buFont typeface="Arial"/>
              <a:buChar char="●"/>
              <a:tabLst>
                <a:tab pos="379095" algn="l"/>
                <a:tab pos="379730" algn="l"/>
              </a:tabLst>
            </a:pPr>
            <a:r>
              <a:rPr sz="1800" dirty="0">
                <a:latin typeface="Lato"/>
                <a:cs typeface="Lato"/>
              </a:rPr>
              <a:t>Growing</a:t>
            </a:r>
            <a:r>
              <a:rPr sz="1800" spc="-110" dirty="0">
                <a:latin typeface="Lato"/>
                <a:cs typeface="Lato"/>
              </a:rPr>
              <a:t> </a:t>
            </a:r>
            <a:r>
              <a:rPr sz="1800" spc="15" dirty="0">
                <a:latin typeface="Lato"/>
                <a:cs typeface="Lato"/>
              </a:rPr>
              <a:t>a</a:t>
            </a:r>
            <a:r>
              <a:rPr sz="1800" spc="-110" dirty="0">
                <a:latin typeface="Lato"/>
                <a:cs typeface="Lato"/>
              </a:rPr>
              <a:t> </a:t>
            </a:r>
            <a:r>
              <a:rPr sz="1800" spc="20" dirty="0">
                <a:latin typeface="Lato"/>
                <a:cs typeface="Lato"/>
              </a:rPr>
              <a:t>tree</a:t>
            </a:r>
            <a:r>
              <a:rPr sz="1800" spc="-110" dirty="0">
                <a:latin typeface="Lato"/>
                <a:cs typeface="Lato"/>
              </a:rPr>
              <a:t> </a:t>
            </a:r>
            <a:r>
              <a:rPr sz="1800" spc="-10" dirty="0">
                <a:latin typeface="Lato"/>
                <a:cs typeface="Lato"/>
              </a:rPr>
              <a:t>involves</a:t>
            </a:r>
            <a:r>
              <a:rPr sz="1800" spc="-105" dirty="0">
                <a:latin typeface="Lato"/>
                <a:cs typeface="Lato"/>
              </a:rPr>
              <a:t> </a:t>
            </a:r>
            <a:r>
              <a:rPr sz="1800" dirty="0">
                <a:latin typeface="Lato"/>
                <a:cs typeface="Lato"/>
              </a:rPr>
              <a:t>deciding</a:t>
            </a:r>
            <a:r>
              <a:rPr sz="1800" spc="-110" dirty="0">
                <a:latin typeface="Lato"/>
                <a:cs typeface="Lato"/>
              </a:rPr>
              <a:t> </a:t>
            </a:r>
            <a:r>
              <a:rPr sz="1800" spc="-15" dirty="0">
                <a:latin typeface="Lato"/>
                <a:cs typeface="Lato"/>
              </a:rPr>
              <a:t>on</a:t>
            </a:r>
            <a:r>
              <a:rPr sz="1800" spc="-110" dirty="0">
                <a:latin typeface="Lato"/>
                <a:cs typeface="Lato"/>
              </a:rPr>
              <a:t> </a:t>
            </a:r>
            <a:r>
              <a:rPr sz="1800" spc="-10" dirty="0">
                <a:latin typeface="Lato"/>
                <a:cs typeface="Lato"/>
              </a:rPr>
              <a:t>which</a:t>
            </a:r>
            <a:r>
              <a:rPr sz="1800" spc="-110" dirty="0">
                <a:latin typeface="Lato"/>
                <a:cs typeface="Lato"/>
              </a:rPr>
              <a:t> </a:t>
            </a:r>
            <a:r>
              <a:rPr sz="1800" spc="5" dirty="0">
                <a:latin typeface="Lato"/>
                <a:cs typeface="Lato"/>
              </a:rPr>
              <a:t>features</a:t>
            </a:r>
            <a:r>
              <a:rPr sz="1800" spc="-105" dirty="0">
                <a:latin typeface="Lato"/>
                <a:cs typeface="Lato"/>
              </a:rPr>
              <a:t> </a:t>
            </a:r>
            <a:r>
              <a:rPr sz="1800" dirty="0">
                <a:latin typeface="Lato"/>
                <a:cs typeface="Lato"/>
              </a:rPr>
              <a:t>to</a:t>
            </a:r>
            <a:r>
              <a:rPr sz="1800" spc="-110" dirty="0">
                <a:latin typeface="Lato"/>
                <a:cs typeface="Lato"/>
              </a:rPr>
              <a:t> </a:t>
            </a:r>
            <a:r>
              <a:rPr sz="1800" spc="-15" dirty="0">
                <a:latin typeface="Lato"/>
                <a:cs typeface="Lato"/>
              </a:rPr>
              <a:t>choose</a:t>
            </a:r>
            <a:r>
              <a:rPr sz="1800" spc="-110" dirty="0">
                <a:latin typeface="Lato"/>
                <a:cs typeface="Lato"/>
              </a:rPr>
              <a:t> </a:t>
            </a:r>
            <a:r>
              <a:rPr sz="1800" dirty="0">
                <a:latin typeface="Lato"/>
                <a:cs typeface="Lato"/>
              </a:rPr>
              <a:t>and</a:t>
            </a:r>
            <a:r>
              <a:rPr sz="1800" spc="-105" dirty="0">
                <a:latin typeface="Lato"/>
                <a:cs typeface="Lato"/>
              </a:rPr>
              <a:t> </a:t>
            </a:r>
            <a:r>
              <a:rPr sz="1800" dirty="0">
                <a:latin typeface="Lato"/>
                <a:cs typeface="Lato"/>
              </a:rPr>
              <a:t>what  conditions</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use</a:t>
            </a:r>
            <a:r>
              <a:rPr sz="1800" spc="-110" dirty="0">
                <a:latin typeface="Lato"/>
                <a:cs typeface="Lato"/>
              </a:rPr>
              <a:t> </a:t>
            </a:r>
            <a:r>
              <a:rPr sz="1800" spc="5" dirty="0">
                <a:latin typeface="Lato"/>
                <a:cs typeface="Lato"/>
              </a:rPr>
              <a:t>for</a:t>
            </a:r>
            <a:r>
              <a:rPr sz="1800" spc="-114" dirty="0">
                <a:latin typeface="Lato"/>
                <a:cs typeface="Lato"/>
              </a:rPr>
              <a:t> </a:t>
            </a:r>
            <a:r>
              <a:rPr sz="1800" spc="5" dirty="0">
                <a:latin typeface="Lato"/>
                <a:cs typeface="Lato"/>
              </a:rPr>
              <a:t>splitting,</a:t>
            </a:r>
            <a:r>
              <a:rPr sz="1800" spc="-114" dirty="0">
                <a:latin typeface="Lato"/>
                <a:cs typeface="Lato"/>
              </a:rPr>
              <a:t> </a:t>
            </a:r>
            <a:r>
              <a:rPr sz="1800" dirty="0">
                <a:latin typeface="Lato"/>
                <a:cs typeface="Lato"/>
              </a:rPr>
              <a:t>along</a:t>
            </a:r>
            <a:r>
              <a:rPr sz="1800" spc="-110" dirty="0">
                <a:latin typeface="Lato"/>
                <a:cs typeface="Lato"/>
              </a:rPr>
              <a:t> </a:t>
            </a:r>
            <a:r>
              <a:rPr sz="1800" dirty="0">
                <a:latin typeface="Lato"/>
                <a:cs typeface="Lato"/>
              </a:rPr>
              <a:t>with</a:t>
            </a:r>
            <a:r>
              <a:rPr sz="1800" spc="-114" dirty="0">
                <a:latin typeface="Lato"/>
                <a:cs typeface="Lato"/>
              </a:rPr>
              <a:t> </a:t>
            </a:r>
            <a:r>
              <a:rPr sz="1800" spc="-5" dirty="0">
                <a:latin typeface="Lato"/>
                <a:cs typeface="Lato"/>
              </a:rPr>
              <a:t>knowing</a:t>
            </a:r>
            <a:r>
              <a:rPr sz="1800" spc="-110" dirty="0">
                <a:latin typeface="Lato"/>
                <a:cs typeface="Lato"/>
              </a:rPr>
              <a:t> </a:t>
            </a:r>
            <a:r>
              <a:rPr sz="1800" spc="-15" dirty="0">
                <a:latin typeface="Lato"/>
                <a:cs typeface="Lato"/>
              </a:rPr>
              <a:t>when</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stop</a:t>
            </a:r>
            <a:endParaRPr sz="1800" dirty="0">
              <a:latin typeface="Lato"/>
              <a:cs typeface="La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267208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chemeClr val="accent3">
                    <a:lumMod val="60000"/>
                    <a:lumOff val="40000"/>
                  </a:schemeClr>
                </a:solidFill>
              </a:rPr>
              <a:t>Decision</a:t>
            </a:r>
            <a:r>
              <a:rPr sz="3000" spc="-265" dirty="0">
                <a:solidFill>
                  <a:schemeClr val="accent3">
                    <a:lumMod val="60000"/>
                    <a:lumOff val="40000"/>
                  </a:schemeClr>
                </a:solidFill>
              </a:rPr>
              <a:t> </a:t>
            </a:r>
            <a:r>
              <a:rPr sz="3000" spc="-20" dirty="0">
                <a:solidFill>
                  <a:schemeClr val="accent3">
                    <a:lumMod val="60000"/>
                    <a:lumOff val="40000"/>
                  </a:schemeClr>
                </a:solidFill>
              </a:rPr>
              <a:t>Trees</a:t>
            </a:r>
            <a:endParaRPr sz="3000" dirty="0">
              <a:solidFill>
                <a:schemeClr val="accent3">
                  <a:lumMod val="60000"/>
                  <a:lumOff val="40000"/>
                </a:schemeClr>
              </a:solidFill>
            </a:endParaRPr>
          </a:p>
        </p:txBody>
      </p:sp>
      <p:sp>
        <p:nvSpPr>
          <p:cNvPr id="3" name="object 3"/>
          <p:cNvSpPr/>
          <p:nvPr/>
        </p:nvSpPr>
        <p:spPr>
          <a:xfrm>
            <a:off x="2238870" y="1218547"/>
            <a:ext cx="4666240" cy="34763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38150"/>
            <a:ext cx="2968076" cy="474489"/>
          </a:xfrm>
          <a:prstGeom prst="rect">
            <a:avLst/>
          </a:prstGeom>
        </p:spPr>
        <p:txBody>
          <a:bodyPr vert="horz" wrap="square" lIns="0" tIns="12700" rIns="0" bIns="0" rtlCol="0">
            <a:spAutoFit/>
          </a:bodyPr>
          <a:lstStyle/>
          <a:p>
            <a:pPr marL="12700">
              <a:lnSpc>
                <a:spcPct val="100000"/>
              </a:lnSpc>
              <a:spcBef>
                <a:spcPts val="100"/>
              </a:spcBef>
            </a:pPr>
            <a:r>
              <a:rPr sz="3000" spc="-30" dirty="0">
                <a:solidFill>
                  <a:schemeClr val="accent2"/>
                </a:solidFill>
              </a:rPr>
              <a:t>Decision</a:t>
            </a:r>
            <a:r>
              <a:rPr sz="3000" spc="-265" dirty="0">
                <a:solidFill>
                  <a:schemeClr val="accent2"/>
                </a:solidFill>
              </a:rPr>
              <a:t> </a:t>
            </a:r>
            <a:r>
              <a:rPr sz="3000" spc="-20" dirty="0">
                <a:solidFill>
                  <a:schemeClr val="accent2"/>
                </a:solidFill>
              </a:rPr>
              <a:t>Trees</a:t>
            </a:r>
            <a:endParaRPr sz="3000" dirty="0">
              <a:solidFill>
                <a:schemeClr val="accent2"/>
              </a:solidFill>
            </a:endParaRPr>
          </a:p>
        </p:txBody>
      </p:sp>
      <p:sp>
        <p:nvSpPr>
          <p:cNvPr id="3" name="object 3"/>
          <p:cNvSpPr txBox="1"/>
          <p:nvPr/>
        </p:nvSpPr>
        <p:spPr>
          <a:xfrm>
            <a:off x="384724" y="1390202"/>
            <a:ext cx="8100414" cy="2607124"/>
          </a:xfrm>
          <a:prstGeom prst="rect">
            <a:avLst/>
          </a:prstGeom>
        </p:spPr>
        <p:txBody>
          <a:bodyPr vert="horz" wrap="square" lIns="0" tIns="12700" rIns="0" bIns="0" rtlCol="0">
            <a:spAutoFit/>
          </a:bodyPr>
          <a:lstStyle/>
          <a:p>
            <a:pPr marL="379095" marR="310515" indent="-367030">
              <a:lnSpc>
                <a:spcPct val="113399"/>
              </a:lnSpc>
              <a:spcBef>
                <a:spcPts val="100"/>
              </a:spcBef>
              <a:buFont typeface="Arial"/>
              <a:buChar char="●"/>
              <a:tabLst>
                <a:tab pos="379095" algn="l"/>
                <a:tab pos="379730" algn="l"/>
              </a:tabLst>
            </a:pPr>
            <a:r>
              <a:rPr sz="1800" spc="-25" dirty="0">
                <a:latin typeface="Lato"/>
                <a:cs typeface="Lato"/>
              </a:rPr>
              <a:t>Tree</a:t>
            </a:r>
            <a:r>
              <a:rPr sz="1800" spc="-114" dirty="0">
                <a:latin typeface="Lato"/>
                <a:cs typeface="Lato"/>
              </a:rPr>
              <a:t> </a:t>
            </a:r>
            <a:r>
              <a:rPr sz="1800" dirty="0">
                <a:latin typeface="Lato"/>
                <a:cs typeface="Lato"/>
              </a:rPr>
              <a:t>models</a:t>
            </a:r>
            <a:r>
              <a:rPr sz="1800" spc="-110" dirty="0">
                <a:latin typeface="Lato"/>
                <a:cs typeface="Lato"/>
              </a:rPr>
              <a:t> </a:t>
            </a:r>
            <a:r>
              <a:rPr sz="1800" dirty="0">
                <a:latin typeface="Lato"/>
                <a:cs typeface="Lato"/>
              </a:rPr>
              <a:t>where</a:t>
            </a:r>
            <a:r>
              <a:rPr sz="1800" spc="-110" dirty="0">
                <a:latin typeface="Lato"/>
                <a:cs typeface="Lato"/>
              </a:rPr>
              <a:t> </a:t>
            </a:r>
            <a:r>
              <a:rPr sz="1800" spc="5" dirty="0">
                <a:latin typeface="Lato"/>
                <a:cs typeface="Lato"/>
              </a:rPr>
              <a:t>the</a:t>
            </a:r>
            <a:r>
              <a:rPr sz="1800" spc="-110" dirty="0">
                <a:latin typeface="Lato"/>
                <a:cs typeface="Lato"/>
              </a:rPr>
              <a:t> </a:t>
            </a:r>
            <a:r>
              <a:rPr sz="1800" spc="15" dirty="0">
                <a:latin typeface="Lato"/>
                <a:cs typeface="Lato"/>
              </a:rPr>
              <a:t>target</a:t>
            </a:r>
            <a:r>
              <a:rPr sz="1800" spc="-110" dirty="0">
                <a:latin typeface="Lato"/>
                <a:cs typeface="Lato"/>
              </a:rPr>
              <a:t> </a:t>
            </a:r>
            <a:r>
              <a:rPr sz="1800" spc="15" dirty="0">
                <a:latin typeface="Lato"/>
                <a:cs typeface="Lato"/>
              </a:rPr>
              <a:t>variable</a:t>
            </a:r>
            <a:r>
              <a:rPr sz="1800" spc="-110" dirty="0">
                <a:latin typeface="Lato"/>
                <a:cs typeface="Lato"/>
              </a:rPr>
              <a:t> </a:t>
            </a:r>
            <a:r>
              <a:rPr sz="1800" spc="-5" dirty="0">
                <a:latin typeface="Lato"/>
                <a:cs typeface="Lato"/>
              </a:rPr>
              <a:t>can</a:t>
            </a:r>
            <a:r>
              <a:rPr sz="1800" spc="-110" dirty="0">
                <a:latin typeface="Lato"/>
                <a:cs typeface="Lato"/>
              </a:rPr>
              <a:t> </a:t>
            </a:r>
            <a:r>
              <a:rPr sz="1800" dirty="0">
                <a:latin typeface="Lato"/>
                <a:cs typeface="Lato"/>
              </a:rPr>
              <a:t>take</a:t>
            </a:r>
            <a:r>
              <a:rPr sz="1800" spc="-110" dirty="0">
                <a:latin typeface="Lato"/>
                <a:cs typeface="Lato"/>
              </a:rPr>
              <a:t> </a:t>
            </a:r>
            <a:r>
              <a:rPr sz="1800" spc="15" dirty="0">
                <a:latin typeface="Lato"/>
                <a:cs typeface="Lato"/>
              </a:rPr>
              <a:t>a</a:t>
            </a:r>
            <a:r>
              <a:rPr sz="1800" spc="-114" dirty="0">
                <a:latin typeface="Lato"/>
                <a:cs typeface="Lato"/>
              </a:rPr>
              <a:t> </a:t>
            </a:r>
            <a:r>
              <a:rPr sz="1800" spc="10" dirty="0">
                <a:latin typeface="Lato"/>
                <a:cs typeface="Lato"/>
              </a:rPr>
              <a:t>discrete</a:t>
            </a:r>
            <a:r>
              <a:rPr sz="1800" spc="-110" dirty="0">
                <a:latin typeface="Lato"/>
                <a:cs typeface="Lato"/>
              </a:rPr>
              <a:t> </a:t>
            </a:r>
            <a:r>
              <a:rPr sz="1800" spc="5" dirty="0">
                <a:latin typeface="Lato"/>
                <a:cs typeface="Lato"/>
              </a:rPr>
              <a:t>set</a:t>
            </a:r>
            <a:r>
              <a:rPr sz="1800" spc="-110" dirty="0">
                <a:latin typeface="Lato"/>
                <a:cs typeface="Lato"/>
              </a:rPr>
              <a:t> </a:t>
            </a:r>
            <a:r>
              <a:rPr sz="1800" spc="-25" dirty="0">
                <a:latin typeface="Lato"/>
                <a:cs typeface="Lato"/>
              </a:rPr>
              <a:t>of</a:t>
            </a:r>
            <a:r>
              <a:rPr sz="1800" spc="-110" dirty="0">
                <a:latin typeface="Lato"/>
                <a:cs typeface="Lato"/>
              </a:rPr>
              <a:t> </a:t>
            </a:r>
            <a:r>
              <a:rPr sz="1800" spc="5" dirty="0">
                <a:latin typeface="Lato"/>
                <a:cs typeface="Lato"/>
              </a:rPr>
              <a:t>values</a:t>
            </a:r>
            <a:r>
              <a:rPr sz="1800" spc="-110" dirty="0">
                <a:latin typeface="Lato"/>
                <a:cs typeface="Lato"/>
              </a:rPr>
              <a:t> </a:t>
            </a:r>
            <a:r>
              <a:rPr sz="1800" spc="25" dirty="0">
                <a:latin typeface="Lato"/>
                <a:cs typeface="Lato"/>
              </a:rPr>
              <a:t>are  </a:t>
            </a:r>
            <a:r>
              <a:rPr sz="1800" spc="10" dirty="0">
                <a:latin typeface="Lato"/>
                <a:cs typeface="Lato"/>
              </a:rPr>
              <a:t>called </a:t>
            </a:r>
            <a:r>
              <a:rPr sz="1800" b="1" spc="10" dirty="0">
                <a:latin typeface="Lato"/>
                <a:cs typeface="Lato"/>
              </a:rPr>
              <a:t>classiﬁcation</a:t>
            </a:r>
            <a:r>
              <a:rPr sz="1800" b="1" spc="-220" dirty="0">
                <a:latin typeface="Lato"/>
                <a:cs typeface="Lato"/>
              </a:rPr>
              <a:t> </a:t>
            </a:r>
            <a:r>
              <a:rPr sz="1800" b="1" spc="15" dirty="0">
                <a:latin typeface="Lato"/>
                <a:cs typeface="Lato"/>
              </a:rPr>
              <a:t>trees</a:t>
            </a:r>
            <a:endParaRPr sz="1800" dirty="0">
              <a:latin typeface="Lato"/>
              <a:cs typeface="Lato"/>
            </a:endParaRPr>
          </a:p>
          <a:p>
            <a:pPr marL="379095" marR="5080" indent="-367030">
              <a:lnSpc>
                <a:spcPct val="114599"/>
              </a:lnSpc>
              <a:buFont typeface="Arial"/>
              <a:buChar char="●"/>
              <a:tabLst>
                <a:tab pos="379095" algn="l"/>
                <a:tab pos="379730" algn="l"/>
              </a:tabLst>
            </a:pPr>
            <a:r>
              <a:rPr sz="1800" spc="20" dirty="0">
                <a:latin typeface="Lato"/>
                <a:cs typeface="Lato"/>
              </a:rPr>
              <a:t>In</a:t>
            </a:r>
            <a:r>
              <a:rPr sz="1800" spc="-110" dirty="0">
                <a:latin typeface="Lato"/>
                <a:cs typeface="Lato"/>
              </a:rPr>
              <a:t> </a:t>
            </a:r>
            <a:r>
              <a:rPr sz="1800" dirty="0">
                <a:latin typeface="Lato"/>
                <a:cs typeface="Lato"/>
              </a:rPr>
              <a:t>these</a:t>
            </a:r>
            <a:r>
              <a:rPr sz="1800" spc="-105" dirty="0">
                <a:latin typeface="Lato"/>
                <a:cs typeface="Lato"/>
              </a:rPr>
              <a:t> </a:t>
            </a:r>
            <a:r>
              <a:rPr sz="1800" spc="20" dirty="0">
                <a:latin typeface="Lato"/>
                <a:cs typeface="Lato"/>
              </a:rPr>
              <a:t>tree</a:t>
            </a:r>
            <a:r>
              <a:rPr sz="1800" spc="-105" dirty="0">
                <a:latin typeface="Lato"/>
                <a:cs typeface="Lato"/>
              </a:rPr>
              <a:t> </a:t>
            </a:r>
            <a:r>
              <a:rPr sz="1800" spc="10" dirty="0">
                <a:latin typeface="Lato"/>
                <a:cs typeface="Lato"/>
              </a:rPr>
              <a:t>structures,</a:t>
            </a:r>
            <a:r>
              <a:rPr sz="1800" spc="-105" dirty="0">
                <a:latin typeface="Lato"/>
                <a:cs typeface="Lato"/>
              </a:rPr>
              <a:t> </a:t>
            </a:r>
            <a:r>
              <a:rPr sz="1800" spc="-5" dirty="0">
                <a:latin typeface="Lato"/>
                <a:cs typeface="Lato"/>
              </a:rPr>
              <a:t>leaves</a:t>
            </a:r>
            <a:r>
              <a:rPr sz="1800" spc="-105" dirty="0">
                <a:latin typeface="Lato"/>
                <a:cs typeface="Lato"/>
              </a:rPr>
              <a:t> </a:t>
            </a:r>
            <a:r>
              <a:rPr sz="1800" spc="10" dirty="0">
                <a:latin typeface="Lato"/>
                <a:cs typeface="Lato"/>
              </a:rPr>
              <a:t>represent</a:t>
            </a:r>
            <a:r>
              <a:rPr sz="1800" spc="-105" dirty="0">
                <a:latin typeface="Lato"/>
                <a:cs typeface="Lato"/>
              </a:rPr>
              <a:t> </a:t>
            </a:r>
            <a:r>
              <a:rPr sz="1800" spc="5" dirty="0">
                <a:latin typeface="Lato"/>
                <a:cs typeface="Lato"/>
              </a:rPr>
              <a:t>class</a:t>
            </a:r>
            <a:r>
              <a:rPr sz="1800" spc="-105" dirty="0">
                <a:latin typeface="Lato"/>
                <a:cs typeface="Lato"/>
              </a:rPr>
              <a:t> </a:t>
            </a:r>
            <a:r>
              <a:rPr sz="1800" spc="10" dirty="0">
                <a:latin typeface="Lato"/>
                <a:cs typeface="Lato"/>
              </a:rPr>
              <a:t>labels</a:t>
            </a:r>
            <a:r>
              <a:rPr sz="1800" spc="-105" dirty="0">
                <a:latin typeface="Lato"/>
                <a:cs typeface="Lato"/>
              </a:rPr>
              <a:t> </a:t>
            </a:r>
            <a:r>
              <a:rPr sz="1800" dirty="0">
                <a:latin typeface="Lato"/>
                <a:cs typeface="Lato"/>
              </a:rPr>
              <a:t>and</a:t>
            </a:r>
            <a:r>
              <a:rPr sz="1800" spc="-105" dirty="0">
                <a:latin typeface="Lato"/>
                <a:cs typeface="Lato"/>
              </a:rPr>
              <a:t> </a:t>
            </a:r>
            <a:r>
              <a:rPr sz="1800" dirty="0">
                <a:latin typeface="Lato"/>
                <a:cs typeface="Lato"/>
              </a:rPr>
              <a:t>branches</a:t>
            </a:r>
            <a:r>
              <a:rPr sz="1800" spc="-105" dirty="0">
                <a:latin typeface="Lato"/>
                <a:cs typeface="Lato"/>
              </a:rPr>
              <a:t> </a:t>
            </a:r>
            <a:r>
              <a:rPr sz="1800" spc="10" dirty="0">
                <a:latin typeface="Lato"/>
                <a:cs typeface="Lato"/>
              </a:rPr>
              <a:t>represent  </a:t>
            </a:r>
            <a:r>
              <a:rPr sz="1800" spc="-5" dirty="0">
                <a:latin typeface="Lato"/>
                <a:cs typeface="Lato"/>
              </a:rPr>
              <a:t>conjunctions</a:t>
            </a:r>
            <a:r>
              <a:rPr sz="1800" spc="-114" dirty="0">
                <a:latin typeface="Lato"/>
                <a:cs typeface="Lato"/>
              </a:rPr>
              <a:t> </a:t>
            </a:r>
            <a:r>
              <a:rPr sz="1800" spc="-25" dirty="0">
                <a:latin typeface="Lato"/>
                <a:cs typeface="Lato"/>
              </a:rPr>
              <a:t>of</a:t>
            </a:r>
            <a:r>
              <a:rPr sz="1800" spc="-114" dirty="0">
                <a:latin typeface="Lato"/>
                <a:cs typeface="Lato"/>
              </a:rPr>
              <a:t> </a:t>
            </a:r>
            <a:r>
              <a:rPr sz="1800" spc="5" dirty="0">
                <a:latin typeface="Lato"/>
                <a:cs typeface="Lato"/>
              </a:rPr>
              <a:t>features</a:t>
            </a:r>
            <a:r>
              <a:rPr sz="1800" spc="-114" dirty="0">
                <a:latin typeface="Lato"/>
                <a:cs typeface="Lato"/>
              </a:rPr>
              <a:t> </a:t>
            </a:r>
            <a:r>
              <a:rPr sz="1800" spc="15" dirty="0">
                <a:latin typeface="Lato"/>
                <a:cs typeface="Lato"/>
              </a:rPr>
              <a:t>that</a:t>
            </a:r>
            <a:r>
              <a:rPr sz="1800" spc="-114" dirty="0">
                <a:latin typeface="Lato"/>
                <a:cs typeface="Lato"/>
              </a:rPr>
              <a:t> </a:t>
            </a:r>
            <a:r>
              <a:rPr sz="1800" spc="10" dirty="0">
                <a:latin typeface="Lato"/>
                <a:cs typeface="Lato"/>
              </a:rPr>
              <a:t>lead</a:t>
            </a:r>
            <a:r>
              <a:rPr sz="1800" spc="-110"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those</a:t>
            </a:r>
            <a:r>
              <a:rPr sz="1800" spc="-114" dirty="0">
                <a:latin typeface="Lato"/>
                <a:cs typeface="Lato"/>
              </a:rPr>
              <a:t> </a:t>
            </a:r>
            <a:r>
              <a:rPr sz="1800" spc="5" dirty="0">
                <a:latin typeface="Lato"/>
                <a:cs typeface="Lato"/>
              </a:rPr>
              <a:t>class</a:t>
            </a:r>
            <a:r>
              <a:rPr sz="1800" spc="-114" dirty="0">
                <a:latin typeface="Lato"/>
                <a:cs typeface="Lato"/>
              </a:rPr>
              <a:t> </a:t>
            </a:r>
            <a:r>
              <a:rPr sz="1800" spc="10" dirty="0">
                <a:latin typeface="Lato"/>
                <a:cs typeface="Lato"/>
              </a:rPr>
              <a:t>labels</a:t>
            </a:r>
            <a:endParaRPr sz="1800" dirty="0">
              <a:latin typeface="Lato"/>
              <a:cs typeface="Lato"/>
            </a:endParaRPr>
          </a:p>
          <a:p>
            <a:pPr marL="379095" indent="-367030">
              <a:lnSpc>
                <a:spcPct val="100000"/>
              </a:lnSpc>
              <a:spcBef>
                <a:spcPts val="315"/>
              </a:spcBef>
              <a:buFont typeface="Arial"/>
              <a:buChar char="●"/>
              <a:tabLst>
                <a:tab pos="379095" algn="l"/>
                <a:tab pos="379730" algn="l"/>
              </a:tabLst>
            </a:pPr>
            <a:r>
              <a:rPr sz="1800" dirty="0">
                <a:latin typeface="Lato"/>
                <a:cs typeface="Lato"/>
              </a:rPr>
              <a:t>Advantages:</a:t>
            </a:r>
          </a:p>
          <a:p>
            <a:pPr marL="836294" lvl="1" indent="-336550">
              <a:lnSpc>
                <a:spcPct val="100000"/>
              </a:lnSpc>
              <a:spcBef>
                <a:spcPts val="330"/>
              </a:spcBef>
              <a:buFont typeface="Arial"/>
              <a:buChar char="○"/>
              <a:tabLst>
                <a:tab pos="836294" algn="l"/>
                <a:tab pos="836930" algn="l"/>
              </a:tabLst>
            </a:pPr>
            <a:r>
              <a:rPr sz="1400" spc="5" dirty="0">
                <a:latin typeface="Lato"/>
                <a:cs typeface="Lato"/>
              </a:rPr>
              <a:t>Able</a:t>
            </a:r>
            <a:r>
              <a:rPr sz="1400" spc="-95" dirty="0">
                <a:latin typeface="Lato"/>
                <a:cs typeface="Lato"/>
              </a:rPr>
              <a:t> </a:t>
            </a:r>
            <a:r>
              <a:rPr sz="1400" dirty="0">
                <a:latin typeface="Lato"/>
                <a:cs typeface="Lato"/>
              </a:rPr>
              <a:t>to</a:t>
            </a:r>
            <a:r>
              <a:rPr sz="1400" spc="-90" dirty="0">
                <a:latin typeface="Lato"/>
                <a:cs typeface="Lato"/>
              </a:rPr>
              <a:t> </a:t>
            </a:r>
            <a:r>
              <a:rPr sz="1400" dirty="0">
                <a:latin typeface="Lato"/>
                <a:cs typeface="Lato"/>
              </a:rPr>
              <a:t>handle</a:t>
            </a:r>
            <a:r>
              <a:rPr sz="1400" spc="-95" dirty="0">
                <a:latin typeface="Lato"/>
                <a:cs typeface="Lato"/>
              </a:rPr>
              <a:t> </a:t>
            </a:r>
            <a:r>
              <a:rPr sz="1400" dirty="0">
                <a:latin typeface="Lato"/>
                <a:cs typeface="Lato"/>
              </a:rPr>
              <a:t>multi-output</a:t>
            </a:r>
            <a:r>
              <a:rPr sz="1400" spc="-90" dirty="0">
                <a:latin typeface="Lato"/>
                <a:cs typeface="Lato"/>
              </a:rPr>
              <a:t> </a:t>
            </a:r>
            <a:r>
              <a:rPr sz="1400" dirty="0">
                <a:latin typeface="Lato"/>
                <a:cs typeface="Lato"/>
              </a:rPr>
              <a:t>problems.</a:t>
            </a:r>
          </a:p>
          <a:p>
            <a:pPr marL="836294" lvl="1" indent="-336550">
              <a:lnSpc>
                <a:spcPct val="100000"/>
              </a:lnSpc>
              <a:spcBef>
                <a:spcPts val="270"/>
              </a:spcBef>
              <a:buFont typeface="Arial"/>
              <a:buChar char="○"/>
              <a:tabLst>
                <a:tab pos="836294" algn="l"/>
                <a:tab pos="836930" algn="l"/>
              </a:tabLst>
            </a:pPr>
            <a:r>
              <a:rPr sz="1400" spc="-5" dirty="0">
                <a:latin typeface="Lato"/>
                <a:cs typeface="Lato"/>
              </a:rPr>
              <a:t>The</a:t>
            </a:r>
            <a:r>
              <a:rPr sz="1400" spc="-90" dirty="0">
                <a:latin typeface="Lato"/>
                <a:cs typeface="Lato"/>
              </a:rPr>
              <a:t> </a:t>
            </a:r>
            <a:r>
              <a:rPr sz="1400" spc="-5" dirty="0">
                <a:latin typeface="Lato"/>
                <a:cs typeface="Lato"/>
              </a:rPr>
              <a:t>cost</a:t>
            </a:r>
            <a:r>
              <a:rPr sz="1400" spc="-90" dirty="0">
                <a:latin typeface="Lato"/>
                <a:cs typeface="Lato"/>
              </a:rPr>
              <a:t> </a:t>
            </a:r>
            <a:r>
              <a:rPr sz="1400" spc="-20" dirty="0">
                <a:latin typeface="Lato"/>
                <a:cs typeface="Lato"/>
              </a:rPr>
              <a:t>of</a:t>
            </a:r>
            <a:r>
              <a:rPr sz="1400" spc="-90" dirty="0">
                <a:latin typeface="Lato"/>
                <a:cs typeface="Lato"/>
              </a:rPr>
              <a:t> </a:t>
            </a:r>
            <a:r>
              <a:rPr sz="1400" dirty="0">
                <a:latin typeface="Lato"/>
                <a:cs typeface="Lato"/>
              </a:rPr>
              <a:t>using</a:t>
            </a:r>
            <a:r>
              <a:rPr sz="1400" spc="-90" dirty="0">
                <a:latin typeface="Lato"/>
                <a:cs typeface="Lato"/>
              </a:rPr>
              <a:t> </a:t>
            </a:r>
            <a:r>
              <a:rPr sz="1400" dirty="0">
                <a:latin typeface="Lato"/>
                <a:cs typeface="Lato"/>
              </a:rPr>
              <a:t>the</a:t>
            </a:r>
            <a:r>
              <a:rPr sz="1400" spc="-90" dirty="0">
                <a:latin typeface="Lato"/>
                <a:cs typeface="Lato"/>
              </a:rPr>
              <a:t> </a:t>
            </a:r>
            <a:r>
              <a:rPr sz="1400" spc="15" dirty="0">
                <a:latin typeface="Lato"/>
                <a:cs typeface="Lato"/>
              </a:rPr>
              <a:t>tree</a:t>
            </a:r>
            <a:r>
              <a:rPr sz="1400" spc="-90" dirty="0">
                <a:latin typeface="Lato"/>
                <a:cs typeface="Lato"/>
              </a:rPr>
              <a:t> </a:t>
            </a:r>
            <a:r>
              <a:rPr sz="1400" spc="10" dirty="0">
                <a:latin typeface="Lato"/>
                <a:cs typeface="Lato"/>
              </a:rPr>
              <a:t>is</a:t>
            </a:r>
            <a:r>
              <a:rPr sz="1400" spc="-100" dirty="0">
                <a:latin typeface="Lato"/>
                <a:cs typeface="Lato"/>
              </a:rPr>
              <a:t> </a:t>
            </a:r>
            <a:r>
              <a:rPr sz="1400" spc="10" dirty="0">
                <a:latin typeface="Lato"/>
                <a:cs typeface="Lato"/>
              </a:rPr>
              <a:t>logarithmic</a:t>
            </a:r>
            <a:r>
              <a:rPr sz="1400" spc="-95" dirty="0">
                <a:latin typeface="Lato"/>
                <a:cs typeface="Lato"/>
              </a:rPr>
              <a:t> </a:t>
            </a:r>
            <a:r>
              <a:rPr sz="1400" spc="5" dirty="0">
                <a:latin typeface="Lato"/>
                <a:cs typeface="Lato"/>
              </a:rPr>
              <a:t>in</a:t>
            </a:r>
            <a:r>
              <a:rPr sz="1400" spc="-90" dirty="0">
                <a:latin typeface="Lato"/>
                <a:cs typeface="Lato"/>
              </a:rPr>
              <a:t> </a:t>
            </a:r>
            <a:r>
              <a:rPr sz="1400" dirty="0">
                <a:latin typeface="Lato"/>
                <a:cs typeface="Lato"/>
              </a:rPr>
              <a:t>the</a:t>
            </a:r>
            <a:r>
              <a:rPr sz="1400" spc="-90" dirty="0">
                <a:latin typeface="Lato"/>
                <a:cs typeface="Lato"/>
              </a:rPr>
              <a:t> </a:t>
            </a:r>
            <a:r>
              <a:rPr sz="1400" spc="5" dirty="0">
                <a:latin typeface="Lato"/>
                <a:cs typeface="Lato"/>
              </a:rPr>
              <a:t>number</a:t>
            </a:r>
            <a:r>
              <a:rPr sz="1400" spc="-90" dirty="0">
                <a:latin typeface="Lato"/>
                <a:cs typeface="Lato"/>
              </a:rPr>
              <a:t> </a:t>
            </a:r>
            <a:r>
              <a:rPr sz="1400" spc="-20" dirty="0">
                <a:latin typeface="Lato"/>
                <a:cs typeface="Lato"/>
              </a:rPr>
              <a:t>of</a:t>
            </a:r>
            <a:r>
              <a:rPr sz="1400" spc="-90" dirty="0">
                <a:latin typeface="Lato"/>
                <a:cs typeface="Lato"/>
              </a:rPr>
              <a:t> </a:t>
            </a:r>
            <a:r>
              <a:rPr sz="1400" spc="10" dirty="0">
                <a:latin typeface="Lato"/>
                <a:cs typeface="Lato"/>
              </a:rPr>
              <a:t>training</a:t>
            </a:r>
            <a:r>
              <a:rPr sz="1400" spc="-90" dirty="0">
                <a:latin typeface="Lato"/>
                <a:cs typeface="Lato"/>
              </a:rPr>
              <a:t> </a:t>
            </a:r>
            <a:r>
              <a:rPr sz="1400" spc="10" dirty="0">
                <a:latin typeface="Lato"/>
                <a:cs typeface="Lato"/>
              </a:rPr>
              <a:t>data</a:t>
            </a:r>
            <a:r>
              <a:rPr sz="1400" spc="-85" dirty="0">
                <a:latin typeface="Lato"/>
                <a:cs typeface="Lato"/>
              </a:rPr>
              <a:t> </a:t>
            </a:r>
            <a:r>
              <a:rPr sz="1400" spc="-5" dirty="0">
                <a:latin typeface="Lato"/>
                <a:cs typeface="Lato"/>
              </a:rPr>
              <a:t>points.</a:t>
            </a:r>
            <a:endParaRPr sz="1400" dirty="0">
              <a:latin typeface="Lato"/>
              <a:cs typeface="Lato"/>
            </a:endParaRPr>
          </a:p>
          <a:p>
            <a:pPr marL="836294" lvl="1" indent="-336550">
              <a:lnSpc>
                <a:spcPct val="100000"/>
              </a:lnSpc>
              <a:spcBef>
                <a:spcPts val="270"/>
              </a:spcBef>
              <a:buFont typeface="Arial"/>
              <a:buChar char="○"/>
              <a:tabLst>
                <a:tab pos="836294" algn="l"/>
                <a:tab pos="836930" algn="l"/>
              </a:tabLst>
            </a:pPr>
            <a:r>
              <a:rPr sz="1400" spc="-5" dirty="0">
                <a:latin typeface="Lato"/>
                <a:cs typeface="Lato"/>
              </a:rPr>
              <a:t>Uses</a:t>
            </a:r>
            <a:r>
              <a:rPr sz="1400" spc="-95" dirty="0">
                <a:latin typeface="Lato"/>
                <a:cs typeface="Lato"/>
              </a:rPr>
              <a:t> </a:t>
            </a:r>
            <a:r>
              <a:rPr sz="1400" spc="10" dirty="0">
                <a:latin typeface="Lato"/>
                <a:cs typeface="Lato"/>
              </a:rPr>
              <a:t>a</a:t>
            </a:r>
            <a:r>
              <a:rPr sz="1400" spc="-95" dirty="0">
                <a:latin typeface="Lato"/>
                <a:cs typeface="Lato"/>
              </a:rPr>
              <a:t> </a:t>
            </a:r>
            <a:r>
              <a:rPr sz="1400" dirty="0">
                <a:latin typeface="Lato"/>
                <a:cs typeface="Lato"/>
              </a:rPr>
              <a:t>white</a:t>
            </a:r>
            <a:r>
              <a:rPr sz="1400" spc="-90" dirty="0">
                <a:latin typeface="Lato"/>
                <a:cs typeface="Lato"/>
              </a:rPr>
              <a:t> </a:t>
            </a:r>
            <a:r>
              <a:rPr sz="1400" spc="-20" dirty="0">
                <a:latin typeface="Lato"/>
                <a:cs typeface="Lato"/>
              </a:rPr>
              <a:t>box</a:t>
            </a:r>
            <a:r>
              <a:rPr sz="1400" spc="-95" dirty="0">
                <a:latin typeface="Lato"/>
                <a:cs typeface="Lato"/>
              </a:rPr>
              <a:t> </a:t>
            </a:r>
            <a:r>
              <a:rPr sz="1400" dirty="0">
                <a:latin typeface="Lato"/>
                <a:cs typeface="Lato"/>
              </a:rPr>
              <a:t>model</a:t>
            </a:r>
          </a:p>
          <a:p>
            <a:pPr marL="836294" lvl="1" indent="-336550">
              <a:lnSpc>
                <a:spcPct val="100000"/>
              </a:lnSpc>
              <a:spcBef>
                <a:spcPts val="270"/>
              </a:spcBef>
              <a:buFont typeface="Arial"/>
              <a:buChar char="○"/>
              <a:tabLst>
                <a:tab pos="836294" algn="l"/>
                <a:tab pos="836930" algn="l"/>
              </a:tabLst>
            </a:pPr>
            <a:r>
              <a:rPr sz="1400" spc="10" dirty="0">
                <a:latin typeface="Lato"/>
                <a:cs typeface="Lato"/>
              </a:rPr>
              <a:t>Requires</a:t>
            </a:r>
            <a:r>
              <a:rPr sz="1400" spc="-95" dirty="0">
                <a:latin typeface="Lato"/>
                <a:cs typeface="Lato"/>
              </a:rPr>
              <a:t> </a:t>
            </a:r>
            <a:r>
              <a:rPr sz="1400" spc="15" dirty="0">
                <a:latin typeface="Lato"/>
                <a:cs typeface="Lato"/>
              </a:rPr>
              <a:t>little</a:t>
            </a:r>
            <a:r>
              <a:rPr sz="1400" spc="-90" dirty="0">
                <a:latin typeface="Lato"/>
                <a:cs typeface="Lato"/>
              </a:rPr>
              <a:t> </a:t>
            </a:r>
            <a:r>
              <a:rPr sz="1400" spc="10" dirty="0">
                <a:latin typeface="Lato"/>
                <a:cs typeface="Lato"/>
              </a:rPr>
              <a:t>data</a:t>
            </a:r>
            <a:r>
              <a:rPr sz="1400" spc="-90" dirty="0">
                <a:latin typeface="Lato"/>
                <a:cs typeface="Lato"/>
              </a:rPr>
              <a:t> </a:t>
            </a:r>
            <a:r>
              <a:rPr sz="1400" spc="5" dirty="0">
                <a:latin typeface="Lato"/>
                <a:cs typeface="Lato"/>
              </a:rPr>
              <a:t>preparation</a:t>
            </a:r>
            <a:endParaRPr sz="1400" dirty="0">
              <a:latin typeface="Lato"/>
              <a:cs typeface="Lato"/>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1990" y="124"/>
            <a:ext cx="4572000" cy="5143500"/>
            <a:chOff x="4571990" y="124"/>
            <a:chExt cx="4572000" cy="5143500"/>
          </a:xfrm>
        </p:grpSpPr>
        <p:sp>
          <p:nvSpPr>
            <p:cNvPr id="3" name="object 3"/>
            <p:cNvSpPr/>
            <p:nvPr/>
          </p:nvSpPr>
          <p:spPr>
            <a:xfrm>
              <a:off x="4571990" y="124"/>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F46423"/>
            </a:solidFill>
          </p:spPr>
          <p:txBody>
            <a:bodyPr wrap="square" lIns="0" tIns="0" rIns="0" bIns="0" rtlCol="0"/>
            <a:lstStyle/>
            <a:p>
              <a:endParaRPr/>
            </a:p>
          </p:txBody>
        </p:sp>
        <p:sp>
          <p:nvSpPr>
            <p:cNvPr id="4" name="object 4"/>
            <p:cNvSpPr/>
            <p:nvPr/>
          </p:nvSpPr>
          <p:spPr>
            <a:xfrm>
              <a:off x="5029664" y="4495490"/>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5818226" y="1360586"/>
            <a:ext cx="2084705" cy="574040"/>
          </a:xfrm>
          <a:prstGeom prst="rect">
            <a:avLst/>
          </a:prstGeom>
        </p:spPr>
        <p:txBody>
          <a:bodyPr vert="horz" wrap="square" lIns="0" tIns="12700" rIns="0" bIns="0" rtlCol="0">
            <a:spAutoFit/>
          </a:bodyPr>
          <a:lstStyle/>
          <a:p>
            <a:pPr marL="12700">
              <a:lnSpc>
                <a:spcPct val="100000"/>
              </a:lnSpc>
              <a:spcBef>
                <a:spcPts val="100"/>
              </a:spcBef>
            </a:pPr>
            <a:r>
              <a:rPr sz="3600" spc="20" dirty="0"/>
              <a:t>Overview</a:t>
            </a:r>
            <a:endParaRPr sz="3600"/>
          </a:p>
        </p:txBody>
      </p:sp>
      <p:sp>
        <p:nvSpPr>
          <p:cNvPr id="6" name="object 6"/>
          <p:cNvSpPr txBox="1"/>
          <p:nvPr/>
        </p:nvSpPr>
        <p:spPr>
          <a:xfrm>
            <a:off x="4829619" y="2302041"/>
            <a:ext cx="4056379" cy="1282700"/>
          </a:xfrm>
          <a:prstGeom prst="rect">
            <a:avLst/>
          </a:prstGeom>
        </p:spPr>
        <p:txBody>
          <a:bodyPr vert="horz" wrap="square" lIns="0" tIns="12700" rIns="0" bIns="0" rtlCol="0">
            <a:spAutoFit/>
          </a:bodyPr>
          <a:lstStyle/>
          <a:p>
            <a:pPr marL="12700" marR="5080" algn="just">
              <a:lnSpc>
                <a:spcPct val="114599"/>
              </a:lnSpc>
              <a:spcBef>
                <a:spcPts val="100"/>
              </a:spcBef>
            </a:pPr>
            <a:r>
              <a:rPr sz="1800" dirty="0">
                <a:solidFill>
                  <a:srgbClr val="FFFFFF"/>
                </a:solidFill>
                <a:latin typeface="Lato"/>
                <a:cs typeface="Lato"/>
              </a:rPr>
              <a:t>Detection and Flagging </a:t>
            </a:r>
            <a:r>
              <a:rPr sz="1800" spc="-25" dirty="0">
                <a:solidFill>
                  <a:srgbClr val="FFFFFF"/>
                </a:solidFill>
                <a:latin typeface="Lato"/>
                <a:cs typeface="Lato"/>
              </a:rPr>
              <a:t>of </a:t>
            </a:r>
            <a:r>
              <a:rPr sz="1800" spc="-5" dirty="0">
                <a:solidFill>
                  <a:srgbClr val="FFFFFF"/>
                </a:solidFill>
                <a:latin typeface="Lato"/>
                <a:cs typeface="Lato"/>
              </a:rPr>
              <a:t>comments  </a:t>
            </a:r>
            <a:r>
              <a:rPr sz="1800" dirty="0">
                <a:solidFill>
                  <a:srgbClr val="FFFFFF"/>
                </a:solidFill>
                <a:latin typeface="Lato"/>
                <a:cs typeface="Lato"/>
              </a:rPr>
              <a:t>containing text </a:t>
            </a:r>
            <a:r>
              <a:rPr sz="1800" spc="-10" dirty="0">
                <a:solidFill>
                  <a:srgbClr val="FFFFFF"/>
                </a:solidFill>
                <a:latin typeface="Lato"/>
                <a:cs typeface="Lato"/>
              </a:rPr>
              <a:t>which may </a:t>
            </a:r>
            <a:r>
              <a:rPr sz="1800" spc="5" dirty="0">
                <a:solidFill>
                  <a:srgbClr val="FFFFFF"/>
                </a:solidFill>
                <a:latin typeface="Lato"/>
                <a:cs typeface="Lato"/>
              </a:rPr>
              <a:t>incite  </a:t>
            </a:r>
            <a:r>
              <a:rPr sz="1800" spc="-5" dirty="0">
                <a:solidFill>
                  <a:srgbClr val="FFFFFF"/>
                </a:solidFill>
                <a:latin typeface="Lato"/>
                <a:cs typeface="Lato"/>
              </a:rPr>
              <a:t>violence, </a:t>
            </a:r>
            <a:r>
              <a:rPr sz="1800" spc="10" dirty="0">
                <a:solidFill>
                  <a:srgbClr val="FFFFFF"/>
                </a:solidFill>
                <a:latin typeface="Lato"/>
                <a:cs typeface="Lato"/>
              </a:rPr>
              <a:t>spread </a:t>
            </a:r>
            <a:r>
              <a:rPr sz="1800" spc="5" dirty="0">
                <a:solidFill>
                  <a:srgbClr val="FFFFFF"/>
                </a:solidFill>
                <a:latin typeface="Lato"/>
                <a:cs typeface="Lato"/>
              </a:rPr>
              <a:t>hate </a:t>
            </a:r>
            <a:r>
              <a:rPr sz="1800" dirty="0">
                <a:solidFill>
                  <a:srgbClr val="FFFFFF"/>
                </a:solidFill>
                <a:latin typeface="Lato"/>
                <a:cs typeface="Lato"/>
              </a:rPr>
              <a:t>and </a:t>
            </a:r>
            <a:r>
              <a:rPr sz="1800" spc="-5" dirty="0">
                <a:solidFill>
                  <a:srgbClr val="FFFFFF"/>
                </a:solidFill>
                <a:latin typeface="Lato"/>
                <a:cs typeface="Lato"/>
              </a:rPr>
              <a:t>induce  </a:t>
            </a:r>
            <a:r>
              <a:rPr sz="1800" spc="-10" dirty="0">
                <a:solidFill>
                  <a:srgbClr val="FFFFFF"/>
                </a:solidFill>
                <a:latin typeface="Lato"/>
                <a:cs typeface="Lato"/>
              </a:rPr>
              <a:t>negativity.</a:t>
            </a:r>
            <a:endParaRPr sz="1800">
              <a:latin typeface="Lato"/>
              <a:cs typeface="Lato"/>
            </a:endParaRPr>
          </a:p>
        </p:txBody>
      </p:sp>
      <p:sp>
        <p:nvSpPr>
          <p:cNvPr id="7" name="object 7"/>
          <p:cNvSpPr/>
          <p:nvPr/>
        </p:nvSpPr>
        <p:spPr>
          <a:xfrm>
            <a:off x="369099" y="711548"/>
            <a:ext cx="3858817" cy="148714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69099" y="2759642"/>
            <a:ext cx="3676305" cy="180948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267208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chemeClr val="tx1"/>
                </a:solidFill>
              </a:rPr>
              <a:t>Decision</a:t>
            </a:r>
            <a:r>
              <a:rPr sz="3000" spc="-265" dirty="0">
                <a:solidFill>
                  <a:schemeClr val="tx1"/>
                </a:solidFill>
              </a:rPr>
              <a:t> </a:t>
            </a:r>
            <a:r>
              <a:rPr sz="3000" spc="-20" dirty="0">
                <a:solidFill>
                  <a:schemeClr val="tx1"/>
                </a:solidFill>
              </a:rPr>
              <a:t>Trees</a:t>
            </a:r>
            <a:endParaRPr sz="3000" dirty="0">
              <a:solidFill>
                <a:schemeClr val="tx1"/>
              </a:solidFill>
            </a:endParaRPr>
          </a:p>
        </p:txBody>
      </p:sp>
      <p:sp>
        <p:nvSpPr>
          <p:cNvPr id="3" name="object 3"/>
          <p:cNvSpPr txBox="1"/>
          <p:nvPr/>
        </p:nvSpPr>
        <p:spPr>
          <a:xfrm>
            <a:off x="304800" y="1200150"/>
            <a:ext cx="8352790" cy="3324756"/>
          </a:xfrm>
          <a:prstGeom prst="rect">
            <a:avLst/>
          </a:prstGeom>
        </p:spPr>
        <p:txBody>
          <a:bodyPr vert="horz" wrap="square" lIns="0" tIns="12700" rIns="0" bIns="0" rtlCol="0">
            <a:spAutoFit/>
          </a:bodyPr>
          <a:lstStyle/>
          <a:p>
            <a:pPr marL="12700">
              <a:lnSpc>
                <a:spcPct val="100000"/>
              </a:lnSpc>
              <a:spcBef>
                <a:spcPts val="100"/>
              </a:spcBef>
            </a:pPr>
            <a:r>
              <a:rPr lang="en-US" sz="1800" b="1" dirty="0">
                <a:solidFill>
                  <a:srgbClr val="F46423"/>
                </a:solidFill>
                <a:latin typeface="Lato"/>
                <a:cs typeface="Lato"/>
              </a:rPr>
              <a:t>  </a:t>
            </a:r>
            <a:r>
              <a:rPr sz="1800" b="1" dirty="0">
                <a:solidFill>
                  <a:srgbClr val="F46423"/>
                </a:solidFill>
                <a:latin typeface="Lato"/>
                <a:cs typeface="Lato"/>
              </a:rPr>
              <a:t>Shortcomings:</a:t>
            </a:r>
            <a:endParaRPr sz="1800" dirty="0">
              <a:latin typeface="Lato"/>
              <a:cs typeface="Lato"/>
            </a:endParaRPr>
          </a:p>
          <a:p>
            <a:pPr marL="469900" indent="-367030">
              <a:lnSpc>
                <a:spcPct val="100000"/>
              </a:lnSpc>
              <a:spcBef>
                <a:spcPts val="1290"/>
              </a:spcBef>
              <a:buFont typeface="Arial"/>
              <a:buChar char="●"/>
              <a:tabLst>
                <a:tab pos="469265" algn="l"/>
                <a:tab pos="469900" algn="l"/>
              </a:tabLst>
            </a:pPr>
            <a:r>
              <a:rPr sz="1800" dirty="0">
                <a:latin typeface="Lato"/>
                <a:cs typeface="Lato"/>
              </a:rPr>
              <a:t>Decision-tree</a:t>
            </a:r>
            <a:r>
              <a:rPr sz="1800" spc="-114" dirty="0">
                <a:latin typeface="Lato"/>
                <a:cs typeface="Lato"/>
              </a:rPr>
              <a:t> </a:t>
            </a:r>
            <a:r>
              <a:rPr sz="1800" spc="20" dirty="0">
                <a:latin typeface="Lato"/>
                <a:cs typeface="Lato"/>
              </a:rPr>
              <a:t>learners</a:t>
            </a:r>
            <a:r>
              <a:rPr sz="1800" spc="-110" dirty="0">
                <a:latin typeface="Lato"/>
                <a:cs typeface="Lato"/>
              </a:rPr>
              <a:t> </a:t>
            </a:r>
            <a:r>
              <a:rPr sz="1800" spc="-5" dirty="0">
                <a:latin typeface="Lato"/>
                <a:cs typeface="Lato"/>
              </a:rPr>
              <a:t>can</a:t>
            </a:r>
            <a:r>
              <a:rPr sz="1800" spc="-114" dirty="0">
                <a:latin typeface="Lato"/>
                <a:cs typeface="Lato"/>
              </a:rPr>
              <a:t> </a:t>
            </a:r>
            <a:r>
              <a:rPr sz="1800" spc="10" dirty="0">
                <a:latin typeface="Lato"/>
                <a:cs typeface="Lato"/>
              </a:rPr>
              <a:t>create</a:t>
            </a:r>
            <a:r>
              <a:rPr sz="1800" spc="-110" dirty="0">
                <a:latin typeface="Lato"/>
                <a:cs typeface="Lato"/>
              </a:rPr>
              <a:t> </a:t>
            </a:r>
            <a:r>
              <a:rPr sz="1800" spc="-15" dirty="0">
                <a:latin typeface="Lato"/>
                <a:cs typeface="Lato"/>
              </a:rPr>
              <a:t>over-complex</a:t>
            </a:r>
            <a:r>
              <a:rPr sz="1800" spc="-114" dirty="0">
                <a:latin typeface="Lato"/>
                <a:cs typeface="Lato"/>
              </a:rPr>
              <a:t> </a:t>
            </a:r>
            <a:r>
              <a:rPr sz="1800" spc="10" dirty="0">
                <a:latin typeface="Lato"/>
                <a:cs typeface="Lato"/>
              </a:rPr>
              <a:t>trees:</a:t>
            </a:r>
            <a:r>
              <a:rPr sz="1800" spc="-110" dirty="0">
                <a:latin typeface="Lato"/>
                <a:cs typeface="Lato"/>
              </a:rPr>
              <a:t> </a:t>
            </a:r>
            <a:r>
              <a:rPr sz="1800" b="1" dirty="0">
                <a:latin typeface="Lato"/>
                <a:cs typeface="Lato"/>
              </a:rPr>
              <a:t>overﬁtting</a:t>
            </a:r>
            <a:endParaRPr sz="1800" dirty="0">
              <a:latin typeface="Lato"/>
              <a:cs typeface="Lato"/>
            </a:endParaRPr>
          </a:p>
          <a:p>
            <a:pPr marL="469900" indent="-367030">
              <a:lnSpc>
                <a:spcPct val="100000"/>
              </a:lnSpc>
              <a:spcBef>
                <a:spcPts val="965"/>
              </a:spcBef>
              <a:buFont typeface="Arial"/>
              <a:buChar char="●"/>
              <a:tabLst>
                <a:tab pos="469265" algn="l"/>
                <a:tab pos="469900" algn="l"/>
              </a:tabLst>
            </a:pPr>
            <a:r>
              <a:rPr sz="1800" spc="-5" dirty="0">
                <a:latin typeface="Lato"/>
                <a:cs typeface="Lato"/>
              </a:rPr>
              <a:t>The</a:t>
            </a:r>
            <a:r>
              <a:rPr sz="1800" spc="-114" dirty="0">
                <a:latin typeface="Lato"/>
                <a:cs typeface="Lato"/>
              </a:rPr>
              <a:t> </a:t>
            </a:r>
            <a:r>
              <a:rPr sz="1800" spc="5" dirty="0">
                <a:latin typeface="Lato"/>
                <a:cs typeface="Lato"/>
              </a:rPr>
              <a:t>problem</a:t>
            </a:r>
            <a:r>
              <a:rPr sz="1800" spc="-114" dirty="0">
                <a:latin typeface="Lato"/>
                <a:cs typeface="Lato"/>
              </a:rPr>
              <a:t> </a:t>
            </a:r>
            <a:r>
              <a:rPr sz="1800" spc="-25" dirty="0">
                <a:latin typeface="Lato"/>
                <a:cs typeface="Lato"/>
              </a:rPr>
              <a:t>of</a:t>
            </a:r>
            <a:r>
              <a:rPr sz="1800" spc="-114" dirty="0">
                <a:latin typeface="Lato"/>
                <a:cs typeface="Lato"/>
              </a:rPr>
              <a:t> </a:t>
            </a:r>
            <a:r>
              <a:rPr sz="1800" spc="15" dirty="0">
                <a:latin typeface="Lato"/>
                <a:cs typeface="Lato"/>
              </a:rPr>
              <a:t>learning</a:t>
            </a:r>
            <a:r>
              <a:rPr sz="1800" spc="-114" dirty="0">
                <a:latin typeface="Lato"/>
                <a:cs typeface="Lato"/>
              </a:rPr>
              <a:t> </a:t>
            </a:r>
            <a:r>
              <a:rPr sz="1800" spc="5" dirty="0">
                <a:latin typeface="Lato"/>
                <a:cs typeface="Lato"/>
              </a:rPr>
              <a:t>an</a:t>
            </a:r>
            <a:r>
              <a:rPr sz="1800" spc="-114" dirty="0">
                <a:latin typeface="Lato"/>
                <a:cs typeface="Lato"/>
              </a:rPr>
              <a:t> </a:t>
            </a:r>
            <a:r>
              <a:rPr sz="1800" spc="10" dirty="0">
                <a:latin typeface="Lato"/>
                <a:cs typeface="Lato"/>
              </a:rPr>
              <a:t>optimal</a:t>
            </a:r>
            <a:r>
              <a:rPr sz="1800" spc="-114" dirty="0">
                <a:latin typeface="Lato"/>
                <a:cs typeface="Lato"/>
              </a:rPr>
              <a:t> </a:t>
            </a:r>
            <a:r>
              <a:rPr sz="1800" dirty="0">
                <a:latin typeface="Lato"/>
                <a:cs typeface="Lato"/>
              </a:rPr>
              <a:t>decision</a:t>
            </a:r>
            <a:r>
              <a:rPr sz="1800" spc="-114" dirty="0">
                <a:latin typeface="Lato"/>
                <a:cs typeface="Lato"/>
              </a:rPr>
              <a:t> </a:t>
            </a:r>
            <a:r>
              <a:rPr sz="1800" spc="20" dirty="0">
                <a:latin typeface="Lato"/>
                <a:cs typeface="Lato"/>
              </a:rPr>
              <a:t>tree</a:t>
            </a:r>
            <a:r>
              <a:rPr sz="1800" spc="-114" dirty="0">
                <a:latin typeface="Lato"/>
                <a:cs typeface="Lato"/>
              </a:rPr>
              <a:t> </a:t>
            </a:r>
            <a:r>
              <a:rPr sz="1800" spc="15" dirty="0">
                <a:latin typeface="Lato"/>
                <a:cs typeface="Lato"/>
              </a:rPr>
              <a:t>is</a:t>
            </a:r>
            <a:r>
              <a:rPr sz="1800" spc="-114" dirty="0">
                <a:latin typeface="Lato"/>
                <a:cs typeface="Lato"/>
              </a:rPr>
              <a:t> </a:t>
            </a:r>
            <a:r>
              <a:rPr sz="1800" spc="-10" dirty="0">
                <a:latin typeface="Lato"/>
                <a:cs typeface="Lato"/>
              </a:rPr>
              <a:t>known</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be</a:t>
            </a:r>
            <a:r>
              <a:rPr sz="1800" spc="-114" dirty="0">
                <a:latin typeface="Lato"/>
                <a:cs typeface="Lato"/>
              </a:rPr>
              <a:t> </a:t>
            </a:r>
            <a:r>
              <a:rPr sz="1800" b="1" spc="-5" dirty="0">
                <a:latin typeface="Lato"/>
                <a:cs typeface="Lato"/>
              </a:rPr>
              <a:t>NP-complete</a:t>
            </a:r>
            <a:r>
              <a:rPr sz="1800" spc="-5" dirty="0">
                <a:latin typeface="Lato"/>
                <a:cs typeface="Lato"/>
              </a:rPr>
              <a:t>.</a:t>
            </a:r>
            <a:endParaRPr sz="1800" dirty="0">
              <a:latin typeface="Lato"/>
              <a:cs typeface="Lato"/>
            </a:endParaRPr>
          </a:p>
          <a:p>
            <a:pPr marL="469265" marR="5080" indent="-367030">
              <a:lnSpc>
                <a:spcPct val="100699"/>
              </a:lnSpc>
              <a:spcBef>
                <a:spcPts val="975"/>
              </a:spcBef>
              <a:buFont typeface="Arial"/>
              <a:buChar char="●"/>
              <a:tabLst>
                <a:tab pos="469265" algn="l"/>
                <a:tab pos="469900" algn="l"/>
              </a:tabLst>
            </a:pPr>
            <a:r>
              <a:rPr sz="1800" spc="10" dirty="0">
                <a:latin typeface="Lato"/>
                <a:cs typeface="Lato"/>
              </a:rPr>
              <a:t>There</a:t>
            </a:r>
            <a:r>
              <a:rPr sz="1800" spc="-114" dirty="0">
                <a:latin typeface="Lato"/>
                <a:cs typeface="Lato"/>
              </a:rPr>
              <a:t> </a:t>
            </a:r>
            <a:r>
              <a:rPr sz="1800" spc="25" dirty="0">
                <a:latin typeface="Lato"/>
                <a:cs typeface="Lato"/>
              </a:rPr>
              <a:t>are</a:t>
            </a:r>
            <a:r>
              <a:rPr sz="1800" spc="-114" dirty="0">
                <a:latin typeface="Lato"/>
                <a:cs typeface="Lato"/>
              </a:rPr>
              <a:t> </a:t>
            </a:r>
            <a:r>
              <a:rPr sz="1800" spc="-10" dirty="0">
                <a:latin typeface="Lato"/>
                <a:cs typeface="Lato"/>
              </a:rPr>
              <a:t>concepts</a:t>
            </a:r>
            <a:r>
              <a:rPr sz="1800" spc="-110" dirty="0">
                <a:latin typeface="Lato"/>
                <a:cs typeface="Lato"/>
              </a:rPr>
              <a:t> </a:t>
            </a:r>
            <a:r>
              <a:rPr sz="1800" spc="15" dirty="0">
                <a:latin typeface="Lato"/>
                <a:cs typeface="Lato"/>
              </a:rPr>
              <a:t>that</a:t>
            </a:r>
            <a:r>
              <a:rPr sz="1800" spc="-114" dirty="0">
                <a:latin typeface="Lato"/>
                <a:cs typeface="Lato"/>
              </a:rPr>
              <a:t> </a:t>
            </a:r>
            <a:r>
              <a:rPr sz="1800" spc="25" dirty="0">
                <a:latin typeface="Lato"/>
                <a:cs typeface="Lato"/>
              </a:rPr>
              <a:t>are</a:t>
            </a:r>
            <a:r>
              <a:rPr sz="1800" spc="-114" dirty="0">
                <a:latin typeface="Lato"/>
                <a:cs typeface="Lato"/>
              </a:rPr>
              <a:t> </a:t>
            </a:r>
            <a:r>
              <a:rPr sz="1800" b="1" spc="20" dirty="0">
                <a:latin typeface="Lato"/>
                <a:cs typeface="Lato"/>
              </a:rPr>
              <a:t>hard</a:t>
            </a:r>
            <a:r>
              <a:rPr sz="1800" b="1" spc="-90" dirty="0">
                <a:latin typeface="Lato"/>
                <a:cs typeface="Lato"/>
              </a:rPr>
              <a:t> </a:t>
            </a:r>
            <a:r>
              <a:rPr sz="1800" b="1" spc="5" dirty="0">
                <a:latin typeface="Lato"/>
                <a:cs typeface="Lato"/>
              </a:rPr>
              <a:t>to</a:t>
            </a:r>
            <a:r>
              <a:rPr sz="1800" b="1" spc="-90" dirty="0">
                <a:latin typeface="Lato"/>
                <a:cs typeface="Lato"/>
              </a:rPr>
              <a:t> </a:t>
            </a:r>
            <a:r>
              <a:rPr sz="1800" b="1" spc="25" dirty="0">
                <a:latin typeface="Lato"/>
                <a:cs typeface="Lato"/>
              </a:rPr>
              <a:t>learn</a:t>
            </a:r>
            <a:r>
              <a:rPr sz="1800" b="1" spc="-85" dirty="0">
                <a:latin typeface="Lato"/>
                <a:cs typeface="Lato"/>
              </a:rPr>
              <a:t> </a:t>
            </a:r>
            <a:r>
              <a:rPr sz="1800" spc="-5" dirty="0">
                <a:latin typeface="Lato"/>
                <a:cs typeface="Lato"/>
              </a:rPr>
              <a:t>because</a:t>
            </a:r>
            <a:r>
              <a:rPr sz="1800" spc="-110" dirty="0">
                <a:latin typeface="Lato"/>
                <a:cs typeface="Lato"/>
              </a:rPr>
              <a:t> </a:t>
            </a:r>
            <a:r>
              <a:rPr sz="1800" dirty="0">
                <a:latin typeface="Lato"/>
                <a:cs typeface="Lato"/>
              </a:rPr>
              <a:t>decision</a:t>
            </a:r>
            <a:r>
              <a:rPr sz="1800" spc="-114" dirty="0">
                <a:latin typeface="Lato"/>
                <a:cs typeface="Lato"/>
              </a:rPr>
              <a:t> </a:t>
            </a:r>
            <a:r>
              <a:rPr sz="1800" spc="15" dirty="0">
                <a:latin typeface="Lato"/>
                <a:cs typeface="Lato"/>
              </a:rPr>
              <a:t>trees</a:t>
            </a:r>
            <a:r>
              <a:rPr sz="1800" spc="-114" dirty="0">
                <a:latin typeface="Lato"/>
                <a:cs typeface="Lato"/>
              </a:rPr>
              <a:t> </a:t>
            </a:r>
            <a:r>
              <a:rPr sz="1800" spc="-15" dirty="0">
                <a:latin typeface="Lato"/>
                <a:cs typeface="Lato"/>
              </a:rPr>
              <a:t>do</a:t>
            </a:r>
            <a:r>
              <a:rPr sz="1800" spc="-110" dirty="0">
                <a:latin typeface="Lato"/>
                <a:cs typeface="Lato"/>
              </a:rPr>
              <a:t> </a:t>
            </a:r>
            <a:r>
              <a:rPr sz="1800" dirty="0">
                <a:latin typeface="Lato"/>
                <a:cs typeface="Lato"/>
              </a:rPr>
              <a:t>not</a:t>
            </a:r>
            <a:r>
              <a:rPr sz="1800" spc="-114" dirty="0">
                <a:latin typeface="Lato"/>
                <a:cs typeface="Lato"/>
              </a:rPr>
              <a:t> </a:t>
            </a:r>
            <a:r>
              <a:rPr sz="1800" dirty="0">
                <a:latin typeface="Lato"/>
                <a:cs typeface="Lato"/>
              </a:rPr>
              <a:t>express  them</a:t>
            </a:r>
            <a:r>
              <a:rPr sz="1800" spc="-114" dirty="0">
                <a:latin typeface="Lato"/>
                <a:cs typeface="Lato"/>
              </a:rPr>
              <a:t> </a:t>
            </a:r>
            <a:r>
              <a:rPr sz="1800" spc="-15" dirty="0">
                <a:latin typeface="Lato"/>
                <a:cs typeface="Lato"/>
              </a:rPr>
              <a:t>easily,</a:t>
            </a:r>
            <a:r>
              <a:rPr sz="1800" spc="-114" dirty="0">
                <a:latin typeface="Lato"/>
                <a:cs typeface="Lato"/>
              </a:rPr>
              <a:t> </a:t>
            </a:r>
            <a:r>
              <a:rPr sz="1800" spc="-10" dirty="0">
                <a:latin typeface="Lato"/>
                <a:cs typeface="Lato"/>
              </a:rPr>
              <a:t>such</a:t>
            </a:r>
            <a:r>
              <a:rPr sz="1800" spc="-114" dirty="0">
                <a:latin typeface="Lato"/>
                <a:cs typeface="Lato"/>
              </a:rPr>
              <a:t> </a:t>
            </a:r>
            <a:r>
              <a:rPr sz="1800" spc="5" dirty="0">
                <a:latin typeface="Lato"/>
                <a:cs typeface="Lato"/>
              </a:rPr>
              <a:t>as</a:t>
            </a:r>
            <a:r>
              <a:rPr sz="1800" spc="-114" dirty="0">
                <a:latin typeface="Lato"/>
                <a:cs typeface="Lato"/>
              </a:rPr>
              <a:t> </a:t>
            </a:r>
            <a:r>
              <a:rPr sz="1800" spc="-15" dirty="0">
                <a:latin typeface="Lato"/>
                <a:cs typeface="Lato"/>
              </a:rPr>
              <a:t>XOR,</a:t>
            </a:r>
            <a:r>
              <a:rPr sz="1800" spc="-114" dirty="0">
                <a:latin typeface="Lato"/>
                <a:cs typeface="Lato"/>
              </a:rPr>
              <a:t> </a:t>
            </a:r>
            <a:r>
              <a:rPr sz="1800" spc="20" dirty="0">
                <a:latin typeface="Lato"/>
                <a:cs typeface="Lato"/>
              </a:rPr>
              <a:t>parity</a:t>
            </a:r>
            <a:r>
              <a:rPr sz="1800" spc="-114" dirty="0">
                <a:latin typeface="Lato"/>
                <a:cs typeface="Lato"/>
              </a:rPr>
              <a:t> </a:t>
            </a:r>
            <a:r>
              <a:rPr sz="1800" spc="25" dirty="0">
                <a:latin typeface="Lato"/>
                <a:cs typeface="Lato"/>
              </a:rPr>
              <a:t>or</a:t>
            </a:r>
            <a:r>
              <a:rPr sz="1800" spc="-114" dirty="0">
                <a:latin typeface="Lato"/>
                <a:cs typeface="Lato"/>
              </a:rPr>
              <a:t> </a:t>
            </a:r>
            <a:r>
              <a:rPr sz="1800" spc="5" dirty="0">
                <a:latin typeface="Lato"/>
                <a:cs typeface="Lato"/>
              </a:rPr>
              <a:t>multiplexer</a:t>
            </a:r>
            <a:r>
              <a:rPr sz="1800" spc="-114" dirty="0">
                <a:latin typeface="Lato"/>
                <a:cs typeface="Lato"/>
              </a:rPr>
              <a:t> </a:t>
            </a:r>
            <a:r>
              <a:rPr sz="1800" dirty="0">
                <a:latin typeface="Lato"/>
                <a:cs typeface="Lato"/>
              </a:rPr>
              <a:t>problems.</a:t>
            </a:r>
          </a:p>
          <a:p>
            <a:pPr marL="469900" indent="-367030">
              <a:lnSpc>
                <a:spcPct val="100000"/>
              </a:lnSpc>
              <a:spcBef>
                <a:spcPts val="990"/>
              </a:spcBef>
              <a:buFont typeface="Arial"/>
              <a:buChar char="●"/>
              <a:tabLst>
                <a:tab pos="469265" algn="l"/>
                <a:tab pos="469900" algn="l"/>
              </a:tabLst>
            </a:pPr>
            <a:r>
              <a:rPr sz="1800" spc="-5" dirty="0">
                <a:latin typeface="Lato"/>
                <a:cs typeface="Lato"/>
              </a:rPr>
              <a:t>Decision</a:t>
            </a:r>
            <a:r>
              <a:rPr sz="1800" spc="-114" dirty="0">
                <a:latin typeface="Lato"/>
                <a:cs typeface="Lato"/>
              </a:rPr>
              <a:t> </a:t>
            </a:r>
            <a:r>
              <a:rPr sz="1800" spc="20" dirty="0">
                <a:latin typeface="Lato"/>
                <a:cs typeface="Lato"/>
              </a:rPr>
              <a:t>tree</a:t>
            </a:r>
            <a:r>
              <a:rPr sz="1800" spc="-114" dirty="0">
                <a:latin typeface="Lato"/>
                <a:cs typeface="Lato"/>
              </a:rPr>
              <a:t> </a:t>
            </a:r>
            <a:r>
              <a:rPr sz="1800" spc="20" dirty="0">
                <a:latin typeface="Lato"/>
                <a:cs typeface="Lato"/>
              </a:rPr>
              <a:t>learners</a:t>
            </a:r>
            <a:r>
              <a:rPr sz="1800" spc="-110" dirty="0">
                <a:latin typeface="Lato"/>
                <a:cs typeface="Lato"/>
              </a:rPr>
              <a:t> </a:t>
            </a:r>
            <a:r>
              <a:rPr sz="1800" spc="10" dirty="0">
                <a:latin typeface="Lato"/>
                <a:cs typeface="Lato"/>
              </a:rPr>
              <a:t>create</a:t>
            </a:r>
            <a:r>
              <a:rPr sz="1800" spc="-114" dirty="0">
                <a:latin typeface="Lato"/>
                <a:cs typeface="Lato"/>
              </a:rPr>
              <a:t> </a:t>
            </a:r>
            <a:r>
              <a:rPr sz="1800" b="1" spc="10" dirty="0">
                <a:latin typeface="Lato"/>
                <a:cs typeface="Lato"/>
              </a:rPr>
              <a:t>biased</a:t>
            </a:r>
            <a:r>
              <a:rPr sz="1800" b="1" spc="-85" dirty="0">
                <a:latin typeface="Lato"/>
                <a:cs typeface="Lato"/>
              </a:rPr>
              <a:t> </a:t>
            </a:r>
            <a:r>
              <a:rPr sz="1800" b="1" spc="15" dirty="0">
                <a:latin typeface="Lato"/>
                <a:cs typeface="Lato"/>
              </a:rPr>
              <a:t>trees</a:t>
            </a:r>
            <a:r>
              <a:rPr sz="1800" b="1" spc="-90" dirty="0">
                <a:latin typeface="Lato"/>
                <a:cs typeface="Lato"/>
              </a:rPr>
              <a:t> </a:t>
            </a:r>
            <a:r>
              <a:rPr sz="1800" dirty="0">
                <a:latin typeface="Lato"/>
                <a:cs typeface="Lato"/>
              </a:rPr>
              <a:t>if</a:t>
            </a:r>
            <a:r>
              <a:rPr sz="1800" spc="-110" dirty="0">
                <a:latin typeface="Lato"/>
                <a:cs typeface="Lato"/>
              </a:rPr>
              <a:t> </a:t>
            </a:r>
            <a:r>
              <a:rPr sz="1800" spc="-10" dirty="0">
                <a:latin typeface="Lato"/>
                <a:cs typeface="Lato"/>
              </a:rPr>
              <a:t>some</a:t>
            </a:r>
            <a:r>
              <a:rPr sz="1800" spc="-114" dirty="0">
                <a:latin typeface="Lato"/>
                <a:cs typeface="Lato"/>
              </a:rPr>
              <a:t> </a:t>
            </a:r>
            <a:r>
              <a:rPr sz="1800" dirty="0">
                <a:latin typeface="Lato"/>
                <a:cs typeface="Lato"/>
              </a:rPr>
              <a:t>classes</a:t>
            </a:r>
            <a:r>
              <a:rPr sz="1800" spc="-110" dirty="0">
                <a:latin typeface="Lato"/>
                <a:cs typeface="Lato"/>
              </a:rPr>
              <a:t> </a:t>
            </a:r>
            <a:r>
              <a:rPr sz="1800" spc="-5" dirty="0">
                <a:latin typeface="Lato"/>
                <a:cs typeface="Lato"/>
              </a:rPr>
              <a:t>dominate.</a:t>
            </a:r>
            <a:endParaRPr sz="1800" dirty="0">
              <a:latin typeface="Lato"/>
              <a:cs typeface="Lato"/>
            </a:endParaRPr>
          </a:p>
          <a:p>
            <a:pPr marL="469265" marR="27305" indent="-367030">
              <a:lnSpc>
                <a:spcPct val="100699"/>
              </a:lnSpc>
              <a:spcBef>
                <a:spcPts val="975"/>
              </a:spcBef>
              <a:buFont typeface="Arial"/>
              <a:buChar char="●"/>
              <a:tabLst>
                <a:tab pos="469265" algn="l"/>
                <a:tab pos="469900" algn="l"/>
              </a:tabLst>
            </a:pPr>
            <a:r>
              <a:rPr sz="1800" spc="-5" dirty="0">
                <a:latin typeface="Lato"/>
                <a:cs typeface="Lato"/>
              </a:rPr>
              <a:t>Decision</a:t>
            </a:r>
            <a:r>
              <a:rPr sz="1800" spc="-114" dirty="0">
                <a:latin typeface="Lato"/>
                <a:cs typeface="Lato"/>
              </a:rPr>
              <a:t> </a:t>
            </a:r>
            <a:r>
              <a:rPr sz="1800" spc="15" dirty="0">
                <a:latin typeface="Lato"/>
                <a:cs typeface="Lato"/>
              </a:rPr>
              <a:t>trees</a:t>
            </a:r>
            <a:r>
              <a:rPr sz="1800" spc="-110" dirty="0">
                <a:latin typeface="Lato"/>
                <a:cs typeface="Lato"/>
              </a:rPr>
              <a:t> </a:t>
            </a:r>
            <a:r>
              <a:rPr sz="1800" spc="-5" dirty="0">
                <a:latin typeface="Lato"/>
                <a:cs typeface="Lato"/>
              </a:rPr>
              <a:t>can</a:t>
            </a:r>
            <a:r>
              <a:rPr sz="1800" spc="-110" dirty="0">
                <a:latin typeface="Lato"/>
                <a:cs typeface="Lato"/>
              </a:rPr>
              <a:t> </a:t>
            </a:r>
            <a:r>
              <a:rPr sz="1800" spc="-5" dirty="0">
                <a:latin typeface="Lato"/>
                <a:cs typeface="Lato"/>
              </a:rPr>
              <a:t>be</a:t>
            </a:r>
            <a:r>
              <a:rPr sz="1800" spc="-110" dirty="0">
                <a:latin typeface="Lato"/>
                <a:cs typeface="Lato"/>
              </a:rPr>
              <a:t> </a:t>
            </a:r>
            <a:r>
              <a:rPr sz="1800" b="1" spc="5" dirty="0">
                <a:latin typeface="Lato"/>
                <a:cs typeface="Lato"/>
              </a:rPr>
              <a:t>unstable</a:t>
            </a:r>
            <a:r>
              <a:rPr sz="1800" b="1" spc="-75" dirty="0">
                <a:latin typeface="Lato"/>
                <a:cs typeface="Lato"/>
              </a:rPr>
              <a:t> </a:t>
            </a:r>
            <a:r>
              <a:rPr sz="1800" spc="-5" dirty="0">
                <a:latin typeface="Lato"/>
                <a:cs typeface="Lato"/>
              </a:rPr>
              <a:t>because</a:t>
            </a:r>
            <a:r>
              <a:rPr sz="1800" spc="-110" dirty="0">
                <a:latin typeface="Lato"/>
                <a:cs typeface="Lato"/>
              </a:rPr>
              <a:t> </a:t>
            </a:r>
            <a:r>
              <a:rPr sz="1800" spc="15" dirty="0">
                <a:latin typeface="Lato"/>
                <a:cs typeface="Lato"/>
              </a:rPr>
              <a:t>small</a:t>
            </a:r>
            <a:r>
              <a:rPr sz="1800" spc="-110" dirty="0">
                <a:latin typeface="Lato"/>
                <a:cs typeface="Lato"/>
              </a:rPr>
              <a:t> </a:t>
            </a:r>
            <a:r>
              <a:rPr sz="1800" spc="15" dirty="0">
                <a:latin typeface="Lato"/>
                <a:cs typeface="Lato"/>
              </a:rPr>
              <a:t>variations</a:t>
            </a:r>
            <a:r>
              <a:rPr sz="1800" spc="-110" dirty="0">
                <a:latin typeface="Lato"/>
                <a:cs typeface="Lato"/>
              </a:rPr>
              <a:t> </a:t>
            </a:r>
            <a:r>
              <a:rPr sz="1800" spc="10" dirty="0">
                <a:latin typeface="Lato"/>
                <a:cs typeface="Lato"/>
              </a:rPr>
              <a:t>in</a:t>
            </a:r>
            <a:r>
              <a:rPr sz="1800" spc="-110" dirty="0">
                <a:latin typeface="Lato"/>
                <a:cs typeface="Lato"/>
              </a:rPr>
              <a:t> </a:t>
            </a:r>
            <a:r>
              <a:rPr sz="1800" spc="5" dirty="0">
                <a:latin typeface="Lato"/>
                <a:cs typeface="Lato"/>
              </a:rPr>
              <a:t>the</a:t>
            </a:r>
            <a:r>
              <a:rPr sz="1800" spc="-114" dirty="0">
                <a:latin typeface="Lato"/>
                <a:cs typeface="Lato"/>
              </a:rPr>
              <a:t> </a:t>
            </a:r>
            <a:r>
              <a:rPr sz="1800" spc="15" dirty="0">
                <a:latin typeface="Lato"/>
                <a:cs typeface="Lato"/>
              </a:rPr>
              <a:t>data</a:t>
            </a:r>
            <a:r>
              <a:rPr sz="1800" spc="-110" dirty="0">
                <a:latin typeface="Lato"/>
                <a:cs typeface="Lato"/>
              </a:rPr>
              <a:t> </a:t>
            </a:r>
            <a:r>
              <a:rPr sz="1800" spc="5" dirty="0">
                <a:latin typeface="Lato"/>
                <a:cs typeface="Lato"/>
              </a:rPr>
              <a:t>might</a:t>
            </a:r>
            <a:r>
              <a:rPr sz="1800" spc="-110" dirty="0">
                <a:latin typeface="Lato"/>
                <a:cs typeface="Lato"/>
              </a:rPr>
              <a:t> </a:t>
            </a:r>
            <a:r>
              <a:rPr sz="1800" spc="20" dirty="0">
                <a:latin typeface="Lato"/>
                <a:cs typeface="Lato"/>
              </a:rPr>
              <a:t>result  </a:t>
            </a:r>
            <a:r>
              <a:rPr sz="1800" spc="10" dirty="0">
                <a:latin typeface="Lato"/>
                <a:cs typeface="Lato"/>
              </a:rPr>
              <a:t>in</a:t>
            </a:r>
            <a:r>
              <a:rPr sz="1800" spc="-120" dirty="0">
                <a:latin typeface="Lato"/>
                <a:cs typeface="Lato"/>
              </a:rPr>
              <a:t> </a:t>
            </a:r>
            <a:r>
              <a:rPr sz="1800" spc="15" dirty="0">
                <a:latin typeface="Lato"/>
                <a:cs typeface="Lato"/>
              </a:rPr>
              <a:t>a</a:t>
            </a:r>
            <a:r>
              <a:rPr sz="1800" spc="-114" dirty="0">
                <a:latin typeface="Lato"/>
                <a:cs typeface="Lato"/>
              </a:rPr>
              <a:t> </a:t>
            </a:r>
            <a:r>
              <a:rPr sz="1800" dirty="0">
                <a:latin typeface="Lato"/>
                <a:cs typeface="Lato"/>
              </a:rPr>
              <a:t>completely</a:t>
            </a:r>
            <a:r>
              <a:rPr sz="1800" spc="-114" dirty="0">
                <a:latin typeface="Lato"/>
                <a:cs typeface="Lato"/>
              </a:rPr>
              <a:t> </a:t>
            </a:r>
            <a:r>
              <a:rPr sz="1800" spc="5" dirty="0">
                <a:latin typeface="Lato"/>
                <a:cs typeface="Lato"/>
              </a:rPr>
              <a:t>different</a:t>
            </a:r>
            <a:r>
              <a:rPr sz="1800" spc="-114" dirty="0">
                <a:latin typeface="Lato"/>
                <a:cs typeface="Lato"/>
              </a:rPr>
              <a:t> </a:t>
            </a:r>
            <a:r>
              <a:rPr sz="1800" spc="20" dirty="0">
                <a:latin typeface="Lato"/>
                <a:cs typeface="Lato"/>
              </a:rPr>
              <a:t>tree</a:t>
            </a:r>
            <a:r>
              <a:rPr sz="1800" spc="-114" dirty="0">
                <a:latin typeface="Lato"/>
                <a:cs typeface="Lato"/>
              </a:rPr>
              <a:t> </a:t>
            </a:r>
            <a:r>
              <a:rPr sz="1800" dirty="0">
                <a:latin typeface="Lato"/>
                <a:cs typeface="Lato"/>
              </a:rPr>
              <a:t>being</a:t>
            </a:r>
            <a:r>
              <a:rPr sz="1800" spc="-114" dirty="0">
                <a:latin typeface="Lato"/>
                <a:cs typeface="Lato"/>
              </a:rPr>
              <a:t> </a:t>
            </a:r>
            <a:r>
              <a:rPr sz="1800" spc="-5" dirty="0">
                <a:latin typeface="Lato"/>
                <a:cs typeface="Lato"/>
              </a:rPr>
              <a:t>generated.</a:t>
            </a:r>
            <a:endParaRPr sz="1800" dirty="0">
              <a:latin typeface="Lato"/>
              <a:cs typeface="Lato"/>
            </a:endParaRPr>
          </a:p>
          <a:p>
            <a:pPr marL="12700">
              <a:lnSpc>
                <a:spcPct val="100000"/>
              </a:lnSpc>
              <a:spcBef>
                <a:spcPts val="990"/>
              </a:spcBef>
            </a:pPr>
            <a:r>
              <a:rPr sz="1800" spc="-15" dirty="0">
                <a:latin typeface="Lato"/>
                <a:cs typeface="Lato"/>
              </a:rPr>
              <a:t>Some</a:t>
            </a:r>
            <a:r>
              <a:rPr sz="1800" spc="-114" dirty="0">
                <a:latin typeface="Lato"/>
                <a:cs typeface="Lato"/>
              </a:rPr>
              <a:t> </a:t>
            </a:r>
            <a:r>
              <a:rPr sz="1800" spc="-25" dirty="0">
                <a:latin typeface="Lato"/>
                <a:cs typeface="Lato"/>
              </a:rPr>
              <a:t>of</a:t>
            </a:r>
            <a:r>
              <a:rPr sz="1800" spc="-114" dirty="0">
                <a:latin typeface="Lato"/>
                <a:cs typeface="Lato"/>
              </a:rPr>
              <a:t> </a:t>
            </a:r>
            <a:r>
              <a:rPr sz="1800" dirty="0">
                <a:latin typeface="Lato"/>
                <a:cs typeface="Lato"/>
              </a:rPr>
              <a:t>these</a:t>
            </a:r>
            <a:r>
              <a:rPr sz="1800" spc="-110" dirty="0">
                <a:latin typeface="Lato"/>
                <a:cs typeface="Lato"/>
              </a:rPr>
              <a:t> </a:t>
            </a:r>
            <a:r>
              <a:rPr sz="1800" spc="5" dirty="0">
                <a:latin typeface="Lato"/>
                <a:cs typeface="Lato"/>
              </a:rPr>
              <a:t>problems</a:t>
            </a:r>
            <a:r>
              <a:rPr sz="1800" spc="-114" dirty="0">
                <a:latin typeface="Lato"/>
                <a:cs typeface="Lato"/>
              </a:rPr>
              <a:t> </a:t>
            </a:r>
            <a:r>
              <a:rPr sz="1800" spc="-5" dirty="0">
                <a:latin typeface="Lato"/>
                <a:cs typeface="Lato"/>
              </a:rPr>
              <a:t>can</a:t>
            </a:r>
            <a:r>
              <a:rPr sz="1800" spc="-114" dirty="0">
                <a:latin typeface="Lato"/>
                <a:cs typeface="Lato"/>
              </a:rPr>
              <a:t> </a:t>
            </a:r>
            <a:r>
              <a:rPr sz="1800" spc="-5" dirty="0">
                <a:latin typeface="Lato"/>
                <a:cs typeface="Lato"/>
              </a:rPr>
              <a:t>be</a:t>
            </a:r>
            <a:r>
              <a:rPr sz="1800" spc="-110" dirty="0">
                <a:latin typeface="Lato"/>
                <a:cs typeface="Lato"/>
              </a:rPr>
              <a:t> </a:t>
            </a:r>
            <a:r>
              <a:rPr sz="1800" spc="10" dirty="0">
                <a:latin typeface="Lato"/>
                <a:cs typeface="Lato"/>
              </a:rPr>
              <a:t>mitigated</a:t>
            </a:r>
            <a:r>
              <a:rPr sz="1800" spc="-114" dirty="0">
                <a:latin typeface="Lato"/>
                <a:cs typeface="Lato"/>
              </a:rPr>
              <a:t> </a:t>
            </a:r>
            <a:r>
              <a:rPr sz="1800" spc="-20" dirty="0">
                <a:latin typeface="Lato"/>
                <a:cs typeface="Lato"/>
              </a:rPr>
              <a:t>by</a:t>
            </a:r>
            <a:r>
              <a:rPr sz="1800" spc="-114" dirty="0">
                <a:latin typeface="Lato"/>
                <a:cs typeface="Lato"/>
              </a:rPr>
              <a:t> </a:t>
            </a:r>
            <a:r>
              <a:rPr sz="1800" dirty="0">
                <a:latin typeface="Lato"/>
                <a:cs typeface="Lato"/>
              </a:rPr>
              <a:t>using</a:t>
            </a:r>
            <a:r>
              <a:rPr sz="1800" spc="-110" dirty="0">
                <a:latin typeface="Lato"/>
                <a:cs typeface="Lato"/>
              </a:rPr>
              <a:t> </a:t>
            </a:r>
            <a:r>
              <a:rPr sz="1800" dirty="0">
                <a:latin typeface="Lato"/>
                <a:cs typeface="Lato"/>
              </a:rPr>
              <a:t>decision</a:t>
            </a:r>
            <a:r>
              <a:rPr sz="1800" spc="-114" dirty="0">
                <a:latin typeface="Lato"/>
                <a:cs typeface="Lato"/>
              </a:rPr>
              <a:t> </a:t>
            </a:r>
            <a:r>
              <a:rPr sz="1800" spc="15" dirty="0">
                <a:latin typeface="Lato"/>
                <a:cs typeface="Lato"/>
              </a:rPr>
              <a:t>trees</a:t>
            </a:r>
            <a:r>
              <a:rPr sz="1800" spc="-114" dirty="0">
                <a:latin typeface="Lato"/>
                <a:cs typeface="Lato"/>
              </a:rPr>
              <a:t> </a:t>
            </a:r>
            <a:r>
              <a:rPr sz="1800" dirty="0">
                <a:latin typeface="Lato"/>
                <a:cs typeface="Lato"/>
              </a:rPr>
              <a:t>with</a:t>
            </a:r>
            <a:r>
              <a:rPr sz="1800" spc="-110" dirty="0">
                <a:latin typeface="Lato"/>
                <a:cs typeface="Lato"/>
              </a:rPr>
              <a:t> </a:t>
            </a:r>
            <a:r>
              <a:rPr sz="1800" spc="5" dirty="0">
                <a:latin typeface="Lato"/>
                <a:cs typeface="Lato"/>
              </a:rPr>
              <a:t>an</a:t>
            </a:r>
            <a:r>
              <a:rPr sz="1800" spc="-114" dirty="0">
                <a:latin typeface="Lato"/>
                <a:cs typeface="Lato"/>
              </a:rPr>
              <a:t> </a:t>
            </a:r>
            <a:r>
              <a:rPr sz="1800" spc="-5" dirty="0">
                <a:latin typeface="Lato"/>
                <a:cs typeface="Lato"/>
              </a:rPr>
              <a:t>ensemble.</a:t>
            </a:r>
            <a:endParaRPr sz="1800" dirty="0">
              <a:latin typeface="Lato"/>
              <a:cs typeface="Lato"/>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823"/>
            <a:ext cx="3196676"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chemeClr val="accent1">
                    <a:lumMod val="60000"/>
                    <a:lumOff val="40000"/>
                  </a:schemeClr>
                </a:solidFill>
              </a:rPr>
              <a:t>Random</a:t>
            </a:r>
            <a:r>
              <a:rPr sz="3000" spc="-175" dirty="0">
                <a:solidFill>
                  <a:schemeClr val="accent1">
                    <a:lumMod val="60000"/>
                    <a:lumOff val="40000"/>
                  </a:schemeClr>
                </a:solidFill>
              </a:rPr>
              <a:t> </a:t>
            </a:r>
            <a:r>
              <a:rPr sz="3000" spc="-30" dirty="0">
                <a:solidFill>
                  <a:schemeClr val="accent1">
                    <a:lumMod val="60000"/>
                    <a:lumOff val="40000"/>
                  </a:schemeClr>
                </a:solidFill>
              </a:rPr>
              <a:t>Forest</a:t>
            </a:r>
            <a:endParaRPr sz="3000" dirty="0">
              <a:solidFill>
                <a:schemeClr val="accent1">
                  <a:lumMod val="60000"/>
                  <a:lumOff val="40000"/>
                </a:schemeClr>
              </a:solidFill>
            </a:endParaRPr>
          </a:p>
        </p:txBody>
      </p:sp>
      <p:sp>
        <p:nvSpPr>
          <p:cNvPr id="3" name="object 3"/>
          <p:cNvSpPr txBox="1"/>
          <p:nvPr/>
        </p:nvSpPr>
        <p:spPr>
          <a:xfrm>
            <a:off x="475248" y="1075877"/>
            <a:ext cx="8185784" cy="3124200"/>
          </a:xfrm>
          <a:prstGeom prst="rect">
            <a:avLst/>
          </a:prstGeom>
        </p:spPr>
        <p:txBody>
          <a:bodyPr vert="horz" wrap="square" lIns="0" tIns="135255" rIns="0" bIns="0" rtlCol="0">
            <a:spAutoFit/>
          </a:bodyPr>
          <a:lstStyle/>
          <a:p>
            <a:pPr marL="379095" indent="-367030">
              <a:lnSpc>
                <a:spcPct val="100000"/>
              </a:lnSpc>
              <a:spcBef>
                <a:spcPts val="1065"/>
              </a:spcBef>
              <a:buFont typeface="Arial"/>
              <a:buChar char="●"/>
              <a:tabLst>
                <a:tab pos="379095" algn="l"/>
                <a:tab pos="379730" algn="l"/>
              </a:tabLst>
            </a:pPr>
            <a:r>
              <a:rPr sz="1800" spc="10" dirty="0">
                <a:latin typeface="Lato"/>
                <a:cs typeface="Lato"/>
              </a:rPr>
              <a:t>Fitting</a:t>
            </a:r>
            <a:r>
              <a:rPr sz="1800" spc="-110" dirty="0">
                <a:latin typeface="Lato"/>
                <a:cs typeface="Lato"/>
              </a:rPr>
              <a:t> </a:t>
            </a:r>
            <a:r>
              <a:rPr sz="1800" dirty="0">
                <a:latin typeface="Lato"/>
                <a:cs typeface="Lato"/>
              </a:rPr>
              <a:t>decision</a:t>
            </a:r>
            <a:r>
              <a:rPr sz="1800" spc="-105" dirty="0">
                <a:latin typeface="Lato"/>
                <a:cs typeface="Lato"/>
              </a:rPr>
              <a:t> </a:t>
            </a:r>
            <a:r>
              <a:rPr sz="1800" spc="15" dirty="0">
                <a:latin typeface="Lato"/>
                <a:cs typeface="Lato"/>
              </a:rPr>
              <a:t>trees</a:t>
            </a:r>
            <a:r>
              <a:rPr sz="1800" spc="-105" dirty="0">
                <a:latin typeface="Lato"/>
                <a:cs typeface="Lato"/>
              </a:rPr>
              <a:t> </a:t>
            </a:r>
            <a:r>
              <a:rPr sz="1800" spc="-15" dirty="0">
                <a:latin typeface="Lato"/>
                <a:cs typeface="Lato"/>
              </a:rPr>
              <a:t>on</a:t>
            </a:r>
            <a:r>
              <a:rPr sz="1800" spc="-105" dirty="0">
                <a:latin typeface="Lato"/>
                <a:cs typeface="Lato"/>
              </a:rPr>
              <a:t> </a:t>
            </a:r>
            <a:r>
              <a:rPr sz="1800" dirty="0">
                <a:latin typeface="Lato"/>
                <a:cs typeface="Lato"/>
              </a:rPr>
              <a:t>bootstrapped</a:t>
            </a:r>
            <a:r>
              <a:rPr sz="1800" spc="-105" dirty="0">
                <a:latin typeface="Lato"/>
                <a:cs typeface="Lato"/>
              </a:rPr>
              <a:t> </a:t>
            </a:r>
            <a:r>
              <a:rPr sz="1800" spc="15" dirty="0">
                <a:latin typeface="Lato"/>
                <a:cs typeface="Lato"/>
              </a:rPr>
              <a:t>data</a:t>
            </a:r>
            <a:r>
              <a:rPr sz="1800" spc="-110" dirty="0">
                <a:latin typeface="Lato"/>
                <a:cs typeface="Lato"/>
              </a:rPr>
              <a:t> </a:t>
            </a:r>
            <a:r>
              <a:rPr sz="1800" dirty="0">
                <a:latin typeface="Lato"/>
                <a:cs typeface="Lato"/>
              </a:rPr>
              <a:t>serves</a:t>
            </a:r>
            <a:r>
              <a:rPr sz="1800" spc="-105" dirty="0">
                <a:latin typeface="Lato"/>
                <a:cs typeface="Lato"/>
              </a:rPr>
              <a:t> </a:t>
            </a:r>
            <a:r>
              <a:rPr sz="1800" dirty="0">
                <a:latin typeface="Lato"/>
                <a:cs typeface="Lato"/>
              </a:rPr>
              <a:t>to</a:t>
            </a:r>
            <a:r>
              <a:rPr sz="1800" spc="-105" dirty="0">
                <a:latin typeface="Lato"/>
                <a:cs typeface="Lato"/>
              </a:rPr>
              <a:t> </a:t>
            </a:r>
            <a:r>
              <a:rPr sz="1800" spc="10" dirty="0">
                <a:latin typeface="Lato"/>
                <a:cs typeface="Lato"/>
              </a:rPr>
              <a:t>decorrelate</a:t>
            </a:r>
            <a:r>
              <a:rPr sz="1800" spc="-105" dirty="0">
                <a:latin typeface="Lato"/>
                <a:cs typeface="Lato"/>
              </a:rPr>
              <a:t> </a:t>
            </a:r>
            <a:r>
              <a:rPr sz="1800" dirty="0">
                <a:latin typeface="Lato"/>
                <a:cs typeface="Lato"/>
              </a:rPr>
              <a:t>them</a:t>
            </a:r>
            <a:r>
              <a:rPr sz="1800" spc="-105" dirty="0">
                <a:latin typeface="Lato"/>
                <a:cs typeface="Lato"/>
              </a:rPr>
              <a:t> </a:t>
            </a:r>
            <a:r>
              <a:rPr sz="1800" spc="-10" dirty="0">
                <a:latin typeface="Lato"/>
                <a:cs typeface="Lato"/>
              </a:rPr>
              <a:t>slightly.</a:t>
            </a:r>
            <a:endParaRPr sz="1800" dirty="0">
              <a:latin typeface="Lato"/>
              <a:cs typeface="Lato"/>
            </a:endParaRPr>
          </a:p>
          <a:p>
            <a:pPr marL="379095" marR="71120" indent="-367030">
              <a:lnSpc>
                <a:spcPct val="100699"/>
              </a:lnSpc>
              <a:spcBef>
                <a:spcPts val="950"/>
              </a:spcBef>
              <a:buFont typeface="Arial"/>
              <a:buChar char="●"/>
              <a:tabLst>
                <a:tab pos="379095" algn="l"/>
                <a:tab pos="379730" algn="l"/>
              </a:tabLst>
            </a:pPr>
            <a:r>
              <a:rPr sz="1800" spc="-5" dirty="0">
                <a:latin typeface="Lato"/>
                <a:cs typeface="Lato"/>
              </a:rPr>
              <a:t>Since</a:t>
            </a:r>
            <a:r>
              <a:rPr sz="1800" spc="-114" dirty="0">
                <a:latin typeface="Lato"/>
                <a:cs typeface="Lato"/>
              </a:rPr>
              <a:t> </a:t>
            </a:r>
            <a:r>
              <a:rPr sz="1800" spc="-5" dirty="0">
                <a:latin typeface="Lato"/>
                <a:cs typeface="Lato"/>
              </a:rPr>
              <a:t>each</a:t>
            </a:r>
            <a:r>
              <a:rPr sz="1800" spc="-114" dirty="0">
                <a:latin typeface="Lato"/>
                <a:cs typeface="Lato"/>
              </a:rPr>
              <a:t> </a:t>
            </a:r>
            <a:r>
              <a:rPr sz="1800" spc="-10" dirty="0">
                <a:latin typeface="Lato"/>
                <a:cs typeface="Lato"/>
              </a:rPr>
              <a:t>node</a:t>
            </a:r>
            <a:r>
              <a:rPr sz="1800" spc="-114" dirty="0">
                <a:latin typeface="Lato"/>
                <a:cs typeface="Lato"/>
              </a:rPr>
              <a:t> </a:t>
            </a:r>
            <a:r>
              <a:rPr sz="1800" spc="-10" dirty="0">
                <a:latin typeface="Lato"/>
                <a:cs typeface="Lato"/>
              </a:rPr>
              <a:t>chooses</a:t>
            </a:r>
            <a:r>
              <a:rPr sz="1800" spc="-114" dirty="0">
                <a:latin typeface="Lato"/>
                <a:cs typeface="Lato"/>
              </a:rPr>
              <a:t> </a:t>
            </a:r>
            <a:r>
              <a:rPr sz="1800" dirty="0">
                <a:latin typeface="Lato"/>
                <a:cs typeface="Lato"/>
              </a:rPr>
              <a:t>what</a:t>
            </a:r>
            <a:r>
              <a:rPr sz="1800" spc="-114" dirty="0">
                <a:latin typeface="Lato"/>
                <a:cs typeface="Lato"/>
              </a:rPr>
              <a:t> </a:t>
            </a:r>
            <a:r>
              <a:rPr sz="1800" spc="10" dirty="0">
                <a:latin typeface="Lato"/>
                <a:cs typeface="Lato"/>
              </a:rPr>
              <a:t>feature</a:t>
            </a:r>
            <a:r>
              <a:rPr sz="1800" spc="-114" dirty="0">
                <a:latin typeface="Lato"/>
                <a:cs typeface="Lato"/>
              </a:rPr>
              <a:t> </a:t>
            </a:r>
            <a:r>
              <a:rPr sz="1800" dirty="0">
                <a:latin typeface="Lato"/>
                <a:cs typeface="Lato"/>
              </a:rPr>
              <a:t>to</a:t>
            </a:r>
            <a:r>
              <a:rPr sz="1800" spc="-114" dirty="0">
                <a:latin typeface="Lato"/>
                <a:cs typeface="Lato"/>
              </a:rPr>
              <a:t> </a:t>
            </a:r>
            <a:r>
              <a:rPr sz="1800" spc="15" dirty="0">
                <a:latin typeface="Lato"/>
                <a:cs typeface="Lato"/>
              </a:rPr>
              <a:t>split</a:t>
            </a:r>
            <a:r>
              <a:rPr sz="1800" spc="-114" dirty="0">
                <a:latin typeface="Lato"/>
                <a:cs typeface="Lato"/>
              </a:rPr>
              <a:t> </a:t>
            </a:r>
            <a:r>
              <a:rPr sz="1800" spc="-15" dirty="0">
                <a:latin typeface="Lato"/>
                <a:cs typeface="Lato"/>
              </a:rPr>
              <a:t>on</a:t>
            </a:r>
            <a:r>
              <a:rPr sz="1800" spc="-114" dirty="0">
                <a:latin typeface="Lato"/>
                <a:cs typeface="Lato"/>
              </a:rPr>
              <a:t> </a:t>
            </a:r>
            <a:r>
              <a:rPr sz="1800" spc="10" dirty="0">
                <a:latin typeface="Lato"/>
                <a:cs typeface="Lato"/>
              </a:rPr>
              <a:t>in</a:t>
            </a:r>
            <a:r>
              <a:rPr sz="1800" spc="-114" dirty="0">
                <a:latin typeface="Lato"/>
                <a:cs typeface="Lato"/>
              </a:rPr>
              <a:t> </a:t>
            </a:r>
            <a:r>
              <a:rPr sz="1800" spc="15" dirty="0">
                <a:latin typeface="Lato"/>
                <a:cs typeface="Lato"/>
              </a:rPr>
              <a:t>a</a:t>
            </a:r>
            <a:r>
              <a:rPr sz="1800" spc="-114" dirty="0">
                <a:latin typeface="Lato"/>
                <a:cs typeface="Lato"/>
              </a:rPr>
              <a:t> </a:t>
            </a:r>
            <a:r>
              <a:rPr sz="1800" spc="5" dirty="0">
                <a:latin typeface="Lato"/>
                <a:cs typeface="Lato"/>
              </a:rPr>
              <a:t>greedy</a:t>
            </a:r>
            <a:r>
              <a:rPr sz="1800" spc="-114" dirty="0">
                <a:latin typeface="Lato"/>
                <a:cs typeface="Lato"/>
              </a:rPr>
              <a:t> </a:t>
            </a:r>
            <a:r>
              <a:rPr sz="1800" spc="-15" dirty="0">
                <a:latin typeface="Lato"/>
                <a:cs typeface="Lato"/>
              </a:rPr>
              <a:t>manner,</a:t>
            </a:r>
            <a:r>
              <a:rPr sz="1800" spc="-114" dirty="0">
                <a:latin typeface="Lato"/>
                <a:cs typeface="Lato"/>
              </a:rPr>
              <a:t> </a:t>
            </a:r>
            <a:r>
              <a:rPr sz="1800" spc="15" dirty="0">
                <a:latin typeface="Lato"/>
                <a:cs typeface="Lato"/>
              </a:rPr>
              <a:t>trees</a:t>
            </a:r>
            <a:r>
              <a:rPr sz="1800" spc="-114" dirty="0">
                <a:latin typeface="Lato"/>
                <a:cs typeface="Lato"/>
              </a:rPr>
              <a:t> </a:t>
            </a:r>
            <a:r>
              <a:rPr sz="1800" spc="-5" dirty="0">
                <a:latin typeface="Lato"/>
                <a:cs typeface="Lato"/>
              </a:rPr>
              <a:t>can  </a:t>
            </a:r>
            <a:r>
              <a:rPr sz="1800" spc="25" dirty="0">
                <a:latin typeface="Lato"/>
                <a:cs typeface="Lato"/>
              </a:rPr>
              <a:t>still</a:t>
            </a:r>
            <a:r>
              <a:rPr sz="1800" spc="-120" dirty="0">
                <a:latin typeface="Lato"/>
                <a:cs typeface="Lato"/>
              </a:rPr>
              <a:t> </a:t>
            </a:r>
            <a:r>
              <a:rPr sz="1800" spc="-5" dirty="0">
                <a:latin typeface="Lato"/>
                <a:cs typeface="Lato"/>
              </a:rPr>
              <a:t>end</a:t>
            </a:r>
            <a:r>
              <a:rPr sz="1800" spc="-114" dirty="0">
                <a:latin typeface="Lato"/>
                <a:cs typeface="Lato"/>
              </a:rPr>
              <a:t> </a:t>
            </a:r>
            <a:r>
              <a:rPr sz="1800" spc="-10" dirty="0">
                <a:latin typeface="Lato"/>
                <a:cs typeface="Lato"/>
              </a:rPr>
              <a:t>up</a:t>
            </a:r>
            <a:r>
              <a:rPr sz="1800" spc="-114" dirty="0">
                <a:latin typeface="Lato"/>
                <a:cs typeface="Lato"/>
              </a:rPr>
              <a:t> </a:t>
            </a:r>
            <a:r>
              <a:rPr sz="1800" spc="5" dirty="0">
                <a:latin typeface="Lato"/>
                <a:cs typeface="Lato"/>
              </a:rPr>
              <a:t>very</a:t>
            </a:r>
            <a:r>
              <a:rPr sz="1800" spc="-114" dirty="0">
                <a:latin typeface="Lato"/>
                <a:cs typeface="Lato"/>
              </a:rPr>
              <a:t> </a:t>
            </a:r>
            <a:r>
              <a:rPr sz="1800" spc="15" dirty="0">
                <a:latin typeface="Lato"/>
                <a:cs typeface="Lato"/>
              </a:rPr>
              <a:t>correlated</a:t>
            </a:r>
            <a:r>
              <a:rPr sz="1800" spc="-114" dirty="0">
                <a:latin typeface="Lato"/>
                <a:cs typeface="Lato"/>
              </a:rPr>
              <a:t> </a:t>
            </a:r>
            <a:r>
              <a:rPr sz="1800" dirty="0">
                <a:latin typeface="Lato"/>
                <a:cs typeface="Lato"/>
              </a:rPr>
              <a:t>with</a:t>
            </a:r>
            <a:r>
              <a:rPr sz="1800" spc="-114" dirty="0">
                <a:latin typeface="Lato"/>
                <a:cs typeface="Lato"/>
              </a:rPr>
              <a:t> </a:t>
            </a:r>
            <a:r>
              <a:rPr sz="1800" spc="-5" dirty="0">
                <a:latin typeface="Lato"/>
                <a:cs typeface="Lato"/>
              </a:rPr>
              <a:t>each</a:t>
            </a:r>
            <a:r>
              <a:rPr sz="1800" spc="-114" dirty="0">
                <a:latin typeface="Lato"/>
                <a:cs typeface="Lato"/>
              </a:rPr>
              <a:t> </a:t>
            </a:r>
            <a:r>
              <a:rPr sz="1800" spc="-20" dirty="0">
                <a:latin typeface="Lato"/>
                <a:cs typeface="Lato"/>
              </a:rPr>
              <a:t>other.</a:t>
            </a:r>
            <a:endParaRPr sz="1800" dirty="0">
              <a:latin typeface="Lato"/>
              <a:cs typeface="Lato"/>
            </a:endParaRPr>
          </a:p>
          <a:p>
            <a:pPr marL="379095" indent="-367030">
              <a:lnSpc>
                <a:spcPct val="100000"/>
              </a:lnSpc>
              <a:spcBef>
                <a:spcPts val="990"/>
              </a:spcBef>
              <a:buFont typeface="Arial"/>
              <a:buChar char="●"/>
              <a:tabLst>
                <a:tab pos="379095" algn="l"/>
                <a:tab pos="379730" algn="l"/>
              </a:tabLst>
            </a:pPr>
            <a:r>
              <a:rPr sz="1800" dirty="0">
                <a:latin typeface="Lato"/>
                <a:cs typeface="Lato"/>
              </a:rPr>
              <a:t>Random</a:t>
            </a:r>
            <a:r>
              <a:rPr sz="1800" spc="-114" dirty="0">
                <a:latin typeface="Lato"/>
                <a:cs typeface="Lato"/>
              </a:rPr>
              <a:t> </a:t>
            </a:r>
            <a:r>
              <a:rPr sz="1800" spc="5" dirty="0">
                <a:latin typeface="Lato"/>
                <a:cs typeface="Lato"/>
              </a:rPr>
              <a:t>forests</a:t>
            </a:r>
            <a:r>
              <a:rPr sz="1800" spc="-114" dirty="0">
                <a:latin typeface="Lato"/>
                <a:cs typeface="Lato"/>
              </a:rPr>
              <a:t> </a:t>
            </a:r>
            <a:r>
              <a:rPr sz="1800" b="1" spc="15" dirty="0">
                <a:latin typeface="Lato"/>
                <a:cs typeface="Lato"/>
              </a:rPr>
              <a:t>decorrelates</a:t>
            </a:r>
            <a:r>
              <a:rPr sz="1800" b="1" spc="-90" dirty="0">
                <a:latin typeface="Lato"/>
                <a:cs typeface="Lato"/>
              </a:rPr>
              <a:t> </a:t>
            </a:r>
            <a:r>
              <a:rPr sz="1800" b="1" spc="10" dirty="0">
                <a:latin typeface="Lato"/>
                <a:cs typeface="Lato"/>
              </a:rPr>
              <a:t>the</a:t>
            </a:r>
            <a:r>
              <a:rPr sz="1800" b="1" spc="-90" dirty="0">
                <a:latin typeface="Lato"/>
                <a:cs typeface="Lato"/>
              </a:rPr>
              <a:t> </a:t>
            </a:r>
            <a:r>
              <a:rPr sz="1800" b="1" spc="15" dirty="0">
                <a:latin typeface="Lato"/>
                <a:cs typeface="Lato"/>
              </a:rPr>
              <a:t>individual</a:t>
            </a:r>
            <a:r>
              <a:rPr sz="1800" b="1" spc="-90" dirty="0">
                <a:latin typeface="Lato"/>
                <a:cs typeface="Lato"/>
              </a:rPr>
              <a:t> </a:t>
            </a:r>
            <a:r>
              <a:rPr sz="1800" b="1" spc="5" dirty="0">
                <a:latin typeface="Lato"/>
                <a:cs typeface="Lato"/>
              </a:rPr>
              <a:t>decision</a:t>
            </a:r>
            <a:r>
              <a:rPr sz="1800" b="1" spc="-90" dirty="0">
                <a:latin typeface="Lato"/>
                <a:cs typeface="Lato"/>
              </a:rPr>
              <a:t> </a:t>
            </a:r>
            <a:r>
              <a:rPr sz="1800" b="1" spc="5" dirty="0">
                <a:latin typeface="Lato"/>
                <a:cs typeface="Lato"/>
              </a:rPr>
              <a:t>trees</a:t>
            </a:r>
            <a:r>
              <a:rPr sz="1800" spc="5" dirty="0">
                <a:latin typeface="Lato"/>
                <a:cs typeface="Lato"/>
              </a:rPr>
              <a:t>.</a:t>
            </a:r>
            <a:endParaRPr sz="1800" dirty="0">
              <a:latin typeface="Lato"/>
              <a:cs typeface="Lato"/>
            </a:endParaRPr>
          </a:p>
          <a:p>
            <a:pPr marL="379095" marR="192405" indent="-367030" algn="just">
              <a:lnSpc>
                <a:spcPct val="100699"/>
              </a:lnSpc>
              <a:spcBef>
                <a:spcPts val="975"/>
              </a:spcBef>
              <a:buFont typeface="Arial"/>
              <a:buChar char="●"/>
              <a:tabLst>
                <a:tab pos="379730" algn="l"/>
              </a:tabLst>
            </a:pPr>
            <a:r>
              <a:rPr sz="1800" spc="-15" dirty="0">
                <a:latin typeface="Lato"/>
                <a:cs typeface="Lato"/>
              </a:rPr>
              <a:t>When</a:t>
            </a:r>
            <a:r>
              <a:rPr sz="1800" spc="-120" dirty="0">
                <a:latin typeface="Lato"/>
                <a:cs typeface="Lato"/>
              </a:rPr>
              <a:t> </a:t>
            </a:r>
            <a:r>
              <a:rPr sz="1800" spc="5" dirty="0">
                <a:latin typeface="Lato"/>
                <a:cs typeface="Lato"/>
              </a:rPr>
              <a:t>the</a:t>
            </a:r>
            <a:r>
              <a:rPr sz="1800" spc="-114" dirty="0">
                <a:latin typeface="Lato"/>
                <a:cs typeface="Lato"/>
              </a:rPr>
              <a:t> </a:t>
            </a:r>
            <a:r>
              <a:rPr sz="1800" spc="5" dirty="0">
                <a:latin typeface="Lato"/>
                <a:cs typeface="Lato"/>
              </a:rPr>
              <a:t>CART</a:t>
            </a:r>
            <a:r>
              <a:rPr sz="1800" spc="-114" dirty="0">
                <a:latin typeface="Lato"/>
                <a:cs typeface="Lato"/>
              </a:rPr>
              <a:t> </a:t>
            </a:r>
            <a:r>
              <a:rPr sz="1800" spc="15" dirty="0">
                <a:latin typeface="Lato"/>
                <a:cs typeface="Lato"/>
              </a:rPr>
              <a:t>algorithm</a:t>
            </a:r>
            <a:r>
              <a:rPr sz="1800" spc="-114" dirty="0">
                <a:latin typeface="Lato"/>
                <a:cs typeface="Lato"/>
              </a:rPr>
              <a:t> </a:t>
            </a:r>
            <a:r>
              <a:rPr sz="1800" spc="15" dirty="0">
                <a:latin typeface="Lato"/>
                <a:cs typeface="Lato"/>
              </a:rPr>
              <a:t>is</a:t>
            </a:r>
            <a:r>
              <a:rPr sz="1800" spc="-114" dirty="0">
                <a:latin typeface="Lato"/>
                <a:cs typeface="Lato"/>
              </a:rPr>
              <a:t> </a:t>
            </a:r>
            <a:r>
              <a:rPr sz="1800" spc="-10" dirty="0">
                <a:latin typeface="Lato"/>
                <a:cs typeface="Lato"/>
              </a:rPr>
              <a:t>choosing</a:t>
            </a:r>
            <a:r>
              <a:rPr sz="1800" spc="-120" dirty="0">
                <a:latin typeface="Lato"/>
                <a:cs typeface="Lato"/>
              </a:rPr>
              <a:t> </a:t>
            </a:r>
            <a:r>
              <a:rPr sz="1800" spc="5" dirty="0">
                <a:latin typeface="Lato"/>
                <a:cs typeface="Lato"/>
              </a:rPr>
              <a:t>the</a:t>
            </a:r>
            <a:r>
              <a:rPr sz="1800" spc="-114" dirty="0">
                <a:latin typeface="Lato"/>
                <a:cs typeface="Lato"/>
              </a:rPr>
              <a:t> </a:t>
            </a:r>
            <a:r>
              <a:rPr sz="1800" spc="10" dirty="0">
                <a:latin typeface="Lato"/>
                <a:cs typeface="Lato"/>
              </a:rPr>
              <a:t>optimal</a:t>
            </a:r>
            <a:r>
              <a:rPr sz="1800" spc="-114" dirty="0">
                <a:latin typeface="Lato"/>
                <a:cs typeface="Lato"/>
              </a:rPr>
              <a:t> </a:t>
            </a:r>
            <a:r>
              <a:rPr sz="1800" spc="15" dirty="0">
                <a:latin typeface="Lato"/>
                <a:cs typeface="Lato"/>
              </a:rPr>
              <a:t>split</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make</a:t>
            </a:r>
            <a:r>
              <a:rPr sz="1800" spc="-114" dirty="0">
                <a:latin typeface="Lato"/>
                <a:cs typeface="Lato"/>
              </a:rPr>
              <a:t> </a:t>
            </a:r>
            <a:r>
              <a:rPr sz="1800" spc="20" dirty="0">
                <a:latin typeface="Lato"/>
                <a:cs typeface="Lato"/>
              </a:rPr>
              <a:t>at</a:t>
            </a:r>
            <a:r>
              <a:rPr sz="1800" spc="-120" dirty="0">
                <a:latin typeface="Lato"/>
                <a:cs typeface="Lato"/>
              </a:rPr>
              <a:t> </a:t>
            </a:r>
            <a:r>
              <a:rPr sz="1800" spc="-5" dirty="0">
                <a:latin typeface="Lato"/>
                <a:cs typeface="Lato"/>
              </a:rPr>
              <a:t>each</a:t>
            </a:r>
            <a:r>
              <a:rPr sz="1800" spc="-114" dirty="0">
                <a:latin typeface="Lato"/>
                <a:cs typeface="Lato"/>
              </a:rPr>
              <a:t> </a:t>
            </a:r>
            <a:r>
              <a:rPr sz="1800" spc="-15" dirty="0">
                <a:latin typeface="Lato"/>
                <a:cs typeface="Lato"/>
              </a:rPr>
              <a:t>node,  </a:t>
            </a:r>
            <a:r>
              <a:rPr sz="1800" spc="5" dirty="0">
                <a:latin typeface="Lato"/>
                <a:cs typeface="Lato"/>
              </a:rPr>
              <a:t>the</a:t>
            </a:r>
            <a:r>
              <a:rPr sz="1800" spc="-110" dirty="0">
                <a:latin typeface="Lato"/>
                <a:cs typeface="Lato"/>
              </a:rPr>
              <a:t> </a:t>
            </a:r>
            <a:r>
              <a:rPr sz="1800" dirty="0">
                <a:latin typeface="Lato"/>
                <a:cs typeface="Lato"/>
              </a:rPr>
              <a:t>random</a:t>
            </a:r>
            <a:r>
              <a:rPr sz="1800" spc="-110" dirty="0">
                <a:latin typeface="Lato"/>
                <a:cs typeface="Lato"/>
              </a:rPr>
              <a:t> </a:t>
            </a:r>
            <a:r>
              <a:rPr sz="1800" spc="5" dirty="0">
                <a:latin typeface="Lato"/>
                <a:cs typeface="Lato"/>
              </a:rPr>
              <a:t>forest</a:t>
            </a:r>
            <a:r>
              <a:rPr sz="1800" spc="-110" dirty="0">
                <a:latin typeface="Lato"/>
                <a:cs typeface="Lato"/>
              </a:rPr>
              <a:t> </a:t>
            </a:r>
            <a:r>
              <a:rPr sz="1800" spc="15" dirty="0">
                <a:latin typeface="Lato"/>
                <a:cs typeface="Lato"/>
              </a:rPr>
              <a:t>will</a:t>
            </a:r>
            <a:r>
              <a:rPr sz="1800" spc="-110" dirty="0">
                <a:latin typeface="Lato"/>
                <a:cs typeface="Lato"/>
              </a:rPr>
              <a:t> </a:t>
            </a:r>
            <a:r>
              <a:rPr sz="1800" spc="-15" dirty="0">
                <a:latin typeface="Lato"/>
                <a:cs typeface="Lato"/>
              </a:rPr>
              <a:t>choose</a:t>
            </a:r>
            <a:r>
              <a:rPr sz="1800" spc="-110" dirty="0">
                <a:latin typeface="Lato"/>
                <a:cs typeface="Lato"/>
              </a:rPr>
              <a:t> </a:t>
            </a:r>
            <a:r>
              <a:rPr sz="1800" spc="15" dirty="0">
                <a:latin typeface="Lato"/>
                <a:cs typeface="Lato"/>
              </a:rPr>
              <a:t>a</a:t>
            </a:r>
            <a:r>
              <a:rPr sz="1800" spc="-114" dirty="0">
                <a:latin typeface="Lato"/>
                <a:cs typeface="Lato"/>
              </a:rPr>
              <a:t> </a:t>
            </a:r>
            <a:r>
              <a:rPr sz="1800" b="1" spc="5" dirty="0">
                <a:latin typeface="Lato"/>
                <a:cs typeface="Lato"/>
              </a:rPr>
              <a:t>random</a:t>
            </a:r>
            <a:r>
              <a:rPr sz="1800" b="1" spc="-85" dirty="0">
                <a:latin typeface="Lato"/>
                <a:cs typeface="Lato"/>
              </a:rPr>
              <a:t> </a:t>
            </a:r>
            <a:r>
              <a:rPr sz="1800" b="1" spc="5" dirty="0">
                <a:latin typeface="Lato"/>
                <a:cs typeface="Lato"/>
              </a:rPr>
              <a:t>subset</a:t>
            </a:r>
            <a:r>
              <a:rPr sz="1800" b="1" spc="-85" dirty="0">
                <a:latin typeface="Lato"/>
                <a:cs typeface="Lato"/>
              </a:rPr>
              <a:t> </a:t>
            </a:r>
            <a:r>
              <a:rPr sz="1800" b="1" spc="-20" dirty="0">
                <a:latin typeface="Lato"/>
                <a:cs typeface="Lato"/>
              </a:rPr>
              <a:t>of</a:t>
            </a:r>
            <a:r>
              <a:rPr sz="1800" b="1" spc="-90" dirty="0">
                <a:latin typeface="Lato"/>
                <a:cs typeface="Lato"/>
              </a:rPr>
              <a:t> </a:t>
            </a:r>
            <a:r>
              <a:rPr sz="1800" b="1" spc="5" dirty="0">
                <a:latin typeface="Lato"/>
                <a:cs typeface="Lato"/>
              </a:rPr>
              <a:t>features</a:t>
            </a:r>
            <a:r>
              <a:rPr sz="1800" b="1" spc="-70" dirty="0">
                <a:latin typeface="Lato"/>
                <a:cs typeface="Lato"/>
              </a:rPr>
              <a:t> </a:t>
            </a:r>
            <a:r>
              <a:rPr sz="1800" dirty="0">
                <a:latin typeface="Lato"/>
                <a:cs typeface="Lato"/>
              </a:rPr>
              <a:t>and</a:t>
            </a:r>
            <a:r>
              <a:rPr sz="1800" spc="-110" dirty="0">
                <a:latin typeface="Lato"/>
                <a:cs typeface="Lato"/>
              </a:rPr>
              <a:t> </a:t>
            </a:r>
            <a:r>
              <a:rPr sz="1800" dirty="0">
                <a:latin typeface="Lato"/>
                <a:cs typeface="Lato"/>
              </a:rPr>
              <a:t>only</a:t>
            </a:r>
            <a:r>
              <a:rPr sz="1800" spc="-110" dirty="0">
                <a:latin typeface="Lato"/>
                <a:cs typeface="Lato"/>
              </a:rPr>
              <a:t> </a:t>
            </a:r>
            <a:r>
              <a:rPr sz="1800" spc="5" dirty="0">
                <a:latin typeface="Lato"/>
                <a:cs typeface="Lato"/>
              </a:rPr>
              <a:t>consider  </a:t>
            </a:r>
            <a:r>
              <a:rPr sz="1800" spc="-5" dirty="0">
                <a:latin typeface="Lato"/>
                <a:cs typeface="Lato"/>
              </a:rPr>
              <a:t>those </a:t>
            </a:r>
            <a:r>
              <a:rPr sz="1800" spc="5" dirty="0">
                <a:latin typeface="Lato"/>
                <a:cs typeface="Lato"/>
              </a:rPr>
              <a:t>for the</a:t>
            </a:r>
            <a:r>
              <a:rPr sz="1800" spc="-350" dirty="0">
                <a:latin typeface="Lato"/>
                <a:cs typeface="Lato"/>
              </a:rPr>
              <a:t> </a:t>
            </a:r>
            <a:r>
              <a:rPr sz="1800" spc="5" dirty="0">
                <a:latin typeface="Lato"/>
                <a:cs typeface="Lato"/>
              </a:rPr>
              <a:t>split.</a:t>
            </a:r>
            <a:endParaRPr sz="1800" dirty="0">
              <a:latin typeface="Lato"/>
              <a:cs typeface="Lato"/>
            </a:endParaRPr>
          </a:p>
          <a:p>
            <a:pPr marL="379095" marR="88900" indent="-367030" algn="just">
              <a:lnSpc>
                <a:spcPct val="100699"/>
              </a:lnSpc>
              <a:spcBef>
                <a:spcPts val="975"/>
              </a:spcBef>
              <a:buFont typeface="Arial"/>
              <a:buChar char="●"/>
              <a:tabLst>
                <a:tab pos="379730" algn="l"/>
              </a:tabLst>
            </a:pPr>
            <a:r>
              <a:rPr sz="1800" spc="-5" dirty="0">
                <a:latin typeface="Lato"/>
                <a:cs typeface="Lato"/>
              </a:rPr>
              <a:t>From</a:t>
            </a:r>
            <a:r>
              <a:rPr sz="1800" spc="-120" dirty="0">
                <a:latin typeface="Lato"/>
                <a:cs typeface="Lato"/>
              </a:rPr>
              <a:t> </a:t>
            </a:r>
            <a:r>
              <a:rPr sz="1800" spc="15" dirty="0">
                <a:latin typeface="Lato"/>
                <a:cs typeface="Lato"/>
              </a:rPr>
              <a:t>that</a:t>
            </a:r>
            <a:r>
              <a:rPr sz="1800" spc="-114" dirty="0">
                <a:latin typeface="Lato"/>
                <a:cs typeface="Lato"/>
              </a:rPr>
              <a:t> </a:t>
            </a:r>
            <a:r>
              <a:rPr sz="1800" dirty="0">
                <a:latin typeface="Lato"/>
                <a:cs typeface="Lato"/>
              </a:rPr>
              <a:t>random</a:t>
            </a:r>
            <a:r>
              <a:rPr sz="1800" spc="-114" dirty="0">
                <a:latin typeface="Lato"/>
                <a:cs typeface="Lato"/>
              </a:rPr>
              <a:t> </a:t>
            </a:r>
            <a:r>
              <a:rPr sz="1800" dirty="0">
                <a:latin typeface="Lato"/>
                <a:cs typeface="Lato"/>
              </a:rPr>
              <a:t>subset</a:t>
            </a:r>
            <a:r>
              <a:rPr sz="1800" spc="-114" dirty="0">
                <a:latin typeface="Lato"/>
                <a:cs typeface="Lato"/>
              </a:rPr>
              <a:t> </a:t>
            </a:r>
            <a:r>
              <a:rPr sz="1800" spc="-25" dirty="0">
                <a:latin typeface="Lato"/>
                <a:cs typeface="Lato"/>
              </a:rPr>
              <a:t>of</a:t>
            </a:r>
            <a:r>
              <a:rPr sz="1800" spc="-114" dirty="0">
                <a:latin typeface="Lato"/>
                <a:cs typeface="Lato"/>
              </a:rPr>
              <a:t> </a:t>
            </a:r>
            <a:r>
              <a:rPr sz="1800" spc="5" dirty="0">
                <a:latin typeface="Lato"/>
                <a:cs typeface="Lato"/>
              </a:rPr>
              <a:t>features,</a:t>
            </a:r>
            <a:r>
              <a:rPr sz="1800" spc="-114" dirty="0">
                <a:latin typeface="Lato"/>
                <a:cs typeface="Lato"/>
              </a:rPr>
              <a:t> </a:t>
            </a:r>
            <a:r>
              <a:rPr sz="1800" spc="5" dirty="0">
                <a:latin typeface="Lato"/>
                <a:cs typeface="Lato"/>
              </a:rPr>
              <a:t>the</a:t>
            </a:r>
            <a:r>
              <a:rPr sz="1800" spc="-114" dirty="0">
                <a:latin typeface="Lato"/>
                <a:cs typeface="Lato"/>
              </a:rPr>
              <a:t> </a:t>
            </a:r>
            <a:r>
              <a:rPr sz="1800" spc="15" dirty="0">
                <a:latin typeface="Lato"/>
                <a:cs typeface="Lato"/>
              </a:rPr>
              <a:t>algorithm</a:t>
            </a:r>
            <a:r>
              <a:rPr sz="1800" spc="-114" dirty="0">
                <a:latin typeface="Lato"/>
                <a:cs typeface="Lato"/>
              </a:rPr>
              <a:t> </a:t>
            </a:r>
            <a:r>
              <a:rPr sz="1800" spc="15" dirty="0">
                <a:latin typeface="Lato"/>
                <a:cs typeface="Lato"/>
              </a:rPr>
              <a:t>will</a:t>
            </a:r>
            <a:r>
              <a:rPr sz="1800" spc="-114" dirty="0">
                <a:latin typeface="Lato"/>
                <a:cs typeface="Lato"/>
              </a:rPr>
              <a:t> </a:t>
            </a:r>
            <a:r>
              <a:rPr sz="1800" spc="25" dirty="0">
                <a:latin typeface="Lato"/>
                <a:cs typeface="Lato"/>
              </a:rPr>
              <a:t>still</a:t>
            </a:r>
            <a:r>
              <a:rPr sz="1800" spc="-114" dirty="0">
                <a:latin typeface="Lato"/>
                <a:cs typeface="Lato"/>
              </a:rPr>
              <a:t> </a:t>
            </a:r>
            <a:r>
              <a:rPr sz="1800" spc="5" dirty="0">
                <a:latin typeface="Lato"/>
                <a:cs typeface="Lato"/>
              </a:rPr>
              <a:t>select</a:t>
            </a:r>
            <a:r>
              <a:rPr sz="1800" spc="-114" dirty="0">
                <a:latin typeface="Lato"/>
                <a:cs typeface="Lato"/>
              </a:rPr>
              <a:t> </a:t>
            </a:r>
            <a:r>
              <a:rPr sz="1800" spc="5" dirty="0">
                <a:latin typeface="Lato"/>
                <a:cs typeface="Lato"/>
              </a:rPr>
              <a:t>the</a:t>
            </a:r>
            <a:r>
              <a:rPr sz="1800" spc="-114" dirty="0">
                <a:latin typeface="Lato"/>
                <a:cs typeface="Lato"/>
              </a:rPr>
              <a:t> </a:t>
            </a:r>
            <a:r>
              <a:rPr sz="1800" b="1" spc="10" dirty="0">
                <a:latin typeface="Lato"/>
                <a:cs typeface="Lato"/>
              </a:rPr>
              <a:t>optimal  feature</a:t>
            </a:r>
            <a:r>
              <a:rPr sz="1800" b="1" spc="-90" dirty="0">
                <a:latin typeface="Lato"/>
                <a:cs typeface="Lato"/>
              </a:rPr>
              <a:t> </a:t>
            </a:r>
            <a:r>
              <a:rPr sz="1800" dirty="0">
                <a:latin typeface="Lato"/>
                <a:cs typeface="Lato"/>
              </a:rPr>
              <a:t>and</a:t>
            </a:r>
            <a:r>
              <a:rPr sz="1800" spc="-114" dirty="0">
                <a:latin typeface="Lato"/>
                <a:cs typeface="Lato"/>
              </a:rPr>
              <a:t> </a:t>
            </a:r>
            <a:r>
              <a:rPr sz="1800" b="1" spc="5" dirty="0">
                <a:latin typeface="Lato"/>
                <a:cs typeface="Lato"/>
              </a:rPr>
              <a:t>optimum</a:t>
            </a:r>
            <a:r>
              <a:rPr sz="1800" b="1" spc="-95" dirty="0">
                <a:latin typeface="Lato"/>
                <a:cs typeface="Lato"/>
              </a:rPr>
              <a:t> </a:t>
            </a:r>
            <a:r>
              <a:rPr sz="1800" b="1" spc="15" dirty="0">
                <a:latin typeface="Lato"/>
                <a:cs typeface="Lato"/>
              </a:rPr>
              <a:t>split</a:t>
            </a:r>
            <a:r>
              <a:rPr sz="1800" b="1" spc="-80"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make</a:t>
            </a:r>
            <a:r>
              <a:rPr sz="1800" spc="-114" dirty="0">
                <a:latin typeface="Lato"/>
                <a:cs typeface="Lato"/>
              </a:rPr>
              <a:t> </a:t>
            </a:r>
            <a:r>
              <a:rPr sz="1800" spc="20" dirty="0">
                <a:latin typeface="Lato"/>
                <a:cs typeface="Lato"/>
              </a:rPr>
              <a:t>at</a:t>
            </a:r>
            <a:r>
              <a:rPr sz="1800" spc="-114" dirty="0">
                <a:latin typeface="Lato"/>
                <a:cs typeface="Lato"/>
              </a:rPr>
              <a:t> </a:t>
            </a:r>
            <a:r>
              <a:rPr sz="1800" spc="-5" dirty="0">
                <a:latin typeface="Lato"/>
                <a:cs typeface="Lato"/>
              </a:rPr>
              <a:t>each</a:t>
            </a:r>
            <a:r>
              <a:rPr sz="1800" spc="-114" dirty="0">
                <a:latin typeface="Lato"/>
                <a:cs typeface="Lato"/>
              </a:rPr>
              <a:t> </a:t>
            </a:r>
            <a:r>
              <a:rPr sz="1800" spc="-20" dirty="0">
                <a:latin typeface="Lato"/>
                <a:cs typeface="Lato"/>
              </a:rPr>
              <a:t>node.</a:t>
            </a:r>
            <a:endParaRPr sz="1800" dirty="0">
              <a:latin typeface="Lato"/>
              <a:cs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279209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chemeClr val="accent2">
                    <a:lumMod val="60000"/>
                    <a:lumOff val="40000"/>
                  </a:schemeClr>
                </a:solidFill>
              </a:rPr>
              <a:t>Random</a:t>
            </a:r>
            <a:r>
              <a:rPr sz="3000" spc="-175" dirty="0">
                <a:solidFill>
                  <a:schemeClr val="accent2">
                    <a:lumMod val="60000"/>
                    <a:lumOff val="40000"/>
                  </a:schemeClr>
                </a:solidFill>
              </a:rPr>
              <a:t> </a:t>
            </a:r>
            <a:r>
              <a:rPr sz="3000" spc="-30" dirty="0">
                <a:solidFill>
                  <a:schemeClr val="accent2">
                    <a:lumMod val="60000"/>
                    <a:lumOff val="40000"/>
                  </a:schemeClr>
                </a:solidFill>
              </a:rPr>
              <a:t>Forest</a:t>
            </a:r>
            <a:endParaRPr sz="3000" dirty="0">
              <a:solidFill>
                <a:schemeClr val="accent2">
                  <a:lumMod val="60000"/>
                  <a:lumOff val="40000"/>
                </a:schemeClr>
              </a:solidFill>
            </a:endParaRPr>
          </a:p>
        </p:txBody>
      </p:sp>
      <p:sp>
        <p:nvSpPr>
          <p:cNvPr id="3" name="object 3"/>
          <p:cNvSpPr/>
          <p:nvPr/>
        </p:nvSpPr>
        <p:spPr>
          <a:xfrm>
            <a:off x="2608514" y="1157492"/>
            <a:ext cx="3529264" cy="35844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38150"/>
            <a:ext cx="5335905" cy="482600"/>
          </a:xfrm>
          <a:prstGeom prst="rect">
            <a:avLst/>
          </a:prstGeom>
        </p:spPr>
        <p:txBody>
          <a:bodyPr vert="horz" wrap="square" lIns="0" tIns="12700" rIns="0" bIns="0" rtlCol="0">
            <a:spAutoFit/>
          </a:bodyPr>
          <a:lstStyle/>
          <a:p>
            <a:pPr marL="12700">
              <a:lnSpc>
                <a:spcPct val="100000"/>
              </a:lnSpc>
              <a:spcBef>
                <a:spcPts val="100"/>
              </a:spcBef>
            </a:pPr>
            <a:r>
              <a:rPr sz="3000" spc="25" dirty="0">
                <a:solidFill>
                  <a:schemeClr val="accent2">
                    <a:lumMod val="60000"/>
                    <a:lumOff val="40000"/>
                  </a:schemeClr>
                </a:solidFill>
              </a:rPr>
              <a:t>Extremely </a:t>
            </a:r>
            <a:r>
              <a:rPr sz="3000" spc="15" dirty="0">
                <a:solidFill>
                  <a:schemeClr val="accent2">
                    <a:lumMod val="60000"/>
                    <a:lumOff val="40000"/>
                  </a:schemeClr>
                </a:solidFill>
              </a:rPr>
              <a:t>Randomized</a:t>
            </a:r>
            <a:r>
              <a:rPr sz="3000" spc="-450" dirty="0">
                <a:solidFill>
                  <a:schemeClr val="accent2">
                    <a:lumMod val="60000"/>
                    <a:lumOff val="40000"/>
                  </a:schemeClr>
                </a:solidFill>
              </a:rPr>
              <a:t> </a:t>
            </a:r>
            <a:r>
              <a:rPr sz="3000" spc="-20" dirty="0">
                <a:solidFill>
                  <a:schemeClr val="accent2">
                    <a:lumMod val="60000"/>
                    <a:lumOff val="40000"/>
                  </a:schemeClr>
                </a:solidFill>
              </a:rPr>
              <a:t>Trees</a:t>
            </a:r>
            <a:endParaRPr sz="3000" dirty="0">
              <a:solidFill>
                <a:schemeClr val="accent2">
                  <a:lumMod val="60000"/>
                  <a:lumOff val="40000"/>
                </a:schemeClr>
              </a:solidFill>
            </a:endParaRPr>
          </a:p>
        </p:txBody>
      </p:sp>
      <p:sp>
        <p:nvSpPr>
          <p:cNvPr id="3" name="object 3"/>
          <p:cNvSpPr txBox="1"/>
          <p:nvPr/>
        </p:nvSpPr>
        <p:spPr>
          <a:xfrm>
            <a:off x="475248" y="1075877"/>
            <a:ext cx="8266430" cy="3564309"/>
          </a:xfrm>
          <a:prstGeom prst="rect">
            <a:avLst/>
          </a:prstGeom>
        </p:spPr>
        <p:txBody>
          <a:bodyPr vert="horz" wrap="square" lIns="0" tIns="135255" rIns="0" bIns="0" rtlCol="0">
            <a:spAutoFit/>
          </a:bodyPr>
          <a:lstStyle/>
          <a:p>
            <a:pPr marL="379095" indent="-367030">
              <a:lnSpc>
                <a:spcPct val="100000"/>
              </a:lnSpc>
              <a:spcBef>
                <a:spcPts val="1065"/>
              </a:spcBef>
              <a:buFont typeface="Arial"/>
              <a:buChar char="●"/>
              <a:tabLst>
                <a:tab pos="379095" algn="l"/>
                <a:tab pos="379730" algn="l"/>
              </a:tabLst>
            </a:pPr>
            <a:r>
              <a:rPr sz="1800" spc="-15" dirty="0">
                <a:latin typeface="Lato"/>
                <a:cs typeface="Lato"/>
              </a:rPr>
              <a:t>Much</a:t>
            </a:r>
            <a:r>
              <a:rPr sz="1800" spc="-114" dirty="0">
                <a:latin typeface="Lato"/>
                <a:cs typeface="Lato"/>
              </a:rPr>
              <a:t> </a:t>
            </a:r>
            <a:r>
              <a:rPr sz="1800" spc="10" dirty="0">
                <a:latin typeface="Lato"/>
                <a:cs typeface="Lato"/>
              </a:rPr>
              <a:t>more</a:t>
            </a:r>
            <a:r>
              <a:rPr sz="1800" spc="-114" dirty="0">
                <a:latin typeface="Lato"/>
                <a:cs typeface="Lato"/>
              </a:rPr>
              <a:t> </a:t>
            </a:r>
            <a:r>
              <a:rPr sz="1800" b="1" spc="10" dirty="0">
                <a:latin typeface="Lato"/>
                <a:cs typeface="Lato"/>
              </a:rPr>
              <a:t>computationally</a:t>
            </a:r>
            <a:r>
              <a:rPr sz="1800" b="1" spc="-90" dirty="0">
                <a:latin typeface="Lato"/>
                <a:cs typeface="Lato"/>
              </a:rPr>
              <a:t> </a:t>
            </a:r>
            <a:r>
              <a:rPr sz="1800" b="1" dirty="0">
                <a:latin typeface="Lato"/>
                <a:cs typeface="Lato"/>
              </a:rPr>
              <a:t>efﬁcient</a:t>
            </a:r>
            <a:r>
              <a:rPr sz="1800" b="1" spc="-85" dirty="0">
                <a:latin typeface="Lato"/>
                <a:cs typeface="Lato"/>
              </a:rPr>
              <a:t> </a:t>
            </a:r>
            <a:r>
              <a:rPr sz="1800" spc="5" dirty="0">
                <a:latin typeface="Lato"/>
                <a:cs typeface="Lato"/>
              </a:rPr>
              <a:t>than</a:t>
            </a:r>
            <a:r>
              <a:rPr sz="1800" spc="-114" dirty="0">
                <a:latin typeface="Lato"/>
                <a:cs typeface="Lato"/>
              </a:rPr>
              <a:t> </a:t>
            </a:r>
            <a:r>
              <a:rPr sz="1800" dirty="0">
                <a:latin typeface="Lato"/>
                <a:cs typeface="Lato"/>
              </a:rPr>
              <a:t>random</a:t>
            </a:r>
            <a:r>
              <a:rPr sz="1800" spc="-110" dirty="0">
                <a:latin typeface="Lato"/>
                <a:cs typeface="Lato"/>
              </a:rPr>
              <a:t> </a:t>
            </a:r>
            <a:r>
              <a:rPr sz="1800" dirty="0">
                <a:latin typeface="Lato"/>
                <a:cs typeface="Lato"/>
              </a:rPr>
              <a:t>forests.</a:t>
            </a:r>
          </a:p>
          <a:p>
            <a:pPr marL="379095" marR="742950" indent="-367030">
              <a:lnSpc>
                <a:spcPct val="100699"/>
              </a:lnSpc>
              <a:spcBef>
                <a:spcPts val="950"/>
              </a:spcBef>
              <a:buFont typeface="Arial"/>
              <a:buChar char="●"/>
              <a:tabLst>
                <a:tab pos="379095" algn="l"/>
                <a:tab pos="379730" algn="l"/>
              </a:tabLst>
            </a:pPr>
            <a:r>
              <a:rPr sz="1800" spc="5" dirty="0">
                <a:latin typeface="Lato"/>
                <a:cs typeface="Lato"/>
              </a:rPr>
              <a:t>Performance</a:t>
            </a:r>
            <a:r>
              <a:rPr sz="1800" spc="-110" dirty="0">
                <a:latin typeface="Lato"/>
                <a:cs typeface="Lato"/>
              </a:rPr>
              <a:t> </a:t>
            </a:r>
            <a:r>
              <a:rPr sz="1800" spc="15" dirty="0">
                <a:latin typeface="Lato"/>
                <a:cs typeface="Lato"/>
              </a:rPr>
              <a:t>is</a:t>
            </a:r>
            <a:r>
              <a:rPr sz="1800" spc="-110" dirty="0">
                <a:latin typeface="Lato"/>
                <a:cs typeface="Lato"/>
              </a:rPr>
              <a:t> </a:t>
            </a:r>
            <a:r>
              <a:rPr sz="1800" spc="5" dirty="0">
                <a:latin typeface="Lato"/>
                <a:cs typeface="Lato"/>
              </a:rPr>
              <a:t>almost</a:t>
            </a:r>
            <a:r>
              <a:rPr sz="1800" spc="-110" dirty="0">
                <a:latin typeface="Lato"/>
                <a:cs typeface="Lato"/>
              </a:rPr>
              <a:t> </a:t>
            </a:r>
            <a:r>
              <a:rPr sz="1800" dirty="0">
                <a:latin typeface="Lato"/>
                <a:cs typeface="Lato"/>
              </a:rPr>
              <a:t>always</a:t>
            </a:r>
            <a:r>
              <a:rPr sz="1800" spc="-110" dirty="0">
                <a:latin typeface="Lato"/>
                <a:cs typeface="Lato"/>
              </a:rPr>
              <a:t> </a:t>
            </a:r>
            <a:r>
              <a:rPr sz="1800" spc="-5" dirty="0">
                <a:latin typeface="Lato"/>
                <a:cs typeface="Lato"/>
              </a:rPr>
              <a:t>comparable.</a:t>
            </a:r>
            <a:r>
              <a:rPr sz="1800" spc="-110" dirty="0">
                <a:latin typeface="Lato"/>
                <a:cs typeface="Lato"/>
              </a:rPr>
              <a:t> </a:t>
            </a:r>
            <a:r>
              <a:rPr sz="1800" spc="20" dirty="0">
                <a:latin typeface="Lato"/>
                <a:cs typeface="Lato"/>
              </a:rPr>
              <a:t>In</a:t>
            </a:r>
            <a:r>
              <a:rPr sz="1800" spc="-110" dirty="0">
                <a:latin typeface="Lato"/>
                <a:cs typeface="Lato"/>
              </a:rPr>
              <a:t> </a:t>
            </a:r>
            <a:r>
              <a:rPr sz="1800" spc="-10" dirty="0">
                <a:latin typeface="Lato"/>
                <a:cs typeface="Lato"/>
              </a:rPr>
              <a:t>some</a:t>
            </a:r>
            <a:r>
              <a:rPr sz="1800" spc="-110" dirty="0">
                <a:latin typeface="Lato"/>
                <a:cs typeface="Lato"/>
              </a:rPr>
              <a:t> </a:t>
            </a:r>
            <a:r>
              <a:rPr sz="1800" spc="-10" dirty="0">
                <a:latin typeface="Lato"/>
                <a:cs typeface="Lato"/>
              </a:rPr>
              <a:t>cases,</a:t>
            </a:r>
            <a:r>
              <a:rPr sz="1800" spc="-105" dirty="0">
                <a:latin typeface="Lato"/>
                <a:cs typeface="Lato"/>
              </a:rPr>
              <a:t> </a:t>
            </a:r>
            <a:r>
              <a:rPr sz="1800" spc="-5" dirty="0">
                <a:latin typeface="Lato"/>
                <a:cs typeface="Lato"/>
              </a:rPr>
              <a:t>they</a:t>
            </a:r>
            <a:r>
              <a:rPr sz="1800" spc="-110" dirty="0">
                <a:latin typeface="Lato"/>
                <a:cs typeface="Lato"/>
              </a:rPr>
              <a:t> </a:t>
            </a:r>
            <a:r>
              <a:rPr sz="1800" spc="-10" dirty="0">
                <a:latin typeface="Lato"/>
                <a:cs typeface="Lato"/>
              </a:rPr>
              <a:t>may</a:t>
            </a:r>
            <a:r>
              <a:rPr sz="1800" spc="-110" dirty="0">
                <a:latin typeface="Lato"/>
                <a:cs typeface="Lato"/>
              </a:rPr>
              <a:t> </a:t>
            </a:r>
            <a:r>
              <a:rPr sz="1800" spc="-20" dirty="0">
                <a:latin typeface="Lato"/>
                <a:cs typeface="Lato"/>
              </a:rPr>
              <a:t>even  </a:t>
            </a:r>
            <a:r>
              <a:rPr sz="1800" spc="10" dirty="0">
                <a:latin typeface="Lato"/>
                <a:cs typeface="Lato"/>
              </a:rPr>
              <a:t>perform</a:t>
            </a:r>
            <a:r>
              <a:rPr sz="1800" spc="-120" dirty="0">
                <a:latin typeface="Lato"/>
                <a:cs typeface="Lato"/>
              </a:rPr>
              <a:t> </a:t>
            </a:r>
            <a:r>
              <a:rPr sz="1800" spc="30" dirty="0">
                <a:latin typeface="Lato"/>
                <a:cs typeface="Lato"/>
              </a:rPr>
              <a:t>better!</a:t>
            </a:r>
            <a:endParaRPr sz="1800" dirty="0">
              <a:latin typeface="Lato"/>
              <a:cs typeface="Lato"/>
            </a:endParaRPr>
          </a:p>
          <a:p>
            <a:pPr marL="379095" indent="-367030">
              <a:lnSpc>
                <a:spcPct val="100000"/>
              </a:lnSpc>
              <a:spcBef>
                <a:spcPts val="990"/>
              </a:spcBef>
              <a:buFont typeface="Arial"/>
              <a:buChar char="●"/>
              <a:tabLst>
                <a:tab pos="379095" algn="l"/>
                <a:tab pos="379730" algn="l"/>
              </a:tabLst>
            </a:pPr>
            <a:r>
              <a:rPr sz="1800" dirty="0">
                <a:latin typeface="Lato"/>
                <a:cs typeface="Lato"/>
              </a:rPr>
              <a:t>Adds</a:t>
            </a:r>
            <a:r>
              <a:rPr sz="1800" spc="-114" dirty="0">
                <a:latin typeface="Lato"/>
                <a:cs typeface="Lato"/>
              </a:rPr>
              <a:t> </a:t>
            </a:r>
            <a:r>
              <a:rPr sz="1800" spc="-15" dirty="0">
                <a:latin typeface="Lato"/>
                <a:cs typeface="Lato"/>
              </a:rPr>
              <a:t>one</a:t>
            </a:r>
            <a:r>
              <a:rPr sz="1800" spc="-114" dirty="0">
                <a:latin typeface="Lato"/>
                <a:cs typeface="Lato"/>
              </a:rPr>
              <a:t> </a:t>
            </a:r>
            <a:r>
              <a:rPr sz="1800" spc="10" dirty="0">
                <a:latin typeface="Lato"/>
                <a:cs typeface="Lato"/>
              </a:rPr>
              <a:t>more</a:t>
            </a:r>
            <a:r>
              <a:rPr sz="1800" spc="-110" dirty="0">
                <a:latin typeface="Lato"/>
                <a:cs typeface="Lato"/>
              </a:rPr>
              <a:t> </a:t>
            </a:r>
            <a:r>
              <a:rPr sz="1800" b="1" dirty="0">
                <a:latin typeface="Lato"/>
                <a:cs typeface="Lato"/>
              </a:rPr>
              <a:t>step</a:t>
            </a:r>
            <a:r>
              <a:rPr sz="1800" b="1" spc="-90" dirty="0">
                <a:latin typeface="Lato"/>
                <a:cs typeface="Lato"/>
              </a:rPr>
              <a:t> </a:t>
            </a:r>
            <a:r>
              <a:rPr sz="1800" b="1" spc="-20" dirty="0">
                <a:latin typeface="Lato"/>
                <a:cs typeface="Lato"/>
              </a:rPr>
              <a:t>of</a:t>
            </a:r>
            <a:r>
              <a:rPr sz="1800" b="1" spc="-95" dirty="0">
                <a:latin typeface="Lato"/>
                <a:cs typeface="Lato"/>
              </a:rPr>
              <a:t> </a:t>
            </a:r>
            <a:r>
              <a:rPr sz="1800" b="1" spc="10" dirty="0">
                <a:latin typeface="Lato"/>
                <a:cs typeface="Lato"/>
              </a:rPr>
              <a:t>randomization</a:t>
            </a:r>
            <a:r>
              <a:rPr sz="1800" b="1" spc="-75"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the</a:t>
            </a:r>
            <a:r>
              <a:rPr sz="1800" spc="-114" dirty="0">
                <a:latin typeface="Lato"/>
                <a:cs typeface="Lato"/>
              </a:rPr>
              <a:t> </a:t>
            </a:r>
            <a:r>
              <a:rPr sz="1800" dirty="0">
                <a:latin typeface="Lato"/>
                <a:cs typeface="Lato"/>
              </a:rPr>
              <a:t>random</a:t>
            </a:r>
            <a:r>
              <a:rPr sz="1800" spc="-110" dirty="0">
                <a:latin typeface="Lato"/>
                <a:cs typeface="Lato"/>
              </a:rPr>
              <a:t> </a:t>
            </a:r>
            <a:r>
              <a:rPr sz="1800" spc="5" dirty="0">
                <a:latin typeface="Lato"/>
                <a:cs typeface="Lato"/>
              </a:rPr>
              <a:t>forest</a:t>
            </a:r>
            <a:r>
              <a:rPr sz="1800" spc="-114" dirty="0">
                <a:latin typeface="Lato"/>
                <a:cs typeface="Lato"/>
              </a:rPr>
              <a:t> </a:t>
            </a:r>
            <a:r>
              <a:rPr sz="1800" spc="5" dirty="0">
                <a:latin typeface="Lato"/>
                <a:cs typeface="Lato"/>
              </a:rPr>
              <a:t>algorithm.</a:t>
            </a:r>
            <a:endParaRPr sz="1800" dirty="0">
              <a:latin typeface="Lato"/>
              <a:cs typeface="Lato"/>
            </a:endParaRPr>
          </a:p>
          <a:p>
            <a:pPr marL="379095" marR="78105" indent="-367030">
              <a:lnSpc>
                <a:spcPct val="100699"/>
              </a:lnSpc>
              <a:spcBef>
                <a:spcPts val="975"/>
              </a:spcBef>
              <a:buFont typeface="Arial"/>
              <a:buChar char="●"/>
              <a:tabLst>
                <a:tab pos="379095" algn="l"/>
                <a:tab pos="379730" algn="l"/>
              </a:tabLst>
            </a:pPr>
            <a:r>
              <a:rPr sz="1800" dirty="0">
                <a:latin typeface="Lato"/>
                <a:cs typeface="Lato"/>
              </a:rPr>
              <a:t>Random</a:t>
            </a:r>
            <a:r>
              <a:rPr sz="1800" spc="-114" dirty="0">
                <a:latin typeface="Lato"/>
                <a:cs typeface="Lato"/>
              </a:rPr>
              <a:t> </a:t>
            </a:r>
            <a:r>
              <a:rPr sz="1800" dirty="0">
                <a:latin typeface="Lato"/>
                <a:cs typeface="Lato"/>
              </a:rPr>
              <a:t>Forest</a:t>
            </a:r>
            <a:r>
              <a:rPr sz="1800" spc="-114" dirty="0">
                <a:latin typeface="Lato"/>
                <a:cs typeface="Lato"/>
              </a:rPr>
              <a:t> </a:t>
            </a:r>
            <a:r>
              <a:rPr sz="1800" spc="-10" dirty="0">
                <a:latin typeface="Lato"/>
                <a:cs typeface="Lato"/>
              </a:rPr>
              <a:t>chooses</a:t>
            </a:r>
            <a:r>
              <a:rPr sz="1800" spc="-114" dirty="0">
                <a:latin typeface="Lato"/>
                <a:cs typeface="Lato"/>
              </a:rPr>
              <a:t> </a:t>
            </a:r>
            <a:r>
              <a:rPr sz="1800" spc="5" dirty="0">
                <a:latin typeface="Lato"/>
                <a:cs typeface="Lato"/>
              </a:rPr>
              <a:t>the</a:t>
            </a:r>
            <a:r>
              <a:rPr sz="1800" spc="-110" dirty="0">
                <a:latin typeface="Lato"/>
                <a:cs typeface="Lato"/>
              </a:rPr>
              <a:t> </a:t>
            </a:r>
            <a:r>
              <a:rPr sz="1800" dirty="0">
                <a:latin typeface="Lato"/>
                <a:cs typeface="Lato"/>
              </a:rPr>
              <a:t>optimum</a:t>
            </a:r>
            <a:r>
              <a:rPr sz="1800" spc="-114" dirty="0">
                <a:latin typeface="Lato"/>
                <a:cs typeface="Lato"/>
              </a:rPr>
              <a:t> </a:t>
            </a:r>
            <a:r>
              <a:rPr sz="1800" spc="15" dirty="0">
                <a:latin typeface="Lato"/>
                <a:cs typeface="Lato"/>
              </a:rPr>
              <a:t>split</a:t>
            </a:r>
            <a:r>
              <a:rPr sz="1800" spc="-114" dirty="0">
                <a:latin typeface="Lato"/>
                <a:cs typeface="Lato"/>
              </a:rPr>
              <a:t> </a:t>
            </a:r>
            <a:r>
              <a:rPr sz="1800" dirty="0">
                <a:latin typeface="Lato"/>
                <a:cs typeface="Lato"/>
              </a:rPr>
              <a:t>to</a:t>
            </a:r>
            <a:r>
              <a:rPr sz="1800" spc="-110" dirty="0">
                <a:latin typeface="Lato"/>
                <a:cs typeface="Lato"/>
              </a:rPr>
              <a:t> </a:t>
            </a:r>
            <a:r>
              <a:rPr sz="1800" spc="-5" dirty="0">
                <a:latin typeface="Lato"/>
                <a:cs typeface="Lato"/>
              </a:rPr>
              <a:t>make</a:t>
            </a:r>
            <a:r>
              <a:rPr sz="1800" spc="-114" dirty="0">
                <a:latin typeface="Lato"/>
                <a:cs typeface="Lato"/>
              </a:rPr>
              <a:t> </a:t>
            </a:r>
            <a:r>
              <a:rPr sz="1800" spc="5" dirty="0">
                <a:latin typeface="Lato"/>
                <a:cs typeface="Lato"/>
              </a:rPr>
              <a:t>for</a:t>
            </a:r>
            <a:r>
              <a:rPr sz="1800" spc="-114" dirty="0">
                <a:latin typeface="Lato"/>
                <a:cs typeface="Lato"/>
              </a:rPr>
              <a:t> </a:t>
            </a:r>
            <a:r>
              <a:rPr sz="1800" spc="-5" dirty="0">
                <a:latin typeface="Lato"/>
                <a:cs typeface="Lato"/>
              </a:rPr>
              <a:t>each</a:t>
            </a:r>
            <a:r>
              <a:rPr sz="1800" spc="-114" dirty="0">
                <a:latin typeface="Lato"/>
                <a:cs typeface="Lato"/>
              </a:rPr>
              <a:t> </a:t>
            </a:r>
            <a:r>
              <a:rPr sz="1800" spc="10" dirty="0">
                <a:latin typeface="Lato"/>
                <a:cs typeface="Lato"/>
              </a:rPr>
              <a:t>feature</a:t>
            </a:r>
            <a:r>
              <a:rPr sz="1800" spc="-110" dirty="0">
                <a:latin typeface="Lato"/>
                <a:cs typeface="Lato"/>
              </a:rPr>
              <a:t> </a:t>
            </a:r>
            <a:r>
              <a:rPr sz="1800" dirty="0">
                <a:latin typeface="Lato"/>
                <a:cs typeface="Lato"/>
              </a:rPr>
              <a:t>while</a:t>
            </a:r>
            <a:r>
              <a:rPr sz="1800" spc="-114" dirty="0">
                <a:latin typeface="Lato"/>
                <a:cs typeface="Lato"/>
              </a:rPr>
              <a:t> </a:t>
            </a:r>
            <a:r>
              <a:rPr sz="1800" spc="15" dirty="0">
                <a:latin typeface="Lato"/>
                <a:cs typeface="Lato"/>
              </a:rPr>
              <a:t>Extra  </a:t>
            </a:r>
            <a:r>
              <a:rPr sz="1800" spc="-20" dirty="0">
                <a:latin typeface="Lato"/>
                <a:cs typeface="Lato"/>
              </a:rPr>
              <a:t>Trees</a:t>
            </a:r>
            <a:r>
              <a:rPr sz="1800" spc="-120" dirty="0">
                <a:latin typeface="Lato"/>
                <a:cs typeface="Lato"/>
              </a:rPr>
              <a:t> </a:t>
            </a:r>
            <a:r>
              <a:rPr sz="1800" spc="-10" dirty="0">
                <a:latin typeface="Lato"/>
                <a:cs typeface="Lato"/>
              </a:rPr>
              <a:t>chooses</a:t>
            </a:r>
            <a:r>
              <a:rPr sz="1800" spc="-114" dirty="0">
                <a:latin typeface="Lato"/>
                <a:cs typeface="Lato"/>
              </a:rPr>
              <a:t> </a:t>
            </a:r>
            <a:r>
              <a:rPr sz="1800" spc="25" dirty="0">
                <a:latin typeface="Lato"/>
                <a:cs typeface="Lato"/>
              </a:rPr>
              <a:t>it</a:t>
            </a:r>
            <a:r>
              <a:rPr sz="1800" spc="-114" dirty="0">
                <a:latin typeface="Lato"/>
                <a:cs typeface="Lato"/>
              </a:rPr>
              <a:t> </a:t>
            </a:r>
            <a:r>
              <a:rPr sz="1800" spc="5" dirty="0">
                <a:latin typeface="Lato"/>
                <a:cs typeface="Lato"/>
              </a:rPr>
              <a:t>randomly</a:t>
            </a:r>
            <a:r>
              <a:rPr sz="1800" spc="-114" dirty="0">
                <a:latin typeface="Lato"/>
                <a:cs typeface="Lato"/>
              </a:rPr>
              <a:t> </a:t>
            </a:r>
            <a:r>
              <a:rPr sz="1800" spc="-45" dirty="0">
                <a:latin typeface="Lato"/>
                <a:cs typeface="Lato"/>
              </a:rPr>
              <a:t>-</a:t>
            </a:r>
            <a:r>
              <a:rPr sz="1800" spc="-114" dirty="0">
                <a:latin typeface="Lato"/>
                <a:cs typeface="Lato"/>
              </a:rPr>
              <a:t> </a:t>
            </a:r>
            <a:r>
              <a:rPr sz="1800" spc="-10" dirty="0">
                <a:latin typeface="Lato"/>
                <a:cs typeface="Lato"/>
              </a:rPr>
              <a:t>so</a:t>
            </a:r>
            <a:r>
              <a:rPr sz="1800" spc="-114" dirty="0">
                <a:latin typeface="Lato"/>
                <a:cs typeface="Lato"/>
              </a:rPr>
              <a:t> </a:t>
            </a:r>
            <a:r>
              <a:rPr sz="1800" spc="25" dirty="0">
                <a:latin typeface="Lato"/>
                <a:cs typeface="Lato"/>
              </a:rPr>
              <a:t>it</a:t>
            </a:r>
            <a:r>
              <a:rPr sz="1800" spc="-114" dirty="0">
                <a:latin typeface="Lato"/>
                <a:cs typeface="Lato"/>
              </a:rPr>
              <a:t> </a:t>
            </a:r>
            <a:r>
              <a:rPr sz="1800" spc="15" dirty="0">
                <a:latin typeface="Lato"/>
                <a:cs typeface="Lato"/>
              </a:rPr>
              <a:t>is</a:t>
            </a:r>
            <a:r>
              <a:rPr sz="1800" spc="-120" dirty="0">
                <a:latin typeface="Lato"/>
                <a:cs typeface="Lato"/>
              </a:rPr>
              <a:t> </a:t>
            </a:r>
            <a:r>
              <a:rPr sz="1800" b="1" dirty="0">
                <a:latin typeface="Lato"/>
                <a:cs typeface="Lato"/>
              </a:rPr>
              <a:t>faster</a:t>
            </a:r>
            <a:r>
              <a:rPr sz="1800" dirty="0">
                <a:latin typeface="Lato"/>
                <a:cs typeface="Lato"/>
              </a:rPr>
              <a:t>.</a:t>
            </a:r>
          </a:p>
          <a:p>
            <a:pPr marL="379095" marR="5080" indent="-367030">
              <a:lnSpc>
                <a:spcPct val="100699"/>
              </a:lnSpc>
              <a:spcBef>
                <a:spcPts val="975"/>
              </a:spcBef>
              <a:buFont typeface="Arial"/>
              <a:buChar char="●"/>
              <a:tabLst>
                <a:tab pos="379095" algn="l"/>
                <a:tab pos="379730" algn="l"/>
              </a:tabLst>
            </a:pPr>
            <a:r>
              <a:rPr sz="1800" dirty="0">
                <a:latin typeface="Lato"/>
                <a:cs typeface="Lato"/>
              </a:rPr>
              <a:t>Both</a:t>
            </a:r>
            <a:r>
              <a:rPr sz="1800" spc="-110" dirty="0">
                <a:latin typeface="Lato"/>
                <a:cs typeface="Lato"/>
              </a:rPr>
              <a:t> </a:t>
            </a:r>
            <a:r>
              <a:rPr sz="1800" spc="-25" dirty="0">
                <a:latin typeface="Lato"/>
                <a:cs typeface="Lato"/>
              </a:rPr>
              <a:t>of</a:t>
            </a:r>
            <a:r>
              <a:rPr sz="1800" spc="-110" dirty="0">
                <a:latin typeface="Lato"/>
                <a:cs typeface="Lato"/>
              </a:rPr>
              <a:t> </a:t>
            </a:r>
            <a:r>
              <a:rPr sz="1800" dirty="0">
                <a:latin typeface="Lato"/>
                <a:cs typeface="Lato"/>
              </a:rPr>
              <a:t>them</a:t>
            </a:r>
            <a:r>
              <a:rPr sz="1800" spc="-110" dirty="0">
                <a:latin typeface="Lato"/>
                <a:cs typeface="Lato"/>
              </a:rPr>
              <a:t> </a:t>
            </a:r>
            <a:r>
              <a:rPr sz="1800" spc="15" dirty="0">
                <a:latin typeface="Lato"/>
                <a:cs typeface="Lato"/>
              </a:rPr>
              <a:t>will</a:t>
            </a:r>
            <a:r>
              <a:rPr sz="1800" spc="-110" dirty="0">
                <a:latin typeface="Lato"/>
                <a:cs typeface="Lato"/>
              </a:rPr>
              <a:t> </a:t>
            </a:r>
            <a:r>
              <a:rPr sz="1800" dirty="0">
                <a:latin typeface="Lato"/>
                <a:cs typeface="Lato"/>
              </a:rPr>
              <a:t>subsequently</a:t>
            </a:r>
            <a:r>
              <a:rPr sz="1800" spc="-110" dirty="0">
                <a:latin typeface="Lato"/>
                <a:cs typeface="Lato"/>
              </a:rPr>
              <a:t> </a:t>
            </a:r>
            <a:r>
              <a:rPr sz="1800" spc="-15" dirty="0">
                <a:latin typeface="Lato"/>
                <a:cs typeface="Lato"/>
              </a:rPr>
              <a:t>choose</a:t>
            </a:r>
            <a:r>
              <a:rPr sz="1800" spc="-110" dirty="0">
                <a:latin typeface="Lato"/>
                <a:cs typeface="Lato"/>
              </a:rPr>
              <a:t> </a:t>
            </a:r>
            <a:r>
              <a:rPr sz="1800" spc="5" dirty="0">
                <a:latin typeface="Lato"/>
                <a:cs typeface="Lato"/>
              </a:rPr>
              <a:t>the</a:t>
            </a:r>
            <a:r>
              <a:rPr sz="1800" spc="-110" dirty="0">
                <a:latin typeface="Lato"/>
                <a:cs typeface="Lato"/>
              </a:rPr>
              <a:t> </a:t>
            </a:r>
            <a:r>
              <a:rPr sz="1800" dirty="0">
                <a:latin typeface="Lato"/>
                <a:cs typeface="Lato"/>
              </a:rPr>
              <a:t>best</a:t>
            </a:r>
            <a:r>
              <a:rPr sz="1800" spc="-110" dirty="0">
                <a:latin typeface="Lato"/>
                <a:cs typeface="Lato"/>
              </a:rPr>
              <a:t> </a:t>
            </a:r>
            <a:r>
              <a:rPr sz="1800" spc="10" dirty="0">
                <a:latin typeface="Lato"/>
                <a:cs typeface="Lato"/>
              </a:rPr>
              <a:t>feature</a:t>
            </a:r>
            <a:r>
              <a:rPr sz="1800" spc="-110" dirty="0">
                <a:latin typeface="Lato"/>
                <a:cs typeface="Lato"/>
              </a:rPr>
              <a:t> </a:t>
            </a:r>
            <a:r>
              <a:rPr sz="1800" dirty="0">
                <a:latin typeface="Lato"/>
                <a:cs typeface="Lato"/>
              </a:rPr>
              <a:t>to</a:t>
            </a:r>
            <a:r>
              <a:rPr sz="1800" spc="-110" dirty="0">
                <a:latin typeface="Lato"/>
                <a:cs typeface="Lato"/>
              </a:rPr>
              <a:t> </a:t>
            </a:r>
            <a:r>
              <a:rPr sz="1800" spc="15" dirty="0">
                <a:latin typeface="Lato"/>
                <a:cs typeface="Lato"/>
              </a:rPr>
              <a:t>split</a:t>
            </a:r>
            <a:r>
              <a:rPr sz="1800" spc="-110" dirty="0">
                <a:latin typeface="Lato"/>
                <a:cs typeface="Lato"/>
              </a:rPr>
              <a:t> </a:t>
            </a:r>
            <a:r>
              <a:rPr sz="1800" spc="-15" dirty="0">
                <a:latin typeface="Lato"/>
                <a:cs typeface="Lato"/>
              </a:rPr>
              <a:t>on</a:t>
            </a:r>
            <a:r>
              <a:rPr sz="1800" spc="-110" dirty="0">
                <a:latin typeface="Lato"/>
                <a:cs typeface="Lato"/>
              </a:rPr>
              <a:t> </a:t>
            </a:r>
            <a:r>
              <a:rPr sz="1800" spc="-20" dirty="0">
                <a:latin typeface="Lato"/>
                <a:cs typeface="Lato"/>
              </a:rPr>
              <a:t>by</a:t>
            </a:r>
            <a:r>
              <a:rPr sz="1800" spc="-110" dirty="0">
                <a:latin typeface="Lato"/>
                <a:cs typeface="Lato"/>
              </a:rPr>
              <a:t> </a:t>
            </a:r>
            <a:r>
              <a:rPr sz="1800" dirty="0">
                <a:latin typeface="Lato"/>
                <a:cs typeface="Lato"/>
              </a:rPr>
              <a:t>comparing  </a:t>
            </a:r>
            <a:r>
              <a:rPr sz="1800" spc="-5" dirty="0">
                <a:latin typeface="Lato"/>
                <a:cs typeface="Lato"/>
              </a:rPr>
              <a:t>those </a:t>
            </a:r>
            <a:r>
              <a:rPr sz="1800" spc="-10" dirty="0">
                <a:latin typeface="Lato"/>
                <a:cs typeface="Lato"/>
              </a:rPr>
              <a:t>chosen</a:t>
            </a:r>
            <a:r>
              <a:rPr sz="1800" spc="-229" dirty="0">
                <a:latin typeface="Lato"/>
                <a:cs typeface="Lato"/>
              </a:rPr>
              <a:t> </a:t>
            </a:r>
            <a:r>
              <a:rPr sz="1800" spc="5" dirty="0">
                <a:latin typeface="Lato"/>
                <a:cs typeface="Lato"/>
              </a:rPr>
              <a:t>splits.</a:t>
            </a:r>
            <a:endParaRPr sz="1800" dirty="0">
              <a:latin typeface="Lato"/>
              <a:cs typeface="Lato"/>
            </a:endParaRPr>
          </a:p>
          <a:p>
            <a:pPr marL="379095" indent="-367030">
              <a:lnSpc>
                <a:spcPct val="100000"/>
              </a:lnSpc>
              <a:spcBef>
                <a:spcPts val="990"/>
              </a:spcBef>
              <a:buFont typeface="Arial"/>
              <a:buChar char="●"/>
              <a:tabLst>
                <a:tab pos="379095" algn="l"/>
                <a:tab pos="379730" algn="l"/>
              </a:tabLst>
            </a:pPr>
            <a:r>
              <a:rPr sz="1800" spc="-5" dirty="0">
                <a:latin typeface="Lato"/>
                <a:cs typeface="Lato"/>
              </a:rPr>
              <a:t>From</a:t>
            </a:r>
            <a:r>
              <a:rPr sz="1800" spc="-114" dirty="0">
                <a:latin typeface="Lato"/>
                <a:cs typeface="Lato"/>
              </a:rPr>
              <a:t> </a:t>
            </a:r>
            <a:r>
              <a:rPr sz="1800" spc="10" dirty="0">
                <a:latin typeface="Lato"/>
                <a:cs typeface="Lato"/>
              </a:rPr>
              <a:t>this</a:t>
            </a:r>
            <a:r>
              <a:rPr sz="1800" spc="-114" dirty="0">
                <a:latin typeface="Lato"/>
                <a:cs typeface="Lato"/>
              </a:rPr>
              <a:t> </a:t>
            </a:r>
            <a:r>
              <a:rPr sz="1800" spc="5" dirty="0">
                <a:latin typeface="Lato"/>
                <a:cs typeface="Lato"/>
              </a:rPr>
              <a:t>reason</a:t>
            </a:r>
            <a:r>
              <a:rPr sz="1800" spc="-110" dirty="0">
                <a:latin typeface="Lato"/>
                <a:cs typeface="Lato"/>
              </a:rPr>
              <a:t> </a:t>
            </a:r>
            <a:r>
              <a:rPr sz="1800" spc="-10" dirty="0">
                <a:latin typeface="Lato"/>
                <a:cs typeface="Lato"/>
              </a:rPr>
              <a:t>comes</a:t>
            </a:r>
            <a:r>
              <a:rPr sz="1800" spc="-114" dirty="0">
                <a:latin typeface="Lato"/>
                <a:cs typeface="Lato"/>
              </a:rPr>
              <a:t> </a:t>
            </a:r>
            <a:r>
              <a:rPr sz="1800" spc="5" dirty="0">
                <a:latin typeface="Lato"/>
                <a:cs typeface="Lato"/>
              </a:rPr>
              <a:t>the</a:t>
            </a:r>
            <a:r>
              <a:rPr sz="1800" spc="-110" dirty="0">
                <a:latin typeface="Lato"/>
                <a:cs typeface="Lato"/>
              </a:rPr>
              <a:t> </a:t>
            </a:r>
            <a:r>
              <a:rPr sz="1800" dirty="0">
                <a:latin typeface="Lato"/>
                <a:cs typeface="Lato"/>
              </a:rPr>
              <a:t>name</a:t>
            </a:r>
            <a:r>
              <a:rPr sz="1800" spc="-114" dirty="0">
                <a:latin typeface="Lato"/>
                <a:cs typeface="Lato"/>
              </a:rPr>
              <a:t> </a:t>
            </a:r>
            <a:r>
              <a:rPr sz="1800" spc="-25" dirty="0">
                <a:latin typeface="Lato"/>
                <a:cs typeface="Lato"/>
              </a:rPr>
              <a:t>of</a:t>
            </a:r>
            <a:r>
              <a:rPr sz="1800" spc="-110" dirty="0">
                <a:latin typeface="Lato"/>
                <a:cs typeface="Lato"/>
              </a:rPr>
              <a:t> </a:t>
            </a:r>
            <a:r>
              <a:rPr sz="1800" spc="15" dirty="0">
                <a:latin typeface="Lato"/>
                <a:cs typeface="Lato"/>
              </a:rPr>
              <a:t>Extra</a:t>
            </a:r>
            <a:r>
              <a:rPr sz="1800" spc="-114" dirty="0">
                <a:latin typeface="Lato"/>
                <a:cs typeface="Lato"/>
              </a:rPr>
              <a:t> </a:t>
            </a:r>
            <a:r>
              <a:rPr sz="1800" spc="-20" dirty="0">
                <a:latin typeface="Lato"/>
                <a:cs typeface="Lato"/>
              </a:rPr>
              <a:t>Trees</a:t>
            </a:r>
            <a:r>
              <a:rPr sz="1800" spc="-110" dirty="0">
                <a:latin typeface="Lato"/>
                <a:cs typeface="Lato"/>
              </a:rPr>
              <a:t> </a:t>
            </a:r>
            <a:r>
              <a:rPr sz="1800" spc="15" dirty="0">
                <a:latin typeface="Lato"/>
                <a:cs typeface="Lato"/>
              </a:rPr>
              <a:t>(</a:t>
            </a:r>
            <a:r>
              <a:rPr sz="1800" b="1" spc="15" dirty="0">
                <a:latin typeface="Lato"/>
                <a:cs typeface="Lato"/>
              </a:rPr>
              <a:t>Extremely</a:t>
            </a:r>
            <a:r>
              <a:rPr sz="1800" b="1" spc="-85" dirty="0">
                <a:latin typeface="Lato"/>
                <a:cs typeface="Lato"/>
              </a:rPr>
              <a:t> </a:t>
            </a:r>
            <a:r>
              <a:rPr sz="1800" b="1" spc="10" dirty="0">
                <a:latin typeface="Lato"/>
                <a:cs typeface="Lato"/>
              </a:rPr>
              <a:t>Randomized</a:t>
            </a:r>
            <a:endParaRPr sz="1800" dirty="0">
              <a:latin typeface="Lato"/>
              <a:cs typeface="Lato"/>
            </a:endParaRPr>
          </a:p>
          <a:p>
            <a:pPr marL="379095">
              <a:lnSpc>
                <a:spcPct val="100000"/>
              </a:lnSpc>
              <a:spcBef>
                <a:spcPts val="15"/>
              </a:spcBef>
            </a:pPr>
            <a:r>
              <a:rPr sz="1800" spc="-5" dirty="0">
                <a:latin typeface="Lato"/>
                <a:cs typeface="Lato"/>
              </a:rPr>
              <a:t>Trees)</a:t>
            </a:r>
            <a:endParaRPr sz="1800" dirty="0">
              <a:latin typeface="Lato"/>
              <a:cs typeface="Lato"/>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5335905" cy="482600"/>
          </a:xfrm>
          <a:prstGeom prst="rect">
            <a:avLst/>
          </a:prstGeom>
        </p:spPr>
        <p:txBody>
          <a:bodyPr vert="horz" wrap="square" lIns="0" tIns="12700" rIns="0" bIns="0" rtlCol="0">
            <a:spAutoFit/>
          </a:bodyPr>
          <a:lstStyle/>
          <a:p>
            <a:pPr marL="12700">
              <a:lnSpc>
                <a:spcPct val="100000"/>
              </a:lnSpc>
              <a:spcBef>
                <a:spcPts val="100"/>
              </a:spcBef>
            </a:pPr>
            <a:r>
              <a:rPr sz="3000" spc="25" dirty="0">
                <a:solidFill>
                  <a:schemeClr val="accent1">
                    <a:lumMod val="60000"/>
                    <a:lumOff val="40000"/>
                  </a:schemeClr>
                </a:solidFill>
              </a:rPr>
              <a:t>Extremely </a:t>
            </a:r>
            <a:r>
              <a:rPr sz="3000" spc="15" dirty="0">
                <a:solidFill>
                  <a:schemeClr val="accent1">
                    <a:lumMod val="60000"/>
                    <a:lumOff val="40000"/>
                  </a:schemeClr>
                </a:solidFill>
              </a:rPr>
              <a:t>Randomized</a:t>
            </a:r>
            <a:r>
              <a:rPr sz="3000" spc="-450" dirty="0">
                <a:solidFill>
                  <a:schemeClr val="accent1">
                    <a:lumMod val="60000"/>
                    <a:lumOff val="40000"/>
                  </a:schemeClr>
                </a:solidFill>
              </a:rPr>
              <a:t> </a:t>
            </a:r>
            <a:r>
              <a:rPr sz="3000" spc="-20" dirty="0">
                <a:solidFill>
                  <a:schemeClr val="accent1">
                    <a:lumMod val="60000"/>
                    <a:lumOff val="40000"/>
                  </a:schemeClr>
                </a:solidFill>
              </a:rPr>
              <a:t>Trees</a:t>
            </a:r>
            <a:endParaRPr sz="3000" dirty="0">
              <a:solidFill>
                <a:schemeClr val="accent1">
                  <a:lumMod val="60000"/>
                  <a:lumOff val="40000"/>
                </a:schemeClr>
              </a:solidFill>
            </a:endParaRPr>
          </a:p>
        </p:txBody>
      </p:sp>
      <p:sp>
        <p:nvSpPr>
          <p:cNvPr id="3" name="object 3"/>
          <p:cNvSpPr txBox="1"/>
          <p:nvPr/>
        </p:nvSpPr>
        <p:spPr>
          <a:xfrm>
            <a:off x="228600" y="1198432"/>
            <a:ext cx="8414018" cy="3162982"/>
          </a:xfrm>
          <a:prstGeom prst="rect">
            <a:avLst/>
          </a:prstGeom>
        </p:spPr>
        <p:txBody>
          <a:bodyPr vert="horz" wrap="square" lIns="0" tIns="22860" rIns="0" bIns="0" rtlCol="0">
            <a:spAutoFit/>
          </a:bodyPr>
          <a:lstStyle/>
          <a:p>
            <a:pPr marL="379095" marR="560705" indent="-367030">
              <a:lnSpc>
                <a:spcPts val="2150"/>
              </a:lnSpc>
              <a:spcBef>
                <a:spcPts val="180"/>
              </a:spcBef>
              <a:buFont typeface="Arial"/>
              <a:buChar char="●"/>
              <a:tabLst>
                <a:tab pos="379095" algn="l"/>
                <a:tab pos="379730" algn="l"/>
              </a:tabLst>
            </a:pPr>
            <a:r>
              <a:rPr sz="1800" dirty="0">
                <a:latin typeface="Lato"/>
                <a:cs typeface="Lato"/>
              </a:rPr>
              <a:t>Random</a:t>
            </a:r>
            <a:r>
              <a:rPr sz="1800" spc="-110" dirty="0">
                <a:latin typeface="Lato"/>
                <a:cs typeface="Lato"/>
              </a:rPr>
              <a:t> </a:t>
            </a:r>
            <a:r>
              <a:rPr sz="1800" spc="5" dirty="0">
                <a:latin typeface="Lato"/>
                <a:cs typeface="Lato"/>
              </a:rPr>
              <a:t>forest</a:t>
            </a:r>
            <a:r>
              <a:rPr sz="1800" spc="-105" dirty="0">
                <a:latin typeface="Lato"/>
                <a:cs typeface="Lato"/>
              </a:rPr>
              <a:t> </a:t>
            </a:r>
            <a:r>
              <a:rPr sz="1800" spc="-5" dirty="0">
                <a:latin typeface="Lato"/>
                <a:cs typeface="Lato"/>
              </a:rPr>
              <a:t>uses</a:t>
            </a:r>
            <a:r>
              <a:rPr sz="1800" spc="-110" dirty="0">
                <a:latin typeface="Lato"/>
                <a:cs typeface="Lato"/>
              </a:rPr>
              <a:t> </a:t>
            </a:r>
            <a:r>
              <a:rPr sz="1800" b="1" spc="5" dirty="0">
                <a:latin typeface="Lato"/>
                <a:cs typeface="Lato"/>
              </a:rPr>
              <a:t>bootstrap</a:t>
            </a:r>
            <a:r>
              <a:rPr sz="1800" b="1" spc="-90" dirty="0">
                <a:latin typeface="Lato"/>
                <a:cs typeface="Lato"/>
              </a:rPr>
              <a:t> </a:t>
            </a:r>
            <a:r>
              <a:rPr sz="1800" b="1" spc="10" dirty="0">
                <a:latin typeface="Lato"/>
                <a:cs typeface="Lato"/>
              </a:rPr>
              <a:t>replicas</a:t>
            </a:r>
            <a:r>
              <a:rPr sz="1800" b="1" spc="280" dirty="0">
                <a:latin typeface="Lato"/>
                <a:cs typeface="Lato"/>
              </a:rPr>
              <a:t> </a:t>
            </a:r>
            <a:r>
              <a:rPr sz="1800" spc="25" dirty="0">
                <a:latin typeface="Lato"/>
                <a:cs typeface="Lato"/>
              </a:rPr>
              <a:t>it</a:t>
            </a:r>
            <a:r>
              <a:rPr sz="1800" spc="-110" dirty="0">
                <a:latin typeface="Lato"/>
                <a:cs typeface="Lato"/>
              </a:rPr>
              <a:t> </a:t>
            </a:r>
            <a:r>
              <a:rPr sz="1800" dirty="0">
                <a:latin typeface="Lato"/>
                <a:cs typeface="Lato"/>
              </a:rPr>
              <a:t>subsamples</a:t>
            </a:r>
            <a:r>
              <a:rPr sz="1800" spc="-105" dirty="0">
                <a:latin typeface="Lato"/>
                <a:cs typeface="Lato"/>
              </a:rPr>
              <a:t> </a:t>
            </a:r>
            <a:r>
              <a:rPr sz="1800" spc="5" dirty="0">
                <a:latin typeface="Lato"/>
                <a:cs typeface="Lato"/>
              </a:rPr>
              <a:t>the</a:t>
            </a:r>
            <a:r>
              <a:rPr sz="1800" spc="-110" dirty="0">
                <a:latin typeface="Lato"/>
                <a:cs typeface="Lato"/>
              </a:rPr>
              <a:t> </a:t>
            </a:r>
            <a:r>
              <a:rPr sz="1800" spc="5" dirty="0">
                <a:latin typeface="Lato"/>
                <a:cs typeface="Lato"/>
              </a:rPr>
              <a:t>input</a:t>
            </a:r>
            <a:r>
              <a:rPr sz="1800" spc="-105" dirty="0">
                <a:latin typeface="Lato"/>
                <a:cs typeface="Lato"/>
              </a:rPr>
              <a:t> </a:t>
            </a:r>
            <a:r>
              <a:rPr sz="1800" spc="15" dirty="0">
                <a:latin typeface="Lato"/>
                <a:cs typeface="Lato"/>
              </a:rPr>
              <a:t>data</a:t>
            </a:r>
            <a:r>
              <a:rPr sz="1800" spc="-110" dirty="0">
                <a:latin typeface="Lato"/>
                <a:cs typeface="Lato"/>
              </a:rPr>
              <a:t> </a:t>
            </a:r>
            <a:r>
              <a:rPr sz="1800" dirty="0">
                <a:latin typeface="Lato"/>
                <a:cs typeface="Lato"/>
              </a:rPr>
              <a:t>with  replacement.</a:t>
            </a:r>
          </a:p>
          <a:p>
            <a:pPr marL="379095" indent="-367030">
              <a:lnSpc>
                <a:spcPct val="100000"/>
              </a:lnSpc>
              <a:spcBef>
                <a:spcPts val="920"/>
              </a:spcBef>
              <a:buFont typeface="Arial"/>
              <a:buChar char="●"/>
              <a:tabLst>
                <a:tab pos="379095" algn="l"/>
                <a:tab pos="379730" algn="l"/>
              </a:tabLst>
            </a:pPr>
            <a:r>
              <a:rPr sz="1800" spc="15" dirty="0">
                <a:latin typeface="Lato"/>
                <a:cs typeface="Lato"/>
              </a:rPr>
              <a:t>Extra</a:t>
            </a:r>
            <a:r>
              <a:rPr sz="1800" spc="-114" dirty="0">
                <a:latin typeface="Lato"/>
                <a:cs typeface="Lato"/>
              </a:rPr>
              <a:t> </a:t>
            </a:r>
            <a:r>
              <a:rPr sz="1800" spc="-20" dirty="0">
                <a:latin typeface="Lato"/>
                <a:cs typeface="Lato"/>
              </a:rPr>
              <a:t>Trees</a:t>
            </a:r>
            <a:r>
              <a:rPr sz="1800" spc="-114" dirty="0">
                <a:latin typeface="Lato"/>
                <a:cs typeface="Lato"/>
              </a:rPr>
              <a:t> </a:t>
            </a:r>
            <a:r>
              <a:rPr sz="1800" spc="-5" dirty="0">
                <a:latin typeface="Lato"/>
                <a:cs typeface="Lato"/>
              </a:rPr>
              <a:t>use</a:t>
            </a:r>
            <a:r>
              <a:rPr sz="1800" spc="-114" dirty="0">
                <a:latin typeface="Lato"/>
                <a:cs typeface="Lato"/>
              </a:rPr>
              <a:t> </a:t>
            </a:r>
            <a:r>
              <a:rPr sz="1800" spc="5" dirty="0">
                <a:latin typeface="Lato"/>
                <a:cs typeface="Lato"/>
              </a:rPr>
              <a:t>the</a:t>
            </a:r>
            <a:r>
              <a:rPr sz="1800" spc="-114" dirty="0">
                <a:latin typeface="Lato"/>
                <a:cs typeface="Lato"/>
              </a:rPr>
              <a:t> </a:t>
            </a:r>
            <a:r>
              <a:rPr sz="1800" spc="-10" dirty="0">
                <a:latin typeface="Lato"/>
                <a:cs typeface="Lato"/>
              </a:rPr>
              <a:t>whole</a:t>
            </a:r>
            <a:r>
              <a:rPr sz="1800" spc="-114" dirty="0">
                <a:latin typeface="Lato"/>
                <a:cs typeface="Lato"/>
              </a:rPr>
              <a:t> </a:t>
            </a:r>
            <a:r>
              <a:rPr sz="1800" spc="15" dirty="0">
                <a:latin typeface="Lato"/>
                <a:cs typeface="Lato"/>
              </a:rPr>
              <a:t>original</a:t>
            </a:r>
            <a:r>
              <a:rPr sz="1800" spc="-114" dirty="0">
                <a:latin typeface="Lato"/>
                <a:cs typeface="Lato"/>
              </a:rPr>
              <a:t> </a:t>
            </a:r>
            <a:r>
              <a:rPr sz="1800" spc="-5" dirty="0">
                <a:latin typeface="Lato"/>
                <a:cs typeface="Lato"/>
              </a:rPr>
              <a:t>sample.</a:t>
            </a:r>
            <a:endParaRPr sz="1800" dirty="0">
              <a:latin typeface="Lato"/>
              <a:cs typeface="Lato"/>
            </a:endParaRPr>
          </a:p>
          <a:p>
            <a:pPr marL="379095" marR="128270" indent="-367030">
              <a:lnSpc>
                <a:spcPct val="100699"/>
              </a:lnSpc>
              <a:spcBef>
                <a:spcPts val="975"/>
              </a:spcBef>
              <a:buFont typeface="Arial"/>
              <a:buChar char="●"/>
              <a:tabLst>
                <a:tab pos="379095" algn="l"/>
                <a:tab pos="379730" algn="l"/>
              </a:tabLst>
            </a:pPr>
            <a:r>
              <a:rPr sz="1800" spc="20" dirty="0">
                <a:latin typeface="Lato"/>
                <a:cs typeface="Lato"/>
              </a:rPr>
              <a:t>In</a:t>
            </a:r>
            <a:r>
              <a:rPr sz="1800" spc="-114" dirty="0">
                <a:latin typeface="Lato"/>
                <a:cs typeface="Lato"/>
              </a:rPr>
              <a:t> </a:t>
            </a:r>
            <a:r>
              <a:rPr sz="1800" spc="5" dirty="0">
                <a:latin typeface="Lato"/>
                <a:cs typeface="Lato"/>
              </a:rPr>
              <a:t>the</a:t>
            </a:r>
            <a:r>
              <a:rPr sz="1800" spc="-120" dirty="0">
                <a:latin typeface="Lato"/>
                <a:cs typeface="Lato"/>
              </a:rPr>
              <a:t> </a:t>
            </a:r>
            <a:r>
              <a:rPr sz="1800" spc="15" dirty="0">
                <a:latin typeface="Lato"/>
                <a:cs typeface="Lato"/>
              </a:rPr>
              <a:t>Extra</a:t>
            </a:r>
            <a:r>
              <a:rPr sz="1800" spc="-114" dirty="0">
                <a:latin typeface="Lato"/>
                <a:cs typeface="Lato"/>
              </a:rPr>
              <a:t> </a:t>
            </a:r>
            <a:r>
              <a:rPr sz="1800" spc="-20" dirty="0">
                <a:latin typeface="Lato"/>
                <a:cs typeface="Lato"/>
              </a:rPr>
              <a:t>Trees</a:t>
            </a:r>
            <a:r>
              <a:rPr sz="1800" spc="-114" dirty="0">
                <a:latin typeface="Lato"/>
                <a:cs typeface="Lato"/>
              </a:rPr>
              <a:t> </a:t>
            </a:r>
            <a:r>
              <a:rPr sz="1800" spc="20" dirty="0">
                <a:latin typeface="Lato"/>
                <a:cs typeface="Lato"/>
              </a:rPr>
              <a:t>sklearn</a:t>
            </a:r>
            <a:r>
              <a:rPr sz="1800" spc="-114" dirty="0">
                <a:latin typeface="Lato"/>
                <a:cs typeface="Lato"/>
              </a:rPr>
              <a:t> </a:t>
            </a:r>
            <a:r>
              <a:rPr sz="1800" spc="5" dirty="0">
                <a:latin typeface="Lato"/>
                <a:cs typeface="Lato"/>
              </a:rPr>
              <a:t>implementation</a:t>
            </a:r>
            <a:r>
              <a:rPr sz="1800" spc="-114" dirty="0">
                <a:latin typeface="Lato"/>
                <a:cs typeface="Lato"/>
              </a:rPr>
              <a:t> </a:t>
            </a:r>
            <a:r>
              <a:rPr sz="1800" spc="15" dirty="0">
                <a:latin typeface="Lato"/>
                <a:cs typeface="Lato"/>
              </a:rPr>
              <a:t>there</a:t>
            </a:r>
            <a:r>
              <a:rPr sz="1800" spc="-114" dirty="0">
                <a:latin typeface="Lato"/>
                <a:cs typeface="Lato"/>
              </a:rPr>
              <a:t> </a:t>
            </a:r>
            <a:r>
              <a:rPr sz="1800" spc="15" dirty="0">
                <a:latin typeface="Lato"/>
                <a:cs typeface="Lato"/>
              </a:rPr>
              <a:t>is</a:t>
            </a:r>
            <a:r>
              <a:rPr sz="1800" spc="-114" dirty="0">
                <a:latin typeface="Lato"/>
                <a:cs typeface="Lato"/>
              </a:rPr>
              <a:t> </a:t>
            </a:r>
            <a:r>
              <a:rPr sz="1800" spc="5" dirty="0">
                <a:latin typeface="Lato"/>
                <a:cs typeface="Lato"/>
              </a:rPr>
              <a:t>an</a:t>
            </a:r>
            <a:r>
              <a:rPr sz="1800" spc="-114" dirty="0">
                <a:latin typeface="Lato"/>
                <a:cs typeface="Lato"/>
              </a:rPr>
              <a:t> </a:t>
            </a:r>
            <a:r>
              <a:rPr sz="1800" spc="5" dirty="0">
                <a:latin typeface="Lato"/>
                <a:cs typeface="Lato"/>
              </a:rPr>
              <a:t>optional</a:t>
            </a:r>
            <a:r>
              <a:rPr sz="1800" spc="-114" dirty="0">
                <a:latin typeface="Lato"/>
                <a:cs typeface="Lato"/>
              </a:rPr>
              <a:t> </a:t>
            </a:r>
            <a:r>
              <a:rPr sz="1800" spc="15" dirty="0">
                <a:latin typeface="Lato"/>
                <a:cs typeface="Lato"/>
              </a:rPr>
              <a:t>parameter</a:t>
            </a:r>
            <a:r>
              <a:rPr sz="1800" spc="-114" dirty="0">
                <a:latin typeface="Lato"/>
                <a:cs typeface="Lato"/>
              </a:rPr>
              <a:t> </a:t>
            </a:r>
            <a:r>
              <a:rPr sz="1800" spc="15" dirty="0">
                <a:latin typeface="Lato"/>
                <a:cs typeface="Lato"/>
              </a:rPr>
              <a:t>that  </a:t>
            </a:r>
            <a:r>
              <a:rPr sz="1800" spc="5" dirty="0">
                <a:latin typeface="Lato"/>
                <a:cs typeface="Lato"/>
              </a:rPr>
              <a:t>allows </a:t>
            </a:r>
            <a:r>
              <a:rPr sz="1800" spc="10" dirty="0">
                <a:latin typeface="Lato"/>
                <a:cs typeface="Lato"/>
              </a:rPr>
              <a:t>users </a:t>
            </a:r>
            <a:r>
              <a:rPr sz="1800" dirty="0">
                <a:latin typeface="Lato"/>
                <a:cs typeface="Lato"/>
              </a:rPr>
              <a:t>to </a:t>
            </a:r>
            <a:r>
              <a:rPr sz="1800" spc="5" dirty="0">
                <a:latin typeface="Lato"/>
                <a:cs typeface="Lato"/>
              </a:rPr>
              <a:t>bootstrap replicas, but </a:t>
            </a:r>
            <a:r>
              <a:rPr sz="1800" spc="-20" dirty="0">
                <a:latin typeface="Lato"/>
                <a:cs typeface="Lato"/>
              </a:rPr>
              <a:t>by </a:t>
            </a:r>
            <a:r>
              <a:rPr sz="1800" dirty="0">
                <a:latin typeface="Lato"/>
                <a:cs typeface="Lato"/>
              </a:rPr>
              <a:t>default, </a:t>
            </a:r>
            <a:r>
              <a:rPr sz="1800" spc="25" dirty="0">
                <a:latin typeface="Lato"/>
                <a:cs typeface="Lato"/>
              </a:rPr>
              <a:t>it </a:t>
            </a:r>
            <a:r>
              <a:rPr sz="1800" spc="-5" dirty="0">
                <a:latin typeface="Lato"/>
                <a:cs typeface="Lato"/>
              </a:rPr>
              <a:t>uses </a:t>
            </a:r>
            <a:r>
              <a:rPr sz="1800" spc="5" dirty="0">
                <a:latin typeface="Lato"/>
                <a:cs typeface="Lato"/>
              </a:rPr>
              <a:t>the </a:t>
            </a:r>
            <a:r>
              <a:rPr sz="1800" spc="15" dirty="0">
                <a:latin typeface="Lato"/>
                <a:cs typeface="Lato"/>
              </a:rPr>
              <a:t>entire </a:t>
            </a:r>
            <a:r>
              <a:rPr sz="1800" spc="5" dirty="0">
                <a:latin typeface="Lato"/>
                <a:cs typeface="Lato"/>
              </a:rPr>
              <a:t>input  </a:t>
            </a:r>
            <a:r>
              <a:rPr sz="1800" spc="-5" dirty="0">
                <a:latin typeface="Lato"/>
                <a:cs typeface="Lato"/>
              </a:rPr>
              <a:t>sample.</a:t>
            </a:r>
            <a:endParaRPr sz="1800" dirty="0">
              <a:latin typeface="Lato"/>
              <a:cs typeface="Lato"/>
            </a:endParaRPr>
          </a:p>
          <a:p>
            <a:pPr marL="379095" indent="-367030">
              <a:lnSpc>
                <a:spcPct val="100000"/>
              </a:lnSpc>
              <a:spcBef>
                <a:spcPts val="990"/>
              </a:spcBef>
              <a:buFont typeface="Arial"/>
              <a:buChar char="●"/>
              <a:tabLst>
                <a:tab pos="379095" algn="l"/>
                <a:tab pos="379730" algn="l"/>
              </a:tabLst>
            </a:pPr>
            <a:r>
              <a:rPr sz="1800" spc="-5" dirty="0">
                <a:latin typeface="Lato"/>
                <a:cs typeface="Lato"/>
              </a:rPr>
              <a:t>These</a:t>
            </a:r>
            <a:r>
              <a:rPr sz="1800" spc="-114" dirty="0">
                <a:latin typeface="Lato"/>
                <a:cs typeface="Lato"/>
              </a:rPr>
              <a:t> </a:t>
            </a:r>
            <a:r>
              <a:rPr sz="1800" dirty="0">
                <a:latin typeface="Lato"/>
                <a:cs typeface="Lato"/>
              </a:rPr>
              <a:t>differences</a:t>
            </a:r>
            <a:r>
              <a:rPr sz="1800" spc="-114" dirty="0">
                <a:latin typeface="Lato"/>
                <a:cs typeface="Lato"/>
              </a:rPr>
              <a:t> </a:t>
            </a:r>
            <a:r>
              <a:rPr sz="1800" spc="5" dirty="0">
                <a:latin typeface="Lato"/>
                <a:cs typeface="Lato"/>
              </a:rPr>
              <a:t>motivate</a:t>
            </a:r>
            <a:r>
              <a:rPr sz="1800" spc="-114" dirty="0">
                <a:latin typeface="Lato"/>
                <a:cs typeface="Lato"/>
              </a:rPr>
              <a:t> </a:t>
            </a:r>
            <a:r>
              <a:rPr sz="1800" spc="5" dirty="0">
                <a:latin typeface="Lato"/>
                <a:cs typeface="Lato"/>
              </a:rPr>
              <a:t>the</a:t>
            </a:r>
            <a:r>
              <a:rPr sz="1800" spc="-114" dirty="0">
                <a:latin typeface="Lato"/>
                <a:cs typeface="Lato"/>
              </a:rPr>
              <a:t> </a:t>
            </a:r>
            <a:r>
              <a:rPr sz="1800" b="1" spc="5" dirty="0">
                <a:latin typeface="Lato"/>
                <a:cs typeface="Lato"/>
              </a:rPr>
              <a:t>reduction</a:t>
            </a:r>
            <a:r>
              <a:rPr sz="1800" b="1" spc="-90" dirty="0">
                <a:latin typeface="Lato"/>
                <a:cs typeface="Lato"/>
              </a:rPr>
              <a:t> </a:t>
            </a:r>
            <a:r>
              <a:rPr sz="1800" b="1" spc="-20" dirty="0">
                <a:latin typeface="Lato"/>
                <a:cs typeface="Lato"/>
              </a:rPr>
              <a:t>of</a:t>
            </a:r>
            <a:r>
              <a:rPr sz="1800" b="1" spc="-95" dirty="0">
                <a:latin typeface="Lato"/>
                <a:cs typeface="Lato"/>
              </a:rPr>
              <a:t> </a:t>
            </a:r>
            <a:r>
              <a:rPr sz="1800" b="1" spc="5" dirty="0">
                <a:latin typeface="Lato"/>
                <a:cs typeface="Lato"/>
              </a:rPr>
              <a:t>both</a:t>
            </a:r>
            <a:r>
              <a:rPr sz="1800" b="1" spc="-90" dirty="0">
                <a:latin typeface="Lato"/>
                <a:cs typeface="Lato"/>
              </a:rPr>
              <a:t> </a:t>
            </a:r>
            <a:r>
              <a:rPr sz="1800" b="1" spc="10" dirty="0">
                <a:latin typeface="Lato"/>
                <a:cs typeface="Lato"/>
              </a:rPr>
              <a:t>bias</a:t>
            </a:r>
            <a:r>
              <a:rPr sz="1800" b="1" spc="-90" dirty="0">
                <a:latin typeface="Lato"/>
                <a:cs typeface="Lato"/>
              </a:rPr>
              <a:t> </a:t>
            </a:r>
            <a:r>
              <a:rPr sz="1800" b="1" spc="10" dirty="0">
                <a:latin typeface="Lato"/>
                <a:cs typeface="Lato"/>
              </a:rPr>
              <a:t>and</a:t>
            </a:r>
            <a:r>
              <a:rPr sz="1800" b="1" spc="-90" dirty="0">
                <a:latin typeface="Lato"/>
                <a:cs typeface="Lato"/>
              </a:rPr>
              <a:t> </a:t>
            </a:r>
            <a:r>
              <a:rPr sz="1800" b="1" spc="10" dirty="0">
                <a:latin typeface="Lato"/>
                <a:cs typeface="Lato"/>
              </a:rPr>
              <a:t>variance</a:t>
            </a:r>
            <a:r>
              <a:rPr sz="1800" spc="10" dirty="0">
                <a:latin typeface="Lato"/>
                <a:cs typeface="Lato"/>
              </a:rPr>
              <a:t>.</a:t>
            </a:r>
            <a:endParaRPr sz="1800" dirty="0">
              <a:latin typeface="Lato"/>
              <a:cs typeface="Lato"/>
            </a:endParaRPr>
          </a:p>
          <a:p>
            <a:pPr marL="379095" indent="-367030">
              <a:lnSpc>
                <a:spcPct val="100000"/>
              </a:lnSpc>
              <a:spcBef>
                <a:spcPts val="990"/>
              </a:spcBef>
              <a:buFont typeface="Arial"/>
              <a:buChar char="●"/>
              <a:tabLst>
                <a:tab pos="379095" algn="l"/>
                <a:tab pos="379730" algn="l"/>
              </a:tabLst>
            </a:pPr>
            <a:r>
              <a:rPr sz="1800" dirty="0">
                <a:latin typeface="Lato"/>
                <a:cs typeface="Lato"/>
              </a:rPr>
              <a:t>Using</a:t>
            </a:r>
            <a:r>
              <a:rPr sz="1800" spc="-114" dirty="0">
                <a:latin typeface="Lato"/>
                <a:cs typeface="Lato"/>
              </a:rPr>
              <a:t> </a:t>
            </a:r>
            <a:r>
              <a:rPr sz="1800" spc="5" dirty="0">
                <a:latin typeface="Lato"/>
                <a:cs typeface="Lato"/>
              </a:rPr>
              <a:t>the</a:t>
            </a:r>
            <a:r>
              <a:rPr sz="1800" spc="-114" dirty="0">
                <a:latin typeface="Lato"/>
                <a:cs typeface="Lato"/>
              </a:rPr>
              <a:t> </a:t>
            </a:r>
            <a:r>
              <a:rPr sz="1800" b="1" dirty="0">
                <a:latin typeface="Lato"/>
                <a:cs typeface="Lato"/>
              </a:rPr>
              <a:t>whole</a:t>
            </a:r>
            <a:r>
              <a:rPr sz="1800" b="1" spc="-90" dirty="0">
                <a:latin typeface="Lato"/>
                <a:cs typeface="Lato"/>
              </a:rPr>
              <a:t> </a:t>
            </a:r>
            <a:r>
              <a:rPr sz="1800" b="1" spc="15" dirty="0">
                <a:latin typeface="Lato"/>
                <a:cs typeface="Lato"/>
              </a:rPr>
              <a:t>original</a:t>
            </a:r>
            <a:r>
              <a:rPr sz="1800" b="1" spc="-90" dirty="0">
                <a:latin typeface="Lato"/>
                <a:cs typeface="Lato"/>
              </a:rPr>
              <a:t> </a:t>
            </a:r>
            <a:r>
              <a:rPr sz="1800" b="1" spc="10" dirty="0">
                <a:latin typeface="Lato"/>
                <a:cs typeface="Lato"/>
              </a:rPr>
              <a:t>sample</a:t>
            </a:r>
            <a:r>
              <a:rPr sz="1800" b="1" spc="-80" dirty="0">
                <a:latin typeface="Lato"/>
                <a:cs typeface="Lato"/>
              </a:rPr>
              <a:t> </a:t>
            </a:r>
            <a:r>
              <a:rPr sz="1800" spc="5" dirty="0">
                <a:latin typeface="Lato"/>
                <a:cs typeface="Lato"/>
              </a:rPr>
              <a:t>instead</a:t>
            </a:r>
            <a:r>
              <a:rPr sz="1800" spc="-114" dirty="0">
                <a:latin typeface="Lato"/>
                <a:cs typeface="Lato"/>
              </a:rPr>
              <a:t> </a:t>
            </a:r>
            <a:r>
              <a:rPr sz="1800" spc="-25" dirty="0">
                <a:latin typeface="Lato"/>
                <a:cs typeface="Lato"/>
              </a:rPr>
              <a:t>of</a:t>
            </a:r>
            <a:r>
              <a:rPr sz="1800" spc="-110" dirty="0">
                <a:latin typeface="Lato"/>
                <a:cs typeface="Lato"/>
              </a:rPr>
              <a:t> </a:t>
            </a:r>
            <a:r>
              <a:rPr sz="1800" spc="15" dirty="0">
                <a:latin typeface="Lato"/>
                <a:cs typeface="Lato"/>
              </a:rPr>
              <a:t>a</a:t>
            </a:r>
            <a:r>
              <a:rPr sz="1800" spc="-114" dirty="0">
                <a:latin typeface="Lato"/>
                <a:cs typeface="Lato"/>
              </a:rPr>
              <a:t> </a:t>
            </a:r>
            <a:r>
              <a:rPr sz="1800" spc="5" dirty="0">
                <a:latin typeface="Lato"/>
                <a:cs typeface="Lato"/>
              </a:rPr>
              <a:t>bootstrap</a:t>
            </a:r>
            <a:r>
              <a:rPr sz="1800" spc="-114" dirty="0">
                <a:latin typeface="Lato"/>
                <a:cs typeface="Lato"/>
              </a:rPr>
              <a:t> </a:t>
            </a:r>
            <a:r>
              <a:rPr sz="1800" spc="15" dirty="0">
                <a:latin typeface="Lato"/>
                <a:cs typeface="Lato"/>
              </a:rPr>
              <a:t>replica</a:t>
            </a:r>
            <a:r>
              <a:rPr sz="1800" spc="-110" dirty="0">
                <a:latin typeface="Lato"/>
                <a:cs typeface="Lato"/>
              </a:rPr>
              <a:t> </a:t>
            </a:r>
            <a:r>
              <a:rPr sz="1800" spc="15" dirty="0">
                <a:latin typeface="Lato"/>
                <a:cs typeface="Lato"/>
              </a:rPr>
              <a:t>will</a:t>
            </a:r>
            <a:r>
              <a:rPr sz="1800" spc="-114" dirty="0">
                <a:latin typeface="Lato"/>
                <a:cs typeface="Lato"/>
              </a:rPr>
              <a:t> </a:t>
            </a:r>
            <a:r>
              <a:rPr sz="1800" spc="5" dirty="0">
                <a:latin typeface="Lato"/>
                <a:cs typeface="Lato"/>
              </a:rPr>
              <a:t>reduce</a:t>
            </a:r>
            <a:r>
              <a:rPr sz="1800" spc="-114" dirty="0">
                <a:latin typeface="Lato"/>
                <a:cs typeface="Lato"/>
              </a:rPr>
              <a:t> </a:t>
            </a:r>
            <a:r>
              <a:rPr sz="1800" b="1" dirty="0">
                <a:latin typeface="Lato"/>
                <a:cs typeface="Lato"/>
              </a:rPr>
              <a:t>bias</a:t>
            </a:r>
            <a:r>
              <a:rPr sz="1800" dirty="0">
                <a:latin typeface="Lato"/>
                <a:cs typeface="Lato"/>
              </a:rPr>
              <a:t>.</a:t>
            </a:r>
          </a:p>
          <a:p>
            <a:pPr marL="379095" indent="-367030">
              <a:lnSpc>
                <a:spcPct val="100000"/>
              </a:lnSpc>
              <a:spcBef>
                <a:spcPts val="990"/>
              </a:spcBef>
              <a:buClr>
                <a:srgbClr val="212428"/>
              </a:buClr>
              <a:buFont typeface="Arial"/>
              <a:buChar char="●"/>
              <a:tabLst>
                <a:tab pos="379095" algn="l"/>
                <a:tab pos="379730" algn="l"/>
              </a:tabLst>
            </a:pPr>
            <a:r>
              <a:rPr sz="1800" b="1" spc="-5" dirty="0">
                <a:latin typeface="Lato"/>
                <a:cs typeface="Lato"/>
              </a:rPr>
              <a:t>Choosing</a:t>
            </a:r>
            <a:r>
              <a:rPr sz="1800" b="1" spc="-95" dirty="0">
                <a:latin typeface="Lato"/>
                <a:cs typeface="Lato"/>
              </a:rPr>
              <a:t> </a:t>
            </a:r>
            <a:r>
              <a:rPr sz="1800" b="1" spc="10" dirty="0">
                <a:latin typeface="Lato"/>
                <a:cs typeface="Lato"/>
              </a:rPr>
              <a:t>randomly</a:t>
            </a:r>
            <a:r>
              <a:rPr sz="1800" b="1" spc="-95" dirty="0">
                <a:latin typeface="Lato"/>
                <a:cs typeface="Lato"/>
              </a:rPr>
              <a:t> </a:t>
            </a:r>
            <a:r>
              <a:rPr sz="1800" b="1" spc="10" dirty="0">
                <a:latin typeface="Lato"/>
                <a:cs typeface="Lato"/>
              </a:rPr>
              <a:t>the</a:t>
            </a:r>
            <a:r>
              <a:rPr sz="1800" b="1" spc="-90" dirty="0">
                <a:latin typeface="Lato"/>
                <a:cs typeface="Lato"/>
              </a:rPr>
              <a:t> </a:t>
            </a:r>
            <a:r>
              <a:rPr sz="1800" b="1" spc="15" dirty="0">
                <a:latin typeface="Lato"/>
                <a:cs typeface="Lato"/>
              </a:rPr>
              <a:t>split</a:t>
            </a:r>
            <a:r>
              <a:rPr sz="1800" b="1" spc="-60" dirty="0">
                <a:latin typeface="Lato"/>
                <a:cs typeface="Lato"/>
              </a:rPr>
              <a:t> </a:t>
            </a:r>
            <a:r>
              <a:rPr sz="1800" dirty="0">
                <a:latin typeface="Lato"/>
                <a:cs typeface="Lato"/>
              </a:rPr>
              <a:t>point</a:t>
            </a:r>
            <a:r>
              <a:rPr sz="1800" spc="-114" dirty="0">
                <a:latin typeface="Lato"/>
                <a:cs typeface="Lato"/>
              </a:rPr>
              <a:t> </a:t>
            </a:r>
            <a:r>
              <a:rPr sz="1800" spc="-25" dirty="0">
                <a:latin typeface="Lato"/>
                <a:cs typeface="Lato"/>
              </a:rPr>
              <a:t>of</a:t>
            </a:r>
            <a:r>
              <a:rPr sz="1800" spc="-114" dirty="0">
                <a:latin typeface="Lato"/>
                <a:cs typeface="Lato"/>
              </a:rPr>
              <a:t> </a:t>
            </a:r>
            <a:r>
              <a:rPr sz="1800" spc="-5" dirty="0">
                <a:latin typeface="Lato"/>
                <a:cs typeface="Lato"/>
              </a:rPr>
              <a:t>each</a:t>
            </a:r>
            <a:r>
              <a:rPr sz="1800" spc="-110" dirty="0">
                <a:latin typeface="Lato"/>
                <a:cs typeface="Lato"/>
              </a:rPr>
              <a:t> </a:t>
            </a:r>
            <a:r>
              <a:rPr sz="1800" spc="-10" dirty="0">
                <a:latin typeface="Lato"/>
                <a:cs typeface="Lato"/>
              </a:rPr>
              <a:t>node</a:t>
            </a:r>
            <a:r>
              <a:rPr sz="1800" spc="-114" dirty="0">
                <a:latin typeface="Lato"/>
                <a:cs typeface="Lato"/>
              </a:rPr>
              <a:t> </a:t>
            </a:r>
            <a:r>
              <a:rPr sz="1800" spc="15" dirty="0">
                <a:latin typeface="Lato"/>
                <a:cs typeface="Lato"/>
              </a:rPr>
              <a:t>will</a:t>
            </a:r>
            <a:r>
              <a:rPr sz="1800" spc="-114" dirty="0">
                <a:latin typeface="Lato"/>
                <a:cs typeface="Lato"/>
              </a:rPr>
              <a:t> </a:t>
            </a:r>
            <a:r>
              <a:rPr sz="1800" spc="5" dirty="0">
                <a:latin typeface="Lato"/>
                <a:cs typeface="Lato"/>
              </a:rPr>
              <a:t>reduce</a:t>
            </a:r>
            <a:r>
              <a:rPr sz="1800" spc="-114" dirty="0">
                <a:latin typeface="Lato"/>
                <a:cs typeface="Lato"/>
              </a:rPr>
              <a:t> </a:t>
            </a:r>
            <a:r>
              <a:rPr sz="1800" b="1" spc="5" dirty="0">
                <a:latin typeface="Lato"/>
                <a:cs typeface="Lato"/>
              </a:rPr>
              <a:t>variance</a:t>
            </a:r>
            <a:r>
              <a:rPr sz="1800" spc="5" dirty="0">
                <a:latin typeface="Lato"/>
                <a:cs typeface="Lato"/>
              </a:rPr>
              <a:t>.</a:t>
            </a:r>
            <a:endParaRPr sz="1800" dirty="0">
              <a:latin typeface="Lato"/>
              <a:cs typeface="Lato"/>
            </a:endParaRPr>
          </a:p>
        </p:txBody>
      </p:sp>
    </p:spTree>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5335905" cy="482600"/>
          </a:xfrm>
          <a:prstGeom prst="rect">
            <a:avLst/>
          </a:prstGeom>
        </p:spPr>
        <p:txBody>
          <a:bodyPr vert="horz" wrap="square" lIns="0" tIns="12700" rIns="0" bIns="0" rtlCol="0">
            <a:spAutoFit/>
          </a:bodyPr>
          <a:lstStyle/>
          <a:p>
            <a:pPr marL="12700">
              <a:lnSpc>
                <a:spcPct val="100000"/>
              </a:lnSpc>
              <a:spcBef>
                <a:spcPts val="100"/>
              </a:spcBef>
            </a:pPr>
            <a:r>
              <a:rPr sz="3000" spc="25" dirty="0">
                <a:solidFill>
                  <a:schemeClr val="tx1"/>
                </a:solidFill>
              </a:rPr>
              <a:t>Extremely </a:t>
            </a:r>
            <a:r>
              <a:rPr sz="3000" spc="15" dirty="0">
                <a:solidFill>
                  <a:schemeClr val="tx1"/>
                </a:solidFill>
              </a:rPr>
              <a:t>Randomized</a:t>
            </a:r>
            <a:r>
              <a:rPr sz="3000" spc="-450" dirty="0">
                <a:solidFill>
                  <a:schemeClr val="tx1"/>
                </a:solidFill>
              </a:rPr>
              <a:t> </a:t>
            </a:r>
            <a:r>
              <a:rPr sz="3000" spc="-20" dirty="0">
                <a:solidFill>
                  <a:schemeClr val="tx1"/>
                </a:solidFill>
              </a:rPr>
              <a:t>Trees</a:t>
            </a:r>
            <a:endParaRPr sz="3000" dirty="0">
              <a:solidFill>
                <a:schemeClr val="tx1"/>
              </a:solidFill>
            </a:endParaRPr>
          </a:p>
        </p:txBody>
      </p:sp>
      <p:sp>
        <p:nvSpPr>
          <p:cNvPr id="3" name="object 3"/>
          <p:cNvSpPr/>
          <p:nvPr/>
        </p:nvSpPr>
        <p:spPr>
          <a:xfrm>
            <a:off x="2323891" y="1367675"/>
            <a:ext cx="4496218" cy="31958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E6F5-B1C7-2D4E-AA3B-605886C8BE83}"/>
              </a:ext>
            </a:extLst>
          </p:cNvPr>
          <p:cNvSpPr>
            <a:spLocks noGrp="1"/>
          </p:cNvSpPr>
          <p:nvPr>
            <p:ph type="title"/>
          </p:nvPr>
        </p:nvSpPr>
        <p:spPr>
          <a:xfrm>
            <a:off x="381000" y="438150"/>
            <a:ext cx="8278416" cy="4419600"/>
          </a:xfrm>
        </p:spPr>
        <p:txBody>
          <a:bodyPr/>
          <a:lstStyle/>
          <a:p>
            <a:r>
              <a:rPr lang="en-US" dirty="0">
                <a:solidFill>
                  <a:schemeClr val="accent1">
                    <a:lumMod val="60000"/>
                    <a:lumOff val="40000"/>
                  </a:schemeClr>
                </a:solidFill>
              </a:rPr>
              <a:t>NAIVE BAYES</a:t>
            </a:r>
            <a:br>
              <a:rPr lang="en-US" dirty="0"/>
            </a:br>
            <a:br>
              <a:rPr lang="en-US" dirty="0">
                <a:solidFill>
                  <a:schemeClr val="accent2">
                    <a:lumMod val="60000"/>
                    <a:lumOff val="40000"/>
                  </a:schemeClr>
                </a:solidFill>
              </a:rPr>
            </a:br>
            <a:r>
              <a:rPr lang="en-US" sz="1800" dirty="0">
                <a:solidFill>
                  <a:schemeClr val="tx1"/>
                </a:solidFill>
                <a:latin typeface="Lato"/>
              </a:rPr>
              <a:t>It is a </a:t>
            </a:r>
            <a:r>
              <a:rPr lang="en-US" sz="1800" u="sng" dirty="0">
                <a:solidFill>
                  <a:schemeClr val="accent2">
                    <a:lumMod val="60000"/>
                    <a:lumOff val="40000"/>
                  </a:schemeClr>
                </a:solidFill>
                <a:latin typeface="Lato"/>
                <a:hlinkClick r:id="rId3">
                  <a:extLst>
                    <a:ext uri="{A12FA001-AC4F-418D-AE19-62706E023703}">
                      <ahyp:hlinkClr xmlns:ahyp="http://schemas.microsoft.com/office/drawing/2018/hyperlinkcolor" val="tx"/>
                    </a:ext>
                  </a:extLst>
                </a:hlinkClick>
              </a:rPr>
              <a:t>classification technique</a:t>
            </a:r>
            <a:r>
              <a:rPr lang="en-US" sz="1800" dirty="0">
                <a:solidFill>
                  <a:schemeClr val="accent2">
                    <a:lumMod val="60000"/>
                    <a:lumOff val="40000"/>
                  </a:schemeClr>
                </a:solidFill>
                <a:latin typeface="Lato"/>
              </a:rPr>
              <a:t> </a:t>
            </a:r>
            <a:r>
              <a:rPr lang="en-US" sz="1800" dirty="0">
                <a:latin typeface="Lato"/>
              </a:rPr>
              <a:t>based on Bayes’ Theorem with an assumption of independence among predictors. In simple terms, a Naive Bayes classifier assumes that the presence of a particular feature in a class is unrelated to the presence of any other feature.</a:t>
            </a:r>
            <a:br>
              <a:rPr lang="en-US" sz="1800" dirty="0">
                <a:latin typeface="Lato"/>
              </a:rPr>
            </a:br>
            <a:r>
              <a:rPr lang="en-US" sz="1800" dirty="0">
                <a:latin typeface="Lato"/>
              </a:rPr>
              <a:t>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br>
              <a:rPr lang="en-US" sz="1800" dirty="0">
                <a:latin typeface="Lato"/>
              </a:rPr>
            </a:br>
            <a:r>
              <a:rPr lang="en-US" sz="1800" dirty="0">
                <a:latin typeface="Lato"/>
              </a:rPr>
              <a:t>Naive Bayes model is easy to build and particularly useful for very large data sets. Along with simplicity, Naive Bayes is known to outperform even highly sophisticated classification methods</a:t>
            </a:r>
            <a:r>
              <a:rPr lang="en-US" sz="1600" dirty="0"/>
              <a:t>.</a:t>
            </a:r>
            <a:br>
              <a:rPr lang="en-US" dirty="0"/>
            </a:br>
            <a:endParaRPr lang="en-US" dirty="0"/>
          </a:p>
        </p:txBody>
      </p:sp>
    </p:spTree>
    <p:extLst>
      <p:ext uri="{BB962C8B-B14F-4D97-AF65-F5344CB8AC3E}">
        <p14:creationId xmlns:p14="http://schemas.microsoft.com/office/powerpoint/2010/main" val="38387439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25196" y="415649"/>
            <a:ext cx="183515" cy="0"/>
          </a:xfrm>
          <a:custGeom>
            <a:avLst/>
            <a:gdLst/>
            <a:ahLst/>
            <a:cxnLst/>
            <a:rect l="l" t="t" r="r" b="b"/>
            <a:pathLst>
              <a:path w="183515">
                <a:moveTo>
                  <a:pt x="0" y="0"/>
                </a:moveTo>
                <a:lnTo>
                  <a:pt x="183299" y="0"/>
                </a:lnTo>
              </a:path>
            </a:pathLst>
          </a:custGeom>
          <a:ln w="19049">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2133600" y="1733550"/>
            <a:ext cx="5867400"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THANK</a:t>
            </a:r>
            <a:r>
              <a:rPr lang="en-IN" sz="6000" spc="-415" dirty="0"/>
              <a:t> </a:t>
            </a:r>
            <a:r>
              <a:rPr lang="en-IN" sz="6000" spc="-185" dirty="0"/>
              <a:t>YOU</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34585"/>
            <a:ext cx="2971800" cy="474489"/>
          </a:xfrm>
          <a:prstGeom prst="rect">
            <a:avLst/>
          </a:prstGeom>
        </p:spPr>
        <p:txBody>
          <a:bodyPr vert="horz" wrap="square" lIns="0" tIns="12700" rIns="0" bIns="0" rtlCol="0">
            <a:spAutoFit/>
          </a:bodyPr>
          <a:lstStyle/>
          <a:p>
            <a:pPr marL="12700">
              <a:lnSpc>
                <a:spcPct val="100000"/>
              </a:lnSpc>
              <a:spcBef>
                <a:spcPts val="100"/>
              </a:spcBef>
            </a:pPr>
            <a:r>
              <a:rPr sz="3000" u="sng" dirty="0">
                <a:solidFill>
                  <a:schemeClr val="accent6">
                    <a:lumMod val="60000"/>
                    <a:lumOff val="40000"/>
                  </a:schemeClr>
                </a:solidFill>
                <a:latin typeface="Copperplate Gothic Bold" panose="020E0705020206020404" pitchFamily="34" charset="77"/>
              </a:rPr>
              <a:t>I</a:t>
            </a:r>
            <a:r>
              <a:rPr sz="3000" u="sng" spc="-10" dirty="0">
                <a:solidFill>
                  <a:schemeClr val="accent6">
                    <a:lumMod val="60000"/>
                    <a:lumOff val="40000"/>
                  </a:schemeClr>
                </a:solidFill>
                <a:latin typeface="Copperplate Gothic Bold" panose="020E0705020206020404" pitchFamily="34" charset="77"/>
              </a:rPr>
              <a:t>n</a:t>
            </a:r>
            <a:r>
              <a:rPr sz="3000" u="sng" spc="65" dirty="0">
                <a:solidFill>
                  <a:schemeClr val="accent6">
                    <a:lumMod val="60000"/>
                    <a:lumOff val="40000"/>
                  </a:schemeClr>
                </a:solidFill>
                <a:latin typeface="Copperplate Gothic Bold" panose="020E0705020206020404" pitchFamily="34" charset="77"/>
              </a:rPr>
              <a:t>t</a:t>
            </a:r>
            <a:r>
              <a:rPr sz="3000" u="sng" spc="55" dirty="0">
                <a:solidFill>
                  <a:schemeClr val="accent6">
                    <a:lumMod val="60000"/>
                    <a:lumOff val="40000"/>
                  </a:schemeClr>
                </a:solidFill>
                <a:latin typeface="Copperplate Gothic Bold" panose="020E0705020206020404" pitchFamily="34" charset="77"/>
              </a:rPr>
              <a:t>r</a:t>
            </a:r>
            <a:r>
              <a:rPr sz="3000" u="sng" spc="20" dirty="0">
                <a:solidFill>
                  <a:schemeClr val="accent6">
                    <a:lumMod val="60000"/>
                    <a:lumOff val="40000"/>
                  </a:schemeClr>
                </a:solidFill>
                <a:latin typeface="Copperplate Gothic Bold" panose="020E0705020206020404" pitchFamily="34" charset="77"/>
              </a:rPr>
              <a:t>oduction</a:t>
            </a:r>
            <a:endParaRPr sz="3000" u="sng" dirty="0">
              <a:solidFill>
                <a:schemeClr val="accent6">
                  <a:lumMod val="60000"/>
                  <a:lumOff val="40000"/>
                </a:schemeClr>
              </a:solidFill>
              <a:latin typeface="Copperplate Gothic Bold" panose="020E0705020206020404" pitchFamily="34" charset="77"/>
            </a:endParaRPr>
          </a:p>
        </p:txBody>
      </p:sp>
      <p:sp>
        <p:nvSpPr>
          <p:cNvPr id="3" name="object 3"/>
          <p:cNvSpPr txBox="1"/>
          <p:nvPr/>
        </p:nvSpPr>
        <p:spPr>
          <a:xfrm>
            <a:off x="533400" y="1276350"/>
            <a:ext cx="8322945" cy="2019527"/>
          </a:xfrm>
          <a:prstGeom prst="rect">
            <a:avLst/>
          </a:prstGeom>
        </p:spPr>
        <p:txBody>
          <a:bodyPr vert="horz" wrap="square" lIns="0" tIns="12700" rIns="0" bIns="0" rtlCol="0">
            <a:spAutoFit/>
          </a:bodyPr>
          <a:lstStyle/>
          <a:p>
            <a:pPr marL="12700">
              <a:lnSpc>
                <a:spcPct val="100000"/>
              </a:lnSpc>
              <a:spcBef>
                <a:spcPts val="100"/>
              </a:spcBef>
            </a:pPr>
            <a:r>
              <a:rPr sz="1800" spc="-5" dirty="0">
                <a:latin typeface="Lato"/>
                <a:cs typeface="Lato"/>
              </a:rPr>
              <a:t>The</a:t>
            </a:r>
            <a:r>
              <a:rPr sz="1800" spc="-114" dirty="0">
                <a:latin typeface="Lato"/>
                <a:cs typeface="Lato"/>
              </a:rPr>
              <a:t> </a:t>
            </a:r>
            <a:r>
              <a:rPr sz="1800" spc="5" dirty="0">
                <a:latin typeface="Lato"/>
                <a:cs typeface="Lato"/>
              </a:rPr>
              <a:t>project</a:t>
            </a:r>
            <a:r>
              <a:rPr sz="1800" spc="-114" dirty="0">
                <a:latin typeface="Lato"/>
                <a:cs typeface="Lato"/>
              </a:rPr>
              <a:t> </a:t>
            </a:r>
            <a:r>
              <a:rPr sz="1800" b="1" spc="5" dirty="0">
                <a:solidFill>
                  <a:srgbClr val="F46423"/>
                </a:solidFill>
                <a:latin typeface="Lato"/>
                <a:cs typeface="Lato"/>
              </a:rPr>
              <a:t>Hate</a:t>
            </a:r>
            <a:r>
              <a:rPr sz="1800" b="1" spc="-90" dirty="0">
                <a:solidFill>
                  <a:srgbClr val="F46423"/>
                </a:solidFill>
                <a:latin typeface="Lato"/>
                <a:cs typeface="Lato"/>
              </a:rPr>
              <a:t> </a:t>
            </a:r>
            <a:r>
              <a:rPr sz="1800" b="1" spc="-10" dirty="0">
                <a:solidFill>
                  <a:srgbClr val="F46423"/>
                </a:solidFill>
                <a:latin typeface="Lato"/>
                <a:cs typeface="Lato"/>
              </a:rPr>
              <a:t>Speech</a:t>
            </a:r>
            <a:r>
              <a:rPr sz="1800" b="1" spc="-95" dirty="0">
                <a:solidFill>
                  <a:srgbClr val="F46423"/>
                </a:solidFill>
                <a:latin typeface="Lato"/>
                <a:cs typeface="Lato"/>
              </a:rPr>
              <a:t> </a:t>
            </a:r>
            <a:r>
              <a:rPr sz="1800" b="1" spc="-145" dirty="0">
                <a:solidFill>
                  <a:srgbClr val="F46423"/>
                </a:solidFill>
                <a:latin typeface="Lato"/>
                <a:cs typeface="Lato"/>
              </a:rPr>
              <a:t>/</a:t>
            </a:r>
            <a:r>
              <a:rPr sz="1800" b="1" spc="-90" dirty="0">
                <a:solidFill>
                  <a:srgbClr val="F46423"/>
                </a:solidFill>
                <a:latin typeface="Lato"/>
                <a:cs typeface="Lato"/>
              </a:rPr>
              <a:t> </a:t>
            </a:r>
            <a:r>
              <a:rPr sz="1800" b="1" spc="-45" dirty="0">
                <a:solidFill>
                  <a:srgbClr val="F46423"/>
                </a:solidFill>
                <a:latin typeface="Lato"/>
                <a:cs typeface="Lato"/>
              </a:rPr>
              <a:t>Toxic</a:t>
            </a:r>
            <a:r>
              <a:rPr sz="1800" b="1" spc="-90" dirty="0">
                <a:solidFill>
                  <a:srgbClr val="F46423"/>
                </a:solidFill>
                <a:latin typeface="Lato"/>
                <a:cs typeface="Lato"/>
              </a:rPr>
              <a:t> </a:t>
            </a:r>
            <a:r>
              <a:rPr sz="1800" b="1" dirty="0">
                <a:solidFill>
                  <a:srgbClr val="F46423"/>
                </a:solidFill>
                <a:latin typeface="Lato"/>
                <a:cs typeface="Lato"/>
              </a:rPr>
              <a:t>Comment</a:t>
            </a:r>
            <a:r>
              <a:rPr sz="1800" b="1" spc="-95" dirty="0">
                <a:solidFill>
                  <a:srgbClr val="F46423"/>
                </a:solidFill>
                <a:latin typeface="Lato"/>
                <a:cs typeface="Lato"/>
              </a:rPr>
              <a:t> </a:t>
            </a:r>
            <a:r>
              <a:rPr sz="1800" b="1" dirty="0">
                <a:solidFill>
                  <a:srgbClr val="F46423"/>
                </a:solidFill>
                <a:latin typeface="Lato"/>
                <a:cs typeface="Lato"/>
              </a:rPr>
              <a:t>Detection</a:t>
            </a:r>
            <a:r>
              <a:rPr sz="1800" b="1" spc="-65" dirty="0">
                <a:solidFill>
                  <a:srgbClr val="F46423"/>
                </a:solidFill>
                <a:latin typeface="Lato"/>
                <a:cs typeface="Lato"/>
              </a:rPr>
              <a:t> </a:t>
            </a:r>
            <a:r>
              <a:rPr sz="1800" spc="10" dirty="0">
                <a:latin typeface="Lato"/>
                <a:cs typeface="Lato"/>
              </a:rPr>
              <a:t>aims</a:t>
            </a:r>
            <a:r>
              <a:rPr sz="1800" spc="-114" dirty="0">
                <a:latin typeface="Lato"/>
                <a:cs typeface="Lato"/>
              </a:rPr>
              <a:t> </a:t>
            </a:r>
            <a:r>
              <a:rPr sz="1800" spc="15" dirty="0">
                <a:latin typeface="Lato"/>
                <a:cs typeface="Lato"/>
              </a:rPr>
              <a:t>at:</a:t>
            </a:r>
            <a:endParaRPr sz="1800" dirty="0">
              <a:latin typeface="Lato"/>
              <a:cs typeface="Lato"/>
            </a:endParaRPr>
          </a:p>
          <a:p>
            <a:pPr marL="469900" indent="-367030">
              <a:lnSpc>
                <a:spcPct val="100000"/>
              </a:lnSpc>
              <a:spcBef>
                <a:spcPts val="1890"/>
              </a:spcBef>
              <a:buFont typeface="Arial"/>
              <a:buChar char="●"/>
              <a:tabLst>
                <a:tab pos="469265" algn="l"/>
                <a:tab pos="469900" algn="l"/>
              </a:tabLst>
            </a:pPr>
            <a:r>
              <a:rPr sz="1800" spc="-5" dirty="0">
                <a:latin typeface="Lato"/>
                <a:cs typeface="Lato"/>
              </a:rPr>
              <a:t>Removing</a:t>
            </a:r>
            <a:r>
              <a:rPr sz="1800" spc="-114" dirty="0">
                <a:latin typeface="Lato"/>
                <a:cs typeface="Lato"/>
              </a:rPr>
              <a:t> </a:t>
            </a:r>
            <a:r>
              <a:rPr sz="1800" spc="-10" dirty="0">
                <a:latin typeface="Lato"/>
                <a:cs typeface="Lato"/>
              </a:rPr>
              <a:t>any</a:t>
            </a:r>
            <a:r>
              <a:rPr sz="1800" spc="-114" dirty="0">
                <a:latin typeface="Lato"/>
                <a:cs typeface="Lato"/>
              </a:rPr>
              <a:t> </a:t>
            </a:r>
            <a:r>
              <a:rPr sz="1800" spc="5" dirty="0">
                <a:latin typeface="Lato"/>
                <a:cs typeface="Lato"/>
              </a:rPr>
              <a:t>textual</a:t>
            </a:r>
            <a:r>
              <a:rPr sz="1800" spc="-114" dirty="0">
                <a:latin typeface="Lato"/>
                <a:cs typeface="Lato"/>
              </a:rPr>
              <a:t> </a:t>
            </a:r>
            <a:r>
              <a:rPr sz="1800" spc="20" dirty="0">
                <a:latin typeface="Lato"/>
                <a:cs typeface="Lato"/>
              </a:rPr>
              <a:t>material</a:t>
            </a:r>
            <a:r>
              <a:rPr sz="1800" spc="-114" dirty="0">
                <a:latin typeface="Lato"/>
                <a:cs typeface="Lato"/>
              </a:rPr>
              <a:t> </a:t>
            </a:r>
            <a:r>
              <a:rPr sz="1800" dirty="0">
                <a:latin typeface="Lato"/>
                <a:cs typeface="Lato"/>
              </a:rPr>
              <a:t>containing</a:t>
            </a:r>
            <a:r>
              <a:rPr sz="1800" spc="-110" dirty="0">
                <a:latin typeface="Lato"/>
                <a:cs typeface="Lato"/>
              </a:rPr>
              <a:t> </a:t>
            </a:r>
            <a:r>
              <a:rPr sz="1800" spc="5" dirty="0">
                <a:latin typeface="Lato"/>
                <a:cs typeface="Lato"/>
              </a:rPr>
              <a:t>hate</a:t>
            </a:r>
            <a:r>
              <a:rPr sz="1800" spc="-114" dirty="0">
                <a:latin typeface="Lato"/>
                <a:cs typeface="Lato"/>
              </a:rPr>
              <a:t> </a:t>
            </a:r>
            <a:r>
              <a:rPr sz="1800" spc="25" dirty="0">
                <a:latin typeface="Lato"/>
                <a:cs typeface="Lato"/>
              </a:rPr>
              <a:t>or</a:t>
            </a:r>
            <a:r>
              <a:rPr sz="1800" spc="-114" dirty="0">
                <a:latin typeface="Lato"/>
                <a:cs typeface="Lato"/>
              </a:rPr>
              <a:t> </a:t>
            </a:r>
            <a:r>
              <a:rPr sz="1800" spc="-20" dirty="0">
                <a:latin typeface="Lato"/>
                <a:cs typeface="Lato"/>
              </a:rPr>
              <a:t>toxicity.</a:t>
            </a:r>
            <a:endParaRPr sz="1800" dirty="0">
              <a:latin typeface="Lato"/>
              <a:cs typeface="Lato"/>
            </a:endParaRPr>
          </a:p>
          <a:p>
            <a:pPr marL="469265" marR="681990" indent="-367030">
              <a:lnSpc>
                <a:spcPct val="114599"/>
              </a:lnSpc>
              <a:spcBef>
                <a:spcPts val="975"/>
              </a:spcBef>
              <a:buFont typeface="Arial"/>
              <a:buChar char="●"/>
              <a:tabLst>
                <a:tab pos="469265" algn="l"/>
                <a:tab pos="469900" algn="l"/>
              </a:tabLst>
            </a:pPr>
            <a:r>
              <a:rPr sz="1800" spc="-5" dirty="0">
                <a:latin typeface="Lato"/>
                <a:cs typeface="Lato"/>
              </a:rPr>
              <a:t>The</a:t>
            </a:r>
            <a:r>
              <a:rPr sz="1800" spc="-114" dirty="0">
                <a:latin typeface="Lato"/>
                <a:cs typeface="Lato"/>
              </a:rPr>
              <a:t> </a:t>
            </a:r>
            <a:r>
              <a:rPr sz="1800" spc="20" dirty="0">
                <a:latin typeface="Lato"/>
                <a:cs typeface="Lato"/>
              </a:rPr>
              <a:t>threat</a:t>
            </a:r>
            <a:r>
              <a:rPr sz="1800" spc="-114" dirty="0">
                <a:latin typeface="Lato"/>
                <a:cs typeface="Lato"/>
              </a:rPr>
              <a:t> </a:t>
            </a:r>
            <a:r>
              <a:rPr sz="1800" spc="-25" dirty="0">
                <a:latin typeface="Lato"/>
                <a:cs typeface="Lato"/>
              </a:rPr>
              <a:t>of</a:t>
            </a:r>
            <a:r>
              <a:rPr sz="1800" spc="-114" dirty="0">
                <a:latin typeface="Lato"/>
                <a:cs typeface="Lato"/>
              </a:rPr>
              <a:t> </a:t>
            </a:r>
            <a:r>
              <a:rPr sz="1800" dirty="0">
                <a:latin typeface="Lato"/>
                <a:cs typeface="Lato"/>
              </a:rPr>
              <a:t>abuse</a:t>
            </a:r>
            <a:r>
              <a:rPr sz="1800" spc="-110" dirty="0">
                <a:latin typeface="Lato"/>
                <a:cs typeface="Lato"/>
              </a:rPr>
              <a:t> </a:t>
            </a:r>
            <a:r>
              <a:rPr sz="1800" dirty="0">
                <a:latin typeface="Lato"/>
                <a:cs typeface="Lato"/>
              </a:rPr>
              <a:t>and</a:t>
            </a:r>
            <a:r>
              <a:rPr sz="1800" spc="-114" dirty="0">
                <a:latin typeface="Lato"/>
                <a:cs typeface="Lato"/>
              </a:rPr>
              <a:t> </a:t>
            </a:r>
            <a:r>
              <a:rPr sz="1800" spc="5" dirty="0">
                <a:latin typeface="Lato"/>
                <a:cs typeface="Lato"/>
              </a:rPr>
              <a:t>harassment</a:t>
            </a:r>
            <a:r>
              <a:rPr sz="1800" spc="-114" dirty="0">
                <a:latin typeface="Lato"/>
                <a:cs typeface="Lato"/>
              </a:rPr>
              <a:t> </a:t>
            </a:r>
            <a:r>
              <a:rPr sz="1800" spc="5" dirty="0">
                <a:latin typeface="Lato"/>
                <a:cs typeface="Lato"/>
              </a:rPr>
              <a:t>online</a:t>
            </a:r>
            <a:r>
              <a:rPr sz="1800" spc="-110" dirty="0">
                <a:latin typeface="Lato"/>
                <a:cs typeface="Lato"/>
              </a:rPr>
              <a:t> </a:t>
            </a:r>
            <a:r>
              <a:rPr sz="1800" dirty="0">
                <a:latin typeface="Lato"/>
                <a:cs typeface="Lato"/>
              </a:rPr>
              <a:t>means</a:t>
            </a:r>
            <a:r>
              <a:rPr sz="1800" spc="-114" dirty="0">
                <a:latin typeface="Lato"/>
                <a:cs typeface="Lato"/>
              </a:rPr>
              <a:t> </a:t>
            </a:r>
            <a:r>
              <a:rPr sz="1800" spc="15" dirty="0">
                <a:latin typeface="Lato"/>
                <a:cs typeface="Lato"/>
              </a:rPr>
              <a:t>that</a:t>
            </a:r>
            <a:r>
              <a:rPr sz="1800" spc="-114" dirty="0">
                <a:latin typeface="Lato"/>
                <a:cs typeface="Lato"/>
              </a:rPr>
              <a:t> </a:t>
            </a:r>
            <a:r>
              <a:rPr sz="1800" spc="-10" dirty="0">
                <a:latin typeface="Lato"/>
                <a:cs typeface="Lato"/>
              </a:rPr>
              <a:t>many</a:t>
            </a:r>
            <a:r>
              <a:rPr sz="1800" spc="-114" dirty="0">
                <a:latin typeface="Lato"/>
                <a:cs typeface="Lato"/>
              </a:rPr>
              <a:t> </a:t>
            </a:r>
            <a:r>
              <a:rPr sz="1800" spc="-5" dirty="0">
                <a:latin typeface="Lato"/>
                <a:cs typeface="Lato"/>
              </a:rPr>
              <a:t>people</a:t>
            </a:r>
            <a:r>
              <a:rPr sz="1800" spc="-110" dirty="0">
                <a:latin typeface="Lato"/>
                <a:cs typeface="Lato"/>
              </a:rPr>
              <a:t> </a:t>
            </a:r>
            <a:r>
              <a:rPr sz="1800" spc="-5" dirty="0">
                <a:latin typeface="Lato"/>
                <a:cs typeface="Lato"/>
              </a:rPr>
              <a:t>stop  </a:t>
            </a:r>
            <a:r>
              <a:rPr sz="1800" dirty="0">
                <a:latin typeface="Lato"/>
                <a:cs typeface="Lato"/>
              </a:rPr>
              <a:t>expressing</a:t>
            </a:r>
            <a:r>
              <a:rPr sz="1800" spc="-120" dirty="0">
                <a:latin typeface="Lato"/>
                <a:cs typeface="Lato"/>
              </a:rPr>
              <a:t> </a:t>
            </a:r>
            <a:r>
              <a:rPr sz="1800" spc="-5" dirty="0">
                <a:latin typeface="Lato"/>
                <a:cs typeface="Lato"/>
              </a:rPr>
              <a:t>themselves.</a:t>
            </a:r>
            <a:endParaRPr sz="1800" dirty="0">
              <a:latin typeface="Lato"/>
              <a:cs typeface="Lato"/>
            </a:endParaRPr>
          </a:p>
          <a:p>
            <a:pPr marL="469900" indent="-367030">
              <a:lnSpc>
                <a:spcPct val="100000"/>
              </a:lnSpc>
              <a:spcBef>
                <a:spcPts val="1290"/>
              </a:spcBef>
              <a:buFont typeface="Arial"/>
              <a:buChar char="●"/>
              <a:tabLst>
                <a:tab pos="469265" algn="l"/>
                <a:tab pos="469900" algn="l"/>
              </a:tabLst>
            </a:pPr>
            <a:r>
              <a:rPr sz="1800" spc="-50" dirty="0">
                <a:latin typeface="Lato"/>
                <a:cs typeface="Lato"/>
              </a:rPr>
              <a:t>Toxic</a:t>
            </a:r>
            <a:r>
              <a:rPr sz="1800" spc="-114" dirty="0">
                <a:latin typeface="Lato"/>
                <a:cs typeface="Lato"/>
              </a:rPr>
              <a:t> </a:t>
            </a:r>
            <a:r>
              <a:rPr sz="1800" spc="-5" dirty="0">
                <a:latin typeface="Lato"/>
                <a:cs typeface="Lato"/>
              </a:rPr>
              <a:t>comments</a:t>
            </a:r>
            <a:r>
              <a:rPr sz="1800" spc="-110" dirty="0">
                <a:latin typeface="Lato"/>
                <a:cs typeface="Lato"/>
              </a:rPr>
              <a:t> </a:t>
            </a:r>
            <a:r>
              <a:rPr sz="1800" spc="10" dirty="0">
                <a:latin typeface="Lato"/>
                <a:cs typeface="Lato"/>
              </a:rPr>
              <a:t>spread</a:t>
            </a:r>
            <a:r>
              <a:rPr sz="1800" spc="-114" dirty="0">
                <a:latin typeface="Lato"/>
                <a:cs typeface="Lato"/>
              </a:rPr>
              <a:t> </a:t>
            </a:r>
            <a:r>
              <a:rPr sz="1800" spc="-10" dirty="0">
                <a:latin typeface="Lato"/>
                <a:cs typeface="Lato"/>
              </a:rPr>
              <a:t>negativity,</a:t>
            </a:r>
            <a:r>
              <a:rPr sz="1800" spc="-110" dirty="0">
                <a:latin typeface="Lato"/>
                <a:cs typeface="Lato"/>
              </a:rPr>
              <a:t> </a:t>
            </a:r>
            <a:r>
              <a:rPr sz="1800" spc="15" dirty="0">
                <a:latin typeface="Lato"/>
                <a:cs typeface="Lato"/>
              </a:rPr>
              <a:t>racial</a:t>
            </a:r>
            <a:r>
              <a:rPr sz="1800" spc="-114" dirty="0">
                <a:latin typeface="Lato"/>
                <a:cs typeface="Lato"/>
              </a:rPr>
              <a:t> </a:t>
            </a:r>
            <a:r>
              <a:rPr sz="1800" spc="5" dirty="0">
                <a:latin typeface="Lato"/>
                <a:cs typeface="Lato"/>
              </a:rPr>
              <a:t>harassment</a:t>
            </a:r>
            <a:r>
              <a:rPr sz="1800" spc="-110" dirty="0">
                <a:latin typeface="Lato"/>
                <a:cs typeface="Lato"/>
              </a:rPr>
              <a:t> </a:t>
            </a:r>
            <a:r>
              <a:rPr sz="1800" dirty="0">
                <a:latin typeface="Lato"/>
                <a:cs typeface="Lato"/>
              </a:rPr>
              <a:t>and</a:t>
            </a:r>
            <a:r>
              <a:rPr sz="1800" spc="-110" dirty="0">
                <a:latin typeface="Lato"/>
                <a:cs typeface="Lato"/>
              </a:rPr>
              <a:t> </a:t>
            </a:r>
            <a:r>
              <a:rPr sz="1800" dirty="0">
                <a:latin typeface="Lato"/>
                <a:cs typeface="Lato"/>
              </a:rPr>
              <a:t>depression</a:t>
            </a:r>
            <a:r>
              <a:rPr lang="en-US" sz="1800" dirty="0">
                <a:latin typeface="Lato"/>
                <a:cs typeface="Lato"/>
              </a:rPr>
              <a:t>.</a:t>
            </a:r>
            <a:endParaRPr sz="1800" dirty="0">
              <a:latin typeface="Lato"/>
              <a:cs typeface="Lato"/>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2FAE95-387F-BA44-957E-EBCABA37BF7E}"/>
              </a:ext>
            </a:extLst>
          </p:cNvPr>
          <p:cNvSpPr>
            <a:spLocks noGrp="1"/>
          </p:cNvSpPr>
          <p:nvPr>
            <p:ph type="title"/>
          </p:nvPr>
        </p:nvSpPr>
        <p:spPr>
          <a:xfrm>
            <a:off x="270933" y="3105150"/>
            <a:ext cx="9144000" cy="1828800"/>
          </a:xfrm>
        </p:spPr>
        <p:txBody>
          <a:bodyPr/>
          <a:lstStyle/>
          <a:p>
            <a:r>
              <a:rPr lang="en-IN" sz="1800" b="1" u="sng" dirty="0">
                <a:solidFill>
                  <a:schemeClr val="tx1"/>
                </a:solidFill>
              </a:rPr>
              <a:t>Motivation &amp; Applications-</a:t>
            </a:r>
            <a:br>
              <a:rPr lang="en-IN" sz="1400" dirty="0">
                <a:solidFill>
                  <a:schemeClr val="tx1"/>
                </a:solidFill>
              </a:rPr>
            </a:br>
            <a:r>
              <a:rPr lang="en-IN" sz="1400" dirty="0">
                <a:solidFill>
                  <a:schemeClr val="tx1"/>
                </a:solidFill>
              </a:rPr>
              <a:t>● Social networking: Message or tweet can be reported to the support team. </a:t>
            </a:r>
            <a:br>
              <a:rPr lang="en-IN" sz="1400" dirty="0">
                <a:solidFill>
                  <a:schemeClr val="tx1"/>
                </a:solidFill>
              </a:rPr>
            </a:br>
            <a:r>
              <a:rPr lang="en-IN" sz="1400" dirty="0">
                <a:solidFill>
                  <a:schemeClr val="tx1"/>
                </a:solidFill>
              </a:rPr>
              <a:t>● Online meetings / webinars: Message can be hidden from attendees and shown only to the moderators. </a:t>
            </a:r>
            <a:br>
              <a:rPr lang="en-IN" sz="1400" dirty="0">
                <a:solidFill>
                  <a:schemeClr val="tx1"/>
                </a:solidFill>
              </a:rPr>
            </a:br>
            <a:r>
              <a:rPr lang="en-IN" sz="1400" dirty="0">
                <a:solidFill>
                  <a:schemeClr val="tx1"/>
                </a:solidFill>
              </a:rPr>
              <a:t>● Chatbot training: The model can give large negative feedback for any insulting reply towards the user. </a:t>
            </a:r>
            <a:br>
              <a:rPr lang="en-IN" sz="1400" dirty="0">
                <a:solidFill>
                  <a:schemeClr val="tx1"/>
                </a:solidFill>
              </a:rPr>
            </a:br>
            <a:r>
              <a:rPr lang="en-IN" sz="1400" dirty="0">
                <a:solidFill>
                  <a:schemeClr val="tx1"/>
                </a:solidFill>
              </a:rPr>
              <a:t>● Threatening messages: Directly reported to concerned authorities for immediate actions.</a:t>
            </a:r>
            <a:br>
              <a:rPr lang="en-IN" sz="1200" dirty="0">
                <a:solidFill>
                  <a:schemeClr val="tx1"/>
                </a:solidFill>
              </a:rPr>
            </a:br>
            <a:endParaRPr lang="en-US" sz="1200" dirty="0">
              <a:solidFill>
                <a:schemeClr val="tx1"/>
              </a:solidFill>
            </a:endParaRPr>
          </a:p>
        </p:txBody>
      </p:sp>
      <p:sp>
        <p:nvSpPr>
          <p:cNvPr id="8" name="Rectangle 5">
            <a:extLst>
              <a:ext uri="{FF2B5EF4-FFF2-40B4-BE49-F238E27FC236}">
                <a16:creationId xmlns:a16="http://schemas.microsoft.com/office/drawing/2014/main" id="{44CAF9D4-38FD-BD49-B7E4-1AFE61EB7AC6}"/>
              </a:ext>
            </a:extLst>
          </p:cNvPr>
          <p:cNvSpPr>
            <a:spLocks noChangeArrowheads="1"/>
          </p:cNvSpPr>
          <p:nvPr/>
        </p:nvSpPr>
        <p:spPr bwMode="auto">
          <a:xfrm>
            <a:off x="304800" y="349806"/>
            <a:ext cx="85344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halkboard" panose="03050602040202020205" pitchFamily="66" charset="77"/>
                <a:ea typeface="Times New Roman" panose="02020603050405020304" pitchFamily="18" charset="0"/>
              </a:rPr>
              <a:t>ABSTRACT: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halkboard" panose="03050602040202020205" pitchFamily="66" charset="77"/>
              <a:ea typeface="Times New Roman" panose="02020603050405020304" pitchFamily="18" charset="0"/>
            </a:endParaRPr>
          </a:p>
          <a:p>
            <a:pPr eaLnBrk="0" fontAlgn="base" hangingPunct="0">
              <a:spcBef>
                <a:spcPct val="0"/>
              </a:spcBef>
              <a:spcAft>
                <a:spcPct val="0"/>
              </a:spcAft>
            </a:pPr>
            <a:r>
              <a:rPr lang="en-IN" sz="1400" dirty="0"/>
              <a:t>With the push towards the decline in data rates and growth of telecommunication networks in the last few years, there has been a huge spike in the number of internet users. Penetration of high bandwidth connection into the remotest part of the world has enabled quite a few users to come up online and express their opinions and thoughts. However, the another side of coin is that it has lead to increase in instances of hate speech and bullying which not only holds back certain users from opening up freely with ingenious ideas but also spreads negativity, depression, communal/racial hatred and at times can trigger riots. So it becomes imperative for social media ventures to ensure that their platform is free from toxicity to encourage free flow of information and opinions.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28222" y="1515571"/>
            <a:ext cx="7057390" cy="1754505"/>
            <a:chOff x="1128222" y="1515571"/>
            <a:chExt cx="7057390" cy="1754505"/>
          </a:xfrm>
        </p:grpSpPr>
        <p:sp>
          <p:nvSpPr>
            <p:cNvPr id="3" name="object 3"/>
            <p:cNvSpPr/>
            <p:nvPr/>
          </p:nvSpPr>
          <p:spPr>
            <a:xfrm>
              <a:off x="5171554" y="2120772"/>
              <a:ext cx="3013710" cy="544195"/>
            </a:xfrm>
            <a:custGeom>
              <a:avLst/>
              <a:gdLst/>
              <a:ahLst/>
              <a:cxnLst/>
              <a:rect l="l" t="t" r="r" b="b"/>
              <a:pathLst>
                <a:path w="3013709" h="544194">
                  <a:moveTo>
                    <a:pt x="3013494" y="271957"/>
                  </a:moveTo>
                  <a:lnTo>
                    <a:pt x="2741549" y="0"/>
                  </a:lnTo>
                  <a:lnTo>
                    <a:pt x="1371600" y="0"/>
                  </a:lnTo>
                  <a:lnTo>
                    <a:pt x="1371600" y="1651"/>
                  </a:lnTo>
                  <a:lnTo>
                    <a:pt x="1369949" y="0"/>
                  </a:lnTo>
                  <a:lnTo>
                    <a:pt x="0" y="0"/>
                  </a:lnTo>
                  <a:lnTo>
                    <a:pt x="0" y="543902"/>
                  </a:lnTo>
                  <a:lnTo>
                    <a:pt x="1369949" y="543902"/>
                  </a:lnTo>
                  <a:lnTo>
                    <a:pt x="1371600" y="542264"/>
                  </a:lnTo>
                  <a:lnTo>
                    <a:pt x="1371600" y="543902"/>
                  </a:lnTo>
                  <a:lnTo>
                    <a:pt x="2741549" y="543902"/>
                  </a:lnTo>
                  <a:lnTo>
                    <a:pt x="3013494" y="271957"/>
                  </a:lnTo>
                  <a:close/>
                </a:path>
              </a:pathLst>
            </a:custGeom>
            <a:solidFill>
              <a:srgbClr val="F46423"/>
            </a:solidFill>
          </p:spPr>
          <p:txBody>
            <a:bodyPr wrap="square" lIns="0" tIns="0" rIns="0" bIns="0" rtlCol="0"/>
            <a:lstStyle/>
            <a:p>
              <a:endParaRPr/>
            </a:p>
          </p:txBody>
        </p:sp>
        <p:sp>
          <p:nvSpPr>
            <p:cNvPr id="4" name="object 4"/>
            <p:cNvSpPr/>
            <p:nvPr/>
          </p:nvSpPr>
          <p:spPr>
            <a:xfrm>
              <a:off x="5171564" y="2120770"/>
              <a:ext cx="1642110" cy="544195"/>
            </a:xfrm>
            <a:custGeom>
              <a:avLst/>
              <a:gdLst/>
              <a:ahLst/>
              <a:cxnLst/>
              <a:rect l="l" t="t" r="r" b="b"/>
              <a:pathLst>
                <a:path w="1642109" h="544194">
                  <a:moveTo>
                    <a:pt x="0" y="0"/>
                  </a:moveTo>
                  <a:lnTo>
                    <a:pt x="1369947" y="0"/>
                  </a:lnTo>
                  <a:lnTo>
                    <a:pt x="1641896" y="271949"/>
                  </a:lnTo>
                  <a:lnTo>
                    <a:pt x="1369947" y="543898"/>
                  </a:lnTo>
                  <a:lnTo>
                    <a:pt x="0" y="543898"/>
                  </a:lnTo>
                  <a:lnTo>
                    <a:pt x="0" y="0"/>
                  </a:lnTo>
                  <a:close/>
                </a:path>
              </a:pathLst>
            </a:custGeom>
            <a:ln w="9524">
              <a:solidFill>
                <a:srgbClr val="FFFFFF"/>
              </a:solidFill>
            </a:ln>
          </p:spPr>
          <p:txBody>
            <a:bodyPr wrap="square" lIns="0" tIns="0" rIns="0" bIns="0" rtlCol="0"/>
            <a:lstStyle/>
            <a:p>
              <a:endParaRPr/>
            </a:p>
          </p:txBody>
        </p:sp>
        <p:sp>
          <p:nvSpPr>
            <p:cNvPr id="5" name="object 5"/>
            <p:cNvSpPr/>
            <p:nvPr/>
          </p:nvSpPr>
          <p:spPr>
            <a:xfrm>
              <a:off x="3876192" y="2120770"/>
              <a:ext cx="1642110" cy="544195"/>
            </a:xfrm>
            <a:custGeom>
              <a:avLst/>
              <a:gdLst/>
              <a:ahLst/>
              <a:cxnLst/>
              <a:rect l="l" t="t" r="r" b="b"/>
              <a:pathLst>
                <a:path w="1642110" h="544194">
                  <a:moveTo>
                    <a:pt x="1369922" y="543898"/>
                  </a:moveTo>
                  <a:lnTo>
                    <a:pt x="0" y="543898"/>
                  </a:lnTo>
                  <a:lnTo>
                    <a:pt x="0" y="0"/>
                  </a:lnTo>
                  <a:lnTo>
                    <a:pt x="1369922" y="0"/>
                  </a:lnTo>
                  <a:lnTo>
                    <a:pt x="1641871" y="271949"/>
                  </a:lnTo>
                  <a:lnTo>
                    <a:pt x="1369922" y="543898"/>
                  </a:lnTo>
                  <a:close/>
                </a:path>
              </a:pathLst>
            </a:custGeom>
            <a:solidFill>
              <a:srgbClr val="F46423"/>
            </a:solidFill>
          </p:spPr>
          <p:txBody>
            <a:bodyPr wrap="square" lIns="0" tIns="0" rIns="0" bIns="0" rtlCol="0"/>
            <a:lstStyle/>
            <a:p>
              <a:endParaRPr/>
            </a:p>
          </p:txBody>
        </p:sp>
        <p:sp>
          <p:nvSpPr>
            <p:cNvPr id="6" name="object 6"/>
            <p:cNvSpPr/>
            <p:nvPr/>
          </p:nvSpPr>
          <p:spPr>
            <a:xfrm>
              <a:off x="3876192" y="2120770"/>
              <a:ext cx="1642110" cy="544195"/>
            </a:xfrm>
            <a:custGeom>
              <a:avLst/>
              <a:gdLst/>
              <a:ahLst/>
              <a:cxnLst/>
              <a:rect l="l" t="t" r="r" b="b"/>
              <a:pathLst>
                <a:path w="1642110" h="544194">
                  <a:moveTo>
                    <a:pt x="0" y="0"/>
                  </a:moveTo>
                  <a:lnTo>
                    <a:pt x="1369922" y="0"/>
                  </a:lnTo>
                  <a:lnTo>
                    <a:pt x="1641871" y="271949"/>
                  </a:lnTo>
                  <a:lnTo>
                    <a:pt x="1369922" y="543898"/>
                  </a:lnTo>
                  <a:lnTo>
                    <a:pt x="0" y="543898"/>
                  </a:lnTo>
                  <a:lnTo>
                    <a:pt x="0" y="0"/>
                  </a:lnTo>
                  <a:close/>
                </a:path>
              </a:pathLst>
            </a:custGeom>
            <a:ln w="9524">
              <a:solidFill>
                <a:srgbClr val="FFFFFF"/>
              </a:solidFill>
            </a:ln>
          </p:spPr>
          <p:txBody>
            <a:bodyPr wrap="square" lIns="0" tIns="0" rIns="0" bIns="0" rtlCol="0"/>
            <a:lstStyle/>
            <a:p>
              <a:endParaRPr/>
            </a:p>
          </p:txBody>
        </p:sp>
        <p:sp>
          <p:nvSpPr>
            <p:cNvPr id="7" name="object 7"/>
            <p:cNvSpPr/>
            <p:nvPr/>
          </p:nvSpPr>
          <p:spPr>
            <a:xfrm>
              <a:off x="2504594" y="2120770"/>
              <a:ext cx="1642110" cy="544195"/>
            </a:xfrm>
            <a:custGeom>
              <a:avLst/>
              <a:gdLst/>
              <a:ahLst/>
              <a:cxnLst/>
              <a:rect l="l" t="t" r="r" b="b"/>
              <a:pathLst>
                <a:path w="1642110" h="544194">
                  <a:moveTo>
                    <a:pt x="1369922" y="543898"/>
                  </a:moveTo>
                  <a:lnTo>
                    <a:pt x="0" y="543898"/>
                  </a:lnTo>
                  <a:lnTo>
                    <a:pt x="0" y="0"/>
                  </a:lnTo>
                  <a:lnTo>
                    <a:pt x="1369922" y="0"/>
                  </a:lnTo>
                  <a:lnTo>
                    <a:pt x="1641896" y="271949"/>
                  </a:lnTo>
                  <a:lnTo>
                    <a:pt x="1369922" y="543898"/>
                  </a:lnTo>
                  <a:close/>
                </a:path>
              </a:pathLst>
            </a:custGeom>
            <a:solidFill>
              <a:srgbClr val="F46423"/>
            </a:solidFill>
          </p:spPr>
          <p:txBody>
            <a:bodyPr wrap="square" lIns="0" tIns="0" rIns="0" bIns="0" rtlCol="0"/>
            <a:lstStyle/>
            <a:p>
              <a:endParaRPr/>
            </a:p>
          </p:txBody>
        </p:sp>
        <p:sp>
          <p:nvSpPr>
            <p:cNvPr id="8" name="object 8"/>
            <p:cNvSpPr/>
            <p:nvPr/>
          </p:nvSpPr>
          <p:spPr>
            <a:xfrm>
              <a:off x="2504594" y="2120770"/>
              <a:ext cx="1642110" cy="544195"/>
            </a:xfrm>
            <a:custGeom>
              <a:avLst/>
              <a:gdLst/>
              <a:ahLst/>
              <a:cxnLst/>
              <a:rect l="l" t="t" r="r" b="b"/>
              <a:pathLst>
                <a:path w="1642110" h="544194">
                  <a:moveTo>
                    <a:pt x="0" y="0"/>
                  </a:moveTo>
                  <a:lnTo>
                    <a:pt x="1369922" y="0"/>
                  </a:lnTo>
                  <a:lnTo>
                    <a:pt x="1641896" y="271949"/>
                  </a:lnTo>
                  <a:lnTo>
                    <a:pt x="1369922" y="543898"/>
                  </a:lnTo>
                  <a:lnTo>
                    <a:pt x="0" y="543898"/>
                  </a:lnTo>
                  <a:lnTo>
                    <a:pt x="0" y="0"/>
                  </a:lnTo>
                  <a:close/>
                </a:path>
              </a:pathLst>
            </a:custGeom>
            <a:ln w="9524">
              <a:solidFill>
                <a:srgbClr val="FFFFFF"/>
              </a:solidFill>
            </a:ln>
          </p:spPr>
          <p:txBody>
            <a:bodyPr wrap="square" lIns="0" tIns="0" rIns="0" bIns="0" rtlCol="0"/>
            <a:lstStyle/>
            <a:p>
              <a:endParaRPr/>
            </a:p>
          </p:txBody>
        </p:sp>
        <p:sp>
          <p:nvSpPr>
            <p:cNvPr id="9" name="object 9"/>
            <p:cNvSpPr/>
            <p:nvPr/>
          </p:nvSpPr>
          <p:spPr>
            <a:xfrm>
              <a:off x="1132985" y="2120770"/>
              <a:ext cx="1642110" cy="544195"/>
            </a:xfrm>
            <a:custGeom>
              <a:avLst/>
              <a:gdLst/>
              <a:ahLst/>
              <a:cxnLst/>
              <a:rect l="l" t="t" r="r" b="b"/>
              <a:pathLst>
                <a:path w="1642110" h="544194">
                  <a:moveTo>
                    <a:pt x="1369934" y="543898"/>
                  </a:moveTo>
                  <a:lnTo>
                    <a:pt x="0" y="543898"/>
                  </a:lnTo>
                  <a:lnTo>
                    <a:pt x="0" y="0"/>
                  </a:lnTo>
                  <a:lnTo>
                    <a:pt x="1369934" y="0"/>
                  </a:lnTo>
                  <a:lnTo>
                    <a:pt x="1641909" y="271949"/>
                  </a:lnTo>
                  <a:lnTo>
                    <a:pt x="1369934" y="543898"/>
                  </a:lnTo>
                  <a:close/>
                </a:path>
              </a:pathLst>
            </a:custGeom>
            <a:solidFill>
              <a:srgbClr val="F46423"/>
            </a:solidFill>
          </p:spPr>
          <p:txBody>
            <a:bodyPr wrap="square" lIns="0" tIns="0" rIns="0" bIns="0" rtlCol="0"/>
            <a:lstStyle/>
            <a:p>
              <a:endParaRPr/>
            </a:p>
          </p:txBody>
        </p:sp>
        <p:sp>
          <p:nvSpPr>
            <p:cNvPr id="10" name="object 10"/>
            <p:cNvSpPr/>
            <p:nvPr/>
          </p:nvSpPr>
          <p:spPr>
            <a:xfrm>
              <a:off x="1132985" y="2120770"/>
              <a:ext cx="1642110" cy="544195"/>
            </a:xfrm>
            <a:custGeom>
              <a:avLst/>
              <a:gdLst/>
              <a:ahLst/>
              <a:cxnLst/>
              <a:rect l="l" t="t" r="r" b="b"/>
              <a:pathLst>
                <a:path w="1642110" h="544194">
                  <a:moveTo>
                    <a:pt x="0" y="0"/>
                  </a:moveTo>
                  <a:lnTo>
                    <a:pt x="1369934" y="0"/>
                  </a:lnTo>
                  <a:lnTo>
                    <a:pt x="1641909" y="271949"/>
                  </a:lnTo>
                  <a:lnTo>
                    <a:pt x="1369934" y="543898"/>
                  </a:lnTo>
                  <a:lnTo>
                    <a:pt x="0" y="543898"/>
                  </a:lnTo>
                  <a:lnTo>
                    <a:pt x="0" y="0"/>
                  </a:lnTo>
                  <a:close/>
                </a:path>
              </a:pathLst>
            </a:custGeom>
            <a:ln w="9524">
              <a:solidFill>
                <a:srgbClr val="FFFFFF"/>
              </a:solidFill>
            </a:ln>
          </p:spPr>
          <p:txBody>
            <a:bodyPr wrap="square" lIns="0" tIns="0" rIns="0" bIns="0" rtlCol="0"/>
            <a:lstStyle/>
            <a:p>
              <a:endParaRPr/>
            </a:p>
          </p:txBody>
        </p:sp>
        <p:sp>
          <p:nvSpPr>
            <p:cNvPr id="11" name="object 11"/>
            <p:cNvSpPr/>
            <p:nvPr/>
          </p:nvSpPr>
          <p:spPr>
            <a:xfrm>
              <a:off x="1817958" y="1671671"/>
              <a:ext cx="0" cy="449580"/>
            </a:xfrm>
            <a:custGeom>
              <a:avLst/>
              <a:gdLst/>
              <a:ahLst/>
              <a:cxnLst/>
              <a:rect l="l" t="t" r="r" b="b"/>
              <a:pathLst>
                <a:path h="449580">
                  <a:moveTo>
                    <a:pt x="0" y="449099"/>
                  </a:moveTo>
                  <a:lnTo>
                    <a:pt x="0" y="0"/>
                  </a:lnTo>
                </a:path>
              </a:pathLst>
            </a:custGeom>
            <a:ln w="9524">
              <a:solidFill>
                <a:srgbClr val="000000"/>
              </a:solidFill>
            </a:ln>
          </p:spPr>
          <p:txBody>
            <a:bodyPr wrap="square" lIns="0" tIns="0" rIns="0" bIns="0" rtlCol="0"/>
            <a:lstStyle/>
            <a:p>
              <a:endParaRPr/>
            </a:p>
          </p:txBody>
        </p:sp>
        <p:sp>
          <p:nvSpPr>
            <p:cNvPr id="12" name="object 12"/>
            <p:cNvSpPr/>
            <p:nvPr/>
          </p:nvSpPr>
          <p:spPr>
            <a:xfrm>
              <a:off x="1699496" y="1515584"/>
              <a:ext cx="236924" cy="23692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659040" y="1671659"/>
              <a:ext cx="0" cy="449580"/>
            </a:xfrm>
            <a:custGeom>
              <a:avLst/>
              <a:gdLst/>
              <a:ahLst/>
              <a:cxnLst/>
              <a:rect l="l" t="t" r="r" b="b"/>
              <a:pathLst>
                <a:path h="449580">
                  <a:moveTo>
                    <a:pt x="0" y="449099"/>
                  </a:moveTo>
                  <a:lnTo>
                    <a:pt x="0" y="0"/>
                  </a:lnTo>
                </a:path>
              </a:pathLst>
            </a:custGeom>
            <a:ln w="9524">
              <a:solidFill>
                <a:srgbClr val="000000"/>
              </a:solidFill>
            </a:ln>
          </p:spPr>
          <p:txBody>
            <a:bodyPr wrap="square" lIns="0" tIns="0" rIns="0" bIns="0" rtlCol="0"/>
            <a:lstStyle/>
            <a:p>
              <a:endParaRPr/>
            </a:p>
          </p:txBody>
        </p:sp>
        <p:sp>
          <p:nvSpPr>
            <p:cNvPr id="14" name="object 14"/>
            <p:cNvSpPr/>
            <p:nvPr/>
          </p:nvSpPr>
          <p:spPr>
            <a:xfrm>
              <a:off x="4540578" y="1515571"/>
              <a:ext cx="236924" cy="2369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275668" y="2664669"/>
              <a:ext cx="0" cy="449580"/>
            </a:xfrm>
            <a:custGeom>
              <a:avLst/>
              <a:gdLst/>
              <a:ahLst/>
              <a:cxnLst/>
              <a:rect l="l" t="t" r="r" b="b"/>
              <a:pathLst>
                <a:path h="449580">
                  <a:moveTo>
                    <a:pt x="0" y="0"/>
                  </a:moveTo>
                  <a:lnTo>
                    <a:pt x="0" y="449099"/>
                  </a:lnTo>
                </a:path>
              </a:pathLst>
            </a:custGeom>
            <a:ln w="9524">
              <a:solidFill>
                <a:srgbClr val="000000"/>
              </a:solidFill>
            </a:ln>
          </p:spPr>
          <p:txBody>
            <a:bodyPr wrap="square" lIns="0" tIns="0" rIns="0" bIns="0" rtlCol="0"/>
            <a:lstStyle/>
            <a:p>
              <a:endParaRPr/>
            </a:p>
          </p:txBody>
        </p:sp>
        <p:sp>
          <p:nvSpPr>
            <p:cNvPr id="16" name="object 16"/>
            <p:cNvSpPr/>
            <p:nvPr/>
          </p:nvSpPr>
          <p:spPr>
            <a:xfrm>
              <a:off x="3157206" y="3032931"/>
              <a:ext cx="236924" cy="236924"/>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042387" y="2664669"/>
              <a:ext cx="0" cy="449580"/>
            </a:xfrm>
            <a:custGeom>
              <a:avLst/>
              <a:gdLst/>
              <a:ahLst/>
              <a:cxnLst/>
              <a:rect l="l" t="t" r="r" b="b"/>
              <a:pathLst>
                <a:path h="449580">
                  <a:moveTo>
                    <a:pt x="0" y="0"/>
                  </a:moveTo>
                  <a:lnTo>
                    <a:pt x="0" y="449099"/>
                  </a:lnTo>
                </a:path>
              </a:pathLst>
            </a:custGeom>
            <a:ln w="9524">
              <a:solidFill>
                <a:srgbClr val="000000"/>
              </a:solidFill>
            </a:ln>
          </p:spPr>
          <p:txBody>
            <a:bodyPr wrap="square" lIns="0" tIns="0" rIns="0" bIns="0" rtlCol="0"/>
            <a:lstStyle/>
            <a:p>
              <a:endParaRPr/>
            </a:p>
          </p:txBody>
        </p:sp>
        <p:sp>
          <p:nvSpPr>
            <p:cNvPr id="18" name="object 18"/>
            <p:cNvSpPr/>
            <p:nvPr/>
          </p:nvSpPr>
          <p:spPr>
            <a:xfrm>
              <a:off x="5923925" y="3032931"/>
              <a:ext cx="236949" cy="236924"/>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1473848" y="2268128"/>
            <a:ext cx="6889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Lato"/>
                <a:cs typeface="Lato"/>
              </a:rPr>
              <a:t>Problem</a:t>
            </a:r>
            <a:endParaRPr sz="1400">
              <a:latin typeface="Lato"/>
              <a:cs typeface="Lato"/>
            </a:endParaRPr>
          </a:p>
        </p:txBody>
      </p:sp>
      <p:sp>
        <p:nvSpPr>
          <p:cNvPr id="20" name="object 20"/>
          <p:cNvSpPr txBox="1"/>
          <p:nvPr/>
        </p:nvSpPr>
        <p:spPr>
          <a:xfrm>
            <a:off x="2839192" y="2268128"/>
            <a:ext cx="102616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Lato"/>
                <a:cs typeface="Lato"/>
              </a:rPr>
              <a:t>Visualisation</a:t>
            </a:r>
            <a:endParaRPr sz="1400">
              <a:latin typeface="Lato"/>
              <a:cs typeface="Lato"/>
            </a:endParaRPr>
          </a:p>
        </p:txBody>
      </p:sp>
      <p:sp>
        <p:nvSpPr>
          <p:cNvPr id="21" name="object 21"/>
          <p:cNvSpPr txBox="1"/>
          <p:nvPr/>
        </p:nvSpPr>
        <p:spPr>
          <a:xfrm>
            <a:off x="4161266" y="2268128"/>
            <a:ext cx="11334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Lato"/>
                <a:cs typeface="Lato"/>
              </a:rPr>
              <a:t>Preprocessing</a:t>
            </a:r>
            <a:endParaRPr sz="1400">
              <a:latin typeface="Lato"/>
              <a:cs typeface="Lato"/>
            </a:endParaRPr>
          </a:p>
        </p:txBody>
      </p:sp>
      <p:sp>
        <p:nvSpPr>
          <p:cNvPr id="22" name="object 22"/>
          <p:cNvSpPr txBox="1"/>
          <p:nvPr/>
        </p:nvSpPr>
        <p:spPr>
          <a:xfrm>
            <a:off x="5715534" y="2268128"/>
            <a:ext cx="65468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Lato"/>
                <a:cs typeface="Lato"/>
              </a:rPr>
              <a:t>Training</a:t>
            </a:r>
            <a:endParaRPr sz="1400">
              <a:latin typeface="Lato"/>
              <a:cs typeface="Lato"/>
            </a:endParaRPr>
          </a:p>
        </p:txBody>
      </p:sp>
      <p:sp>
        <p:nvSpPr>
          <p:cNvPr id="23" name="object 23"/>
          <p:cNvSpPr txBox="1"/>
          <p:nvPr/>
        </p:nvSpPr>
        <p:spPr>
          <a:xfrm>
            <a:off x="1049676" y="624336"/>
            <a:ext cx="1537970" cy="657860"/>
          </a:xfrm>
          <a:prstGeom prst="rect">
            <a:avLst/>
          </a:prstGeom>
        </p:spPr>
        <p:txBody>
          <a:bodyPr vert="horz" wrap="square" lIns="0" tIns="22860" rIns="0" bIns="0" rtlCol="0">
            <a:spAutoFit/>
          </a:bodyPr>
          <a:lstStyle/>
          <a:p>
            <a:pPr marL="12700" marR="5080" indent="-635" algn="ctr">
              <a:lnSpc>
                <a:spcPts val="1650"/>
              </a:lnSpc>
              <a:spcBef>
                <a:spcPts val="180"/>
              </a:spcBef>
            </a:pPr>
            <a:r>
              <a:rPr sz="1400" spc="5" dirty="0">
                <a:latin typeface="Lato"/>
                <a:cs typeface="Lato"/>
              </a:rPr>
              <a:t>Description </a:t>
            </a:r>
            <a:r>
              <a:rPr sz="1400" spc="-20" dirty="0">
                <a:latin typeface="Lato"/>
                <a:cs typeface="Lato"/>
              </a:rPr>
              <a:t>of </a:t>
            </a:r>
            <a:r>
              <a:rPr sz="1400" dirty="0">
                <a:latin typeface="Lato"/>
                <a:cs typeface="Lato"/>
              </a:rPr>
              <a:t>the  </a:t>
            </a:r>
            <a:r>
              <a:rPr sz="1400" spc="10" dirty="0">
                <a:latin typeface="Lato"/>
                <a:cs typeface="Lato"/>
              </a:rPr>
              <a:t>Problem</a:t>
            </a:r>
            <a:r>
              <a:rPr sz="1400" spc="-145" dirty="0">
                <a:latin typeface="Lato"/>
                <a:cs typeface="Lato"/>
              </a:rPr>
              <a:t> </a:t>
            </a:r>
            <a:r>
              <a:rPr sz="1400" dirty="0">
                <a:latin typeface="Lato"/>
                <a:cs typeface="Lato"/>
              </a:rPr>
              <a:t>Statement  and</a:t>
            </a:r>
            <a:r>
              <a:rPr sz="1400" spc="-105" dirty="0">
                <a:latin typeface="Lato"/>
                <a:cs typeface="Lato"/>
              </a:rPr>
              <a:t> </a:t>
            </a:r>
            <a:r>
              <a:rPr sz="1400" spc="5" dirty="0">
                <a:latin typeface="Lato"/>
                <a:cs typeface="Lato"/>
              </a:rPr>
              <a:t>Challenges</a:t>
            </a:r>
            <a:endParaRPr sz="1400">
              <a:latin typeface="Lato"/>
              <a:cs typeface="Lato"/>
            </a:endParaRPr>
          </a:p>
        </p:txBody>
      </p:sp>
      <p:sp>
        <p:nvSpPr>
          <p:cNvPr id="24" name="object 24"/>
          <p:cNvSpPr txBox="1"/>
          <p:nvPr/>
        </p:nvSpPr>
        <p:spPr>
          <a:xfrm>
            <a:off x="3956853" y="624336"/>
            <a:ext cx="1834347" cy="663258"/>
          </a:xfrm>
          <a:prstGeom prst="rect">
            <a:avLst/>
          </a:prstGeom>
        </p:spPr>
        <p:txBody>
          <a:bodyPr vert="horz" wrap="square" lIns="0" tIns="22860" rIns="0" bIns="0" rtlCol="0">
            <a:spAutoFit/>
          </a:bodyPr>
          <a:lstStyle/>
          <a:p>
            <a:pPr marL="12700" marR="5080" indent="38735" algn="just">
              <a:lnSpc>
                <a:spcPts val="1650"/>
              </a:lnSpc>
              <a:spcBef>
                <a:spcPts val="180"/>
              </a:spcBef>
            </a:pPr>
            <a:r>
              <a:rPr sz="1400" spc="5" dirty="0">
                <a:latin typeface="Lato"/>
                <a:cs typeface="Lato"/>
              </a:rPr>
              <a:t>Preprocessing </a:t>
            </a:r>
            <a:r>
              <a:rPr sz="1400" spc="-20" dirty="0">
                <a:latin typeface="Lato"/>
                <a:cs typeface="Lato"/>
              </a:rPr>
              <a:t>of  </a:t>
            </a:r>
            <a:r>
              <a:rPr sz="1400" spc="10" dirty="0">
                <a:latin typeface="Lato"/>
                <a:cs typeface="Lato"/>
              </a:rPr>
              <a:t>data </a:t>
            </a:r>
            <a:r>
              <a:rPr sz="1400" spc="5" dirty="0">
                <a:latin typeface="Lato"/>
                <a:cs typeface="Lato"/>
              </a:rPr>
              <a:t>into</a:t>
            </a:r>
            <a:r>
              <a:rPr sz="1400" spc="-270" dirty="0">
                <a:latin typeface="Lato"/>
                <a:cs typeface="Lato"/>
              </a:rPr>
              <a:t> </a:t>
            </a:r>
            <a:r>
              <a:rPr sz="1400" dirty="0">
                <a:latin typeface="Lato"/>
                <a:cs typeface="Lato"/>
              </a:rPr>
              <a:t>machine  </a:t>
            </a:r>
            <a:r>
              <a:rPr sz="1400" spc="10" dirty="0">
                <a:latin typeface="Lato"/>
                <a:cs typeface="Lato"/>
              </a:rPr>
              <a:t>readable</a:t>
            </a:r>
            <a:r>
              <a:rPr sz="1400" spc="-105" dirty="0">
                <a:latin typeface="Lato"/>
                <a:cs typeface="Lato"/>
              </a:rPr>
              <a:t> </a:t>
            </a:r>
            <a:r>
              <a:rPr sz="1400" spc="5" dirty="0">
                <a:latin typeface="Lato"/>
                <a:cs typeface="Lato"/>
              </a:rPr>
              <a:t>format</a:t>
            </a:r>
            <a:endParaRPr sz="1400" dirty="0">
              <a:latin typeface="Lato"/>
              <a:cs typeface="Lato"/>
            </a:endParaRPr>
          </a:p>
        </p:txBody>
      </p:sp>
      <p:sp>
        <p:nvSpPr>
          <p:cNvPr id="25" name="object 25"/>
          <p:cNvSpPr txBox="1"/>
          <p:nvPr/>
        </p:nvSpPr>
        <p:spPr>
          <a:xfrm>
            <a:off x="2520253" y="3556575"/>
            <a:ext cx="1511935" cy="657860"/>
          </a:xfrm>
          <a:prstGeom prst="rect">
            <a:avLst/>
          </a:prstGeom>
        </p:spPr>
        <p:txBody>
          <a:bodyPr vert="horz" wrap="square" lIns="0" tIns="22860" rIns="0" bIns="0" rtlCol="0">
            <a:spAutoFit/>
          </a:bodyPr>
          <a:lstStyle/>
          <a:p>
            <a:pPr marL="12065" marR="5080" indent="-635" algn="ctr">
              <a:lnSpc>
                <a:spcPts val="1650"/>
              </a:lnSpc>
              <a:spcBef>
                <a:spcPts val="180"/>
              </a:spcBef>
            </a:pPr>
            <a:r>
              <a:rPr sz="1400" spc="5" dirty="0">
                <a:latin typeface="Lato"/>
                <a:cs typeface="Lato"/>
              </a:rPr>
              <a:t>Cleaning </a:t>
            </a:r>
            <a:r>
              <a:rPr sz="1400" dirty="0">
                <a:latin typeface="Lato"/>
                <a:cs typeface="Lato"/>
              </a:rPr>
              <a:t>and  </a:t>
            </a:r>
            <a:r>
              <a:rPr sz="1400" spc="10" dirty="0">
                <a:latin typeface="Lato"/>
                <a:cs typeface="Lato"/>
              </a:rPr>
              <a:t>Visualisation</a:t>
            </a:r>
            <a:r>
              <a:rPr sz="1400" spc="-135" dirty="0">
                <a:latin typeface="Lato"/>
                <a:cs typeface="Lato"/>
              </a:rPr>
              <a:t> </a:t>
            </a:r>
            <a:r>
              <a:rPr sz="1400" spc="-20" dirty="0">
                <a:latin typeface="Lato"/>
                <a:cs typeface="Lato"/>
              </a:rPr>
              <a:t>of</a:t>
            </a:r>
            <a:r>
              <a:rPr sz="1400" spc="-130" dirty="0">
                <a:latin typeface="Lato"/>
                <a:cs typeface="Lato"/>
              </a:rPr>
              <a:t> </a:t>
            </a:r>
            <a:r>
              <a:rPr sz="1400" dirty="0">
                <a:latin typeface="Lato"/>
                <a:cs typeface="Lato"/>
              </a:rPr>
              <a:t>the  </a:t>
            </a:r>
            <a:r>
              <a:rPr sz="1400" spc="5" dirty="0">
                <a:latin typeface="Lato"/>
                <a:cs typeface="Lato"/>
              </a:rPr>
              <a:t>dataset</a:t>
            </a:r>
            <a:endParaRPr sz="1400">
              <a:latin typeface="Lato"/>
              <a:cs typeface="Lato"/>
            </a:endParaRPr>
          </a:p>
        </p:txBody>
      </p:sp>
      <p:sp>
        <p:nvSpPr>
          <p:cNvPr id="26" name="object 26"/>
          <p:cNvSpPr txBox="1"/>
          <p:nvPr/>
        </p:nvSpPr>
        <p:spPr>
          <a:xfrm>
            <a:off x="5212075" y="3585150"/>
            <a:ext cx="2113933" cy="445250"/>
          </a:xfrm>
          <a:prstGeom prst="rect">
            <a:avLst/>
          </a:prstGeom>
        </p:spPr>
        <p:txBody>
          <a:bodyPr vert="horz" wrap="square" lIns="0" tIns="22860" rIns="0" bIns="0" rtlCol="0">
            <a:spAutoFit/>
          </a:bodyPr>
          <a:lstStyle/>
          <a:p>
            <a:pPr marL="12700" marR="5080" indent="146685">
              <a:lnSpc>
                <a:spcPts val="1650"/>
              </a:lnSpc>
              <a:spcBef>
                <a:spcPts val="180"/>
              </a:spcBef>
            </a:pPr>
            <a:r>
              <a:rPr sz="1400" spc="-10" dirty="0">
                <a:latin typeface="Lato"/>
                <a:cs typeface="Lato"/>
              </a:rPr>
              <a:t>Training </a:t>
            </a:r>
            <a:r>
              <a:rPr sz="1400" dirty="0">
                <a:latin typeface="Lato"/>
                <a:cs typeface="Lato"/>
              </a:rPr>
              <a:t>the model  using </a:t>
            </a:r>
            <a:r>
              <a:rPr sz="1400" spc="5" dirty="0">
                <a:latin typeface="Lato"/>
                <a:cs typeface="Lato"/>
              </a:rPr>
              <a:t>various</a:t>
            </a:r>
            <a:r>
              <a:rPr sz="1400" spc="-210" dirty="0">
                <a:latin typeface="Lato"/>
                <a:cs typeface="Lato"/>
              </a:rPr>
              <a:t> </a:t>
            </a:r>
            <a:r>
              <a:rPr sz="1400" spc="-5" dirty="0">
                <a:latin typeface="Lato"/>
                <a:cs typeface="Lato"/>
              </a:rPr>
              <a:t>methods</a:t>
            </a:r>
            <a:endParaRPr sz="1400" dirty="0">
              <a:latin typeface="Lato"/>
              <a:cs typeface="Lato"/>
            </a:endParaRPr>
          </a:p>
        </p:txBody>
      </p:sp>
      <p:grpSp>
        <p:nvGrpSpPr>
          <p:cNvPr id="27" name="object 27"/>
          <p:cNvGrpSpPr/>
          <p:nvPr/>
        </p:nvGrpSpPr>
        <p:grpSpPr>
          <a:xfrm>
            <a:off x="7207547" y="1515584"/>
            <a:ext cx="237490" cy="605790"/>
            <a:chOff x="7207547" y="1515584"/>
            <a:chExt cx="237490" cy="605790"/>
          </a:xfrm>
        </p:grpSpPr>
        <p:sp>
          <p:nvSpPr>
            <p:cNvPr id="28" name="object 28"/>
            <p:cNvSpPr/>
            <p:nvPr/>
          </p:nvSpPr>
          <p:spPr>
            <a:xfrm>
              <a:off x="7326009" y="1671671"/>
              <a:ext cx="0" cy="449580"/>
            </a:xfrm>
            <a:custGeom>
              <a:avLst/>
              <a:gdLst/>
              <a:ahLst/>
              <a:cxnLst/>
              <a:rect l="l" t="t" r="r" b="b"/>
              <a:pathLst>
                <a:path h="449580">
                  <a:moveTo>
                    <a:pt x="0" y="449099"/>
                  </a:moveTo>
                  <a:lnTo>
                    <a:pt x="0" y="0"/>
                  </a:lnTo>
                </a:path>
              </a:pathLst>
            </a:custGeom>
            <a:ln w="9524">
              <a:solidFill>
                <a:srgbClr val="000000"/>
              </a:solidFill>
            </a:ln>
          </p:spPr>
          <p:txBody>
            <a:bodyPr wrap="square" lIns="0" tIns="0" rIns="0" bIns="0" rtlCol="0"/>
            <a:lstStyle/>
            <a:p>
              <a:endParaRPr/>
            </a:p>
          </p:txBody>
        </p:sp>
        <p:sp>
          <p:nvSpPr>
            <p:cNvPr id="29" name="object 29"/>
            <p:cNvSpPr/>
            <p:nvPr/>
          </p:nvSpPr>
          <p:spPr>
            <a:xfrm>
              <a:off x="7207547" y="1515584"/>
              <a:ext cx="236924" cy="236924"/>
            </a:xfrm>
            <a:prstGeom prst="rect">
              <a:avLst/>
            </a:prstGeom>
            <a:blipFill>
              <a:blip r:embed="rId6" cstate="print"/>
              <a:stretch>
                <a:fillRect/>
              </a:stretch>
            </a:blipFill>
          </p:spPr>
          <p:txBody>
            <a:bodyPr wrap="square" lIns="0" tIns="0" rIns="0" bIns="0" rtlCol="0"/>
            <a:lstStyle/>
            <a:p>
              <a:endParaRPr/>
            </a:p>
          </p:txBody>
        </p:sp>
      </p:grpSp>
      <p:sp>
        <p:nvSpPr>
          <p:cNvPr id="30" name="object 30"/>
          <p:cNvSpPr txBox="1"/>
          <p:nvPr/>
        </p:nvSpPr>
        <p:spPr>
          <a:xfrm>
            <a:off x="6879906" y="2268128"/>
            <a:ext cx="89281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Lato"/>
                <a:cs typeface="Lato"/>
              </a:rPr>
              <a:t>Conclusion</a:t>
            </a:r>
            <a:endParaRPr sz="1400">
              <a:latin typeface="Lato"/>
              <a:cs typeface="Lato"/>
            </a:endParaRPr>
          </a:p>
        </p:txBody>
      </p:sp>
      <p:sp>
        <p:nvSpPr>
          <p:cNvPr id="31" name="object 31"/>
          <p:cNvSpPr txBox="1">
            <a:spLocks noGrp="1"/>
          </p:cNvSpPr>
          <p:nvPr>
            <p:ph type="title"/>
          </p:nvPr>
        </p:nvSpPr>
        <p:spPr>
          <a:xfrm>
            <a:off x="6718651" y="624336"/>
            <a:ext cx="1216025" cy="657860"/>
          </a:xfrm>
          <a:prstGeom prst="rect">
            <a:avLst/>
          </a:prstGeom>
        </p:spPr>
        <p:txBody>
          <a:bodyPr vert="horz" wrap="square" lIns="0" tIns="22860" rIns="0" bIns="0" rtlCol="0">
            <a:spAutoFit/>
          </a:bodyPr>
          <a:lstStyle/>
          <a:p>
            <a:pPr marL="12700" marR="5080" algn="ctr">
              <a:lnSpc>
                <a:spcPts val="1650"/>
              </a:lnSpc>
              <a:spcBef>
                <a:spcPts val="180"/>
              </a:spcBef>
            </a:pPr>
            <a:r>
              <a:rPr sz="1400" b="0" dirty="0">
                <a:solidFill>
                  <a:srgbClr val="000000"/>
                </a:solidFill>
                <a:latin typeface="Lato"/>
                <a:cs typeface="Lato"/>
              </a:rPr>
              <a:t>Conclusion</a:t>
            </a:r>
            <a:r>
              <a:rPr sz="1400" b="0" spc="-160" dirty="0">
                <a:solidFill>
                  <a:srgbClr val="000000"/>
                </a:solidFill>
                <a:latin typeface="Lato"/>
                <a:cs typeface="Lato"/>
              </a:rPr>
              <a:t> </a:t>
            </a:r>
            <a:r>
              <a:rPr sz="1400" b="0" dirty="0">
                <a:solidFill>
                  <a:srgbClr val="000000"/>
                </a:solidFill>
                <a:latin typeface="Lato"/>
                <a:cs typeface="Lato"/>
              </a:rPr>
              <a:t>and  </a:t>
            </a:r>
            <a:r>
              <a:rPr sz="1400" b="0" spc="-15" dirty="0">
                <a:solidFill>
                  <a:srgbClr val="000000"/>
                </a:solidFill>
                <a:latin typeface="Lato"/>
                <a:cs typeface="Lato"/>
              </a:rPr>
              <a:t>Scope </a:t>
            </a:r>
            <a:r>
              <a:rPr sz="1400" b="0" spc="-20" dirty="0">
                <a:solidFill>
                  <a:srgbClr val="000000"/>
                </a:solidFill>
                <a:latin typeface="Lato"/>
                <a:cs typeface="Lato"/>
              </a:rPr>
              <a:t>of  </a:t>
            </a:r>
            <a:r>
              <a:rPr sz="1400" b="0" dirty="0">
                <a:solidFill>
                  <a:srgbClr val="000000"/>
                </a:solidFill>
                <a:latin typeface="Lato"/>
                <a:cs typeface="Lato"/>
              </a:rPr>
              <a:t>Improvement</a:t>
            </a:r>
            <a:endParaRPr sz="1400">
              <a:latin typeface="Lato"/>
              <a:cs typeface="Lato"/>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3768090" cy="482600"/>
          </a:xfrm>
          <a:prstGeom prst="rect">
            <a:avLst/>
          </a:prstGeom>
        </p:spPr>
        <p:txBody>
          <a:bodyPr vert="horz" wrap="square" lIns="0" tIns="12700" rIns="0" bIns="0" rtlCol="0">
            <a:spAutoFit/>
          </a:bodyPr>
          <a:lstStyle/>
          <a:p>
            <a:pPr marL="12700">
              <a:lnSpc>
                <a:spcPct val="100000"/>
              </a:lnSpc>
              <a:spcBef>
                <a:spcPts val="100"/>
              </a:spcBef>
            </a:pPr>
            <a:r>
              <a:rPr sz="3000" u="sng" spc="35" dirty="0">
                <a:solidFill>
                  <a:schemeClr val="tx1"/>
                </a:solidFill>
              </a:rPr>
              <a:t>Problem</a:t>
            </a:r>
            <a:r>
              <a:rPr sz="3000" u="sng" spc="-165" dirty="0">
                <a:solidFill>
                  <a:schemeClr val="tx1"/>
                </a:solidFill>
              </a:rPr>
              <a:t> </a:t>
            </a:r>
            <a:r>
              <a:rPr sz="3000" u="sng" spc="-5" dirty="0">
                <a:solidFill>
                  <a:schemeClr val="tx1"/>
                </a:solidFill>
              </a:rPr>
              <a:t>Description</a:t>
            </a:r>
            <a:endParaRPr sz="3000" u="sng" dirty="0">
              <a:solidFill>
                <a:schemeClr val="tx1"/>
              </a:solidFill>
            </a:endParaRPr>
          </a:p>
        </p:txBody>
      </p:sp>
      <p:sp>
        <p:nvSpPr>
          <p:cNvPr id="3" name="object 3"/>
          <p:cNvSpPr txBox="1"/>
          <p:nvPr/>
        </p:nvSpPr>
        <p:spPr>
          <a:xfrm>
            <a:off x="384724" y="1298001"/>
            <a:ext cx="8374380" cy="1435735"/>
          </a:xfrm>
          <a:prstGeom prst="rect">
            <a:avLst/>
          </a:prstGeom>
        </p:spPr>
        <p:txBody>
          <a:bodyPr vert="horz" wrap="square" lIns="0" tIns="12700" rIns="0" bIns="0" rtlCol="0">
            <a:spAutoFit/>
          </a:bodyPr>
          <a:lstStyle/>
          <a:p>
            <a:pPr marL="12700">
              <a:lnSpc>
                <a:spcPct val="100000"/>
              </a:lnSpc>
              <a:spcBef>
                <a:spcPts val="100"/>
              </a:spcBef>
            </a:pPr>
            <a:r>
              <a:rPr sz="2200" b="1" spc="5" dirty="0">
                <a:solidFill>
                  <a:srgbClr val="F46423"/>
                </a:solidFill>
                <a:latin typeface="Lato"/>
                <a:cs typeface="Lato"/>
              </a:rPr>
              <a:t>Statement</a:t>
            </a:r>
            <a:endParaRPr sz="2200" dirty="0">
              <a:latin typeface="Lato"/>
              <a:cs typeface="Lato"/>
            </a:endParaRPr>
          </a:p>
          <a:p>
            <a:pPr marL="12700" marR="5080" algn="just">
              <a:lnSpc>
                <a:spcPct val="114599"/>
              </a:lnSpc>
              <a:spcBef>
                <a:spcPts val="1035"/>
              </a:spcBef>
            </a:pPr>
            <a:r>
              <a:rPr sz="1800" spc="-5" dirty="0">
                <a:latin typeface="Lato"/>
                <a:cs typeface="Lato"/>
              </a:rPr>
              <a:t>Given</a:t>
            </a:r>
            <a:r>
              <a:rPr sz="1800" spc="-75" dirty="0">
                <a:latin typeface="Lato"/>
                <a:cs typeface="Lato"/>
              </a:rPr>
              <a:t> </a:t>
            </a:r>
            <a:r>
              <a:rPr sz="1800" spc="-10" dirty="0">
                <a:latin typeface="Lato"/>
                <a:cs typeface="Lato"/>
              </a:rPr>
              <a:t>any</a:t>
            </a:r>
            <a:r>
              <a:rPr sz="1800" spc="-70" dirty="0">
                <a:latin typeface="Lato"/>
                <a:cs typeface="Lato"/>
              </a:rPr>
              <a:t> </a:t>
            </a:r>
            <a:r>
              <a:rPr sz="1800" dirty="0">
                <a:latin typeface="Lato"/>
                <a:cs typeface="Lato"/>
              </a:rPr>
              <a:t>text</a:t>
            </a:r>
            <a:r>
              <a:rPr sz="1800" spc="-70" dirty="0">
                <a:latin typeface="Lato"/>
                <a:cs typeface="Lato"/>
              </a:rPr>
              <a:t> </a:t>
            </a:r>
            <a:r>
              <a:rPr sz="1800" spc="25" dirty="0">
                <a:latin typeface="Lato"/>
                <a:cs typeface="Lato"/>
              </a:rPr>
              <a:t>or</a:t>
            </a:r>
            <a:r>
              <a:rPr sz="1800" spc="-75" dirty="0">
                <a:latin typeface="Lato"/>
                <a:cs typeface="Lato"/>
              </a:rPr>
              <a:t> </a:t>
            </a:r>
            <a:r>
              <a:rPr sz="1800" spc="5" dirty="0">
                <a:latin typeface="Lato"/>
                <a:cs typeface="Lato"/>
              </a:rPr>
              <a:t>paragraph</a:t>
            </a:r>
            <a:r>
              <a:rPr sz="1800" spc="-70" dirty="0">
                <a:latin typeface="Lato"/>
                <a:cs typeface="Lato"/>
              </a:rPr>
              <a:t> </a:t>
            </a:r>
            <a:r>
              <a:rPr sz="1800" dirty="0">
                <a:latin typeface="Lato"/>
                <a:cs typeface="Lato"/>
              </a:rPr>
              <a:t>containing</a:t>
            </a:r>
            <a:r>
              <a:rPr sz="1800" spc="-70" dirty="0">
                <a:latin typeface="Lato"/>
                <a:cs typeface="Lato"/>
              </a:rPr>
              <a:t> </a:t>
            </a:r>
            <a:r>
              <a:rPr sz="1800" spc="15" dirty="0">
                <a:latin typeface="Lato"/>
                <a:cs typeface="Lato"/>
              </a:rPr>
              <a:t>a</a:t>
            </a:r>
            <a:r>
              <a:rPr sz="1800" spc="-75" dirty="0">
                <a:latin typeface="Lato"/>
                <a:cs typeface="Lato"/>
              </a:rPr>
              <a:t> </a:t>
            </a:r>
            <a:r>
              <a:rPr sz="1800" spc="-25" dirty="0">
                <a:latin typeface="Lato"/>
                <a:cs typeface="Lato"/>
              </a:rPr>
              <a:t>few</a:t>
            </a:r>
            <a:r>
              <a:rPr sz="1800" spc="-70" dirty="0">
                <a:latin typeface="Lato"/>
                <a:cs typeface="Lato"/>
              </a:rPr>
              <a:t> </a:t>
            </a:r>
            <a:r>
              <a:rPr sz="1800" spc="10" dirty="0">
                <a:latin typeface="Lato"/>
                <a:cs typeface="Lato"/>
              </a:rPr>
              <a:t>lines</a:t>
            </a:r>
            <a:r>
              <a:rPr sz="1800" spc="-70" dirty="0">
                <a:latin typeface="Lato"/>
                <a:cs typeface="Lato"/>
              </a:rPr>
              <a:t> </a:t>
            </a:r>
            <a:r>
              <a:rPr sz="1800" spc="10" dirty="0">
                <a:latin typeface="Lato"/>
                <a:cs typeface="Lato"/>
              </a:rPr>
              <a:t>in</a:t>
            </a:r>
            <a:r>
              <a:rPr sz="1800" spc="-70" dirty="0">
                <a:latin typeface="Lato"/>
                <a:cs typeface="Lato"/>
              </a:rPr>
              <a:t> </a:t>
            </a:r>
            <a:r>
              <a:rPr sz="1800" spc="15" dirty="0">
                <a:latin typeface="Lato"/>
                <a:cs typeface="Lato"/>
              </a:rPr>
              <a:t>natural</a:t>
            </a:r>
            <a:r>
              <a:rPr sz="1800" spc="-75" dirty="0">
                <a:latin typeface="Lato"/>
                <a:cs typeface="Lato"/>
              </a:rPr>
              <a:t> </a:t>
            </a:r>
            <a:r>
              <a:rPr sz="1800" spc="-5" dirty="0">
                <a:latin typeface="Lato"/>
                <a:cs typeface="Lato"/>
              </a:rPr>
              <a:t>language,</a:t>
            </a:r>
            <a:r>
              <a:rPr sz="1800" spc="-70" dirty="0">
                <a:latin typeface="Lato"/>
                <a:cs typeface="Lato"/>
              </a:rPr>
              <a:t> </a:t>
            </a:r>
            <a:r>
              <a:rPr sz="1800" spc="5" dirty="0">
                <a:latin typeface="Lato"/>
                <a:cs typeface="Lato"/>
              </a:rPr>
              <a:t>the</a:t>
            </a:r>
            <a:r>
              <a:rPr sz="1800" spc="-70" dirty="0">
                <a:latin typeface="Lato"/>
                <a:cs typeface="Lato"/>
              </a:rPr>
              <a:t> </a:t>
            </a:r>
            <a:r>
              <a:rPr sz="1800" spc="-5" dirty="0">
                <a:latin typeface="Lato"/>
                <a:cs typeface="Lato"/>
              </a:rPr>
              <a:t>objective  </a:t>
            </a:r>
            <a:r>
              <a:rPr sz="1800" spc="15" dirty="0">
                <a:latin typeface="Lato"/>
                <a:cs typeface="Lato"/>
              </a:rPr>
              <a:t>is </a:t>
            </a:r>
            <a:r>
              <a:rPr sz="1800" dirty="0">
                <a:latin typeface="Lato"/>
                <a:cs typeface="Lato"/>
              </a:rPr>
              <a:t>to classify </a:t>
            </a:r>
            <a:r>
              <a:rPr sz="1800" spc="25" dirty="0">
                <a:latin typeface="Lato"/>
                <a:cs typeface="Lato"/>
              </a:rPr>
              <a:t>it </a:t>
            </a:r>
            <a:r>
              <a:rPr sz="1800" spc="5" dirty="0">
                <a:latin typeface="Lato"/>
                <a:cs typeface="Lato"/>
              </a:rPr>
              <a:t>as </a:t>
            </a:r>
            <a:r>
              <a:rPr sz="1800" spc="-5" dirty="0">
                <a:latin typeface="Lato"/>
                <a:cs typeface="Lato"/>
              </a:rPr>
              <a:t>belonging </a:t>
            </a:r>
            <a:r>
              <a:rPr sz="1800" dirty="0">
                <a:latin typeface="Lato"/>
                <a:cs typeface="Lato"/>
              </a:rPr>
              <a:t>to </a:t>
            </a:r>
            <a:r>
              <a:rPr sz="1800" spc="-15" dirty="0">
                <a:latin typeface="Lato"/>
                <a:cs typeface="Lato"/>
              </a:rPr>
              <a:t>one </a:t>
            </a:r>
            <a:r>
              <a:rPr sz="1800" spc="25" dirty="0">
                <a:latin typeface="Lato"/>
                <a:cs typeface="Lato"/>
              </a:rPr>
              <a:t>or </a:t>
            </a:r>
            <a:r>
              <a:rPr sz="1800" spc="10" dirty="0">
                <a:latin typeface="Lato"/>
                <a:cs typeface="Lato"/>
              </a:rPr>
              <a:t>more </a:t>
            </a:r>
            <a:r>
              <a:rPr sz="1800" spc="-25" dirty="0">
                <a:latin typeface="Lato"/>
                <a:cs typeface="Lato"/>
              </a:rPr>
              <a:t>of </a:t>
            </a:r>
            <a:r>
              <a:rPr sz="1800" spc="5" dirty="0">
                <a:latin typeface="Lato"/>
                <a:cs typeface="Lato"/>
              </a:rPr>
              <a:t>the </a:t>
            </a:r>
            <a:r>
              <a:rPr sz="1800" spc="-5" dirty="0">
                <a:latin typeface="Lato"/>
                <a:cs typeface="Lato"/>
              </a:rPr>
              <a:t>following </a:t>
            </a:r>
            <a:r>
              <a:rPr sz="1800" spc="5" dirty="0">
                <a:latin typeface="Lato"/>
                <a:cs typeface="Lato"/>
              </a:rPr>
              <a:t>categories:  </a:t>
            </a:r>
            <a:r>
              <a:rPr sz="1800" spc="-5" dirty="0">
                <a:latin typeface="Lato"/>
                <a:cs typeface="Lato"/>
              </a:rPr>
              <a:t>clean,</a:t>
            </a:r>
            <a:r>
              <a:rPr sz="1800" spc="-114" dirty="0">
                <a:latin typeface="Lato"/>
                <a:cs typeface="Lato"/>
              </a:rPr>
              <a:t> </a:t>
            </a:r>
            <a:r>
              <a:rPr sz="1800" spc="-15" dirty="0">
                <a:latin typeface="Lato"/>
                <a:cs typeface="Lato"/>
              </a:rPr>
              <a:t>obscene,</a:t>
            </a:r>
            <a:r>
              <a:rPr sz="1800" spc="-110" dirty="0">
                <a:latin typeface="Lato"/>
                <a:cs typeface="Lato"/>
              </a:rPr>
              <a:t> </a:t>
            </a:r>
            <a:r>
              <a:rPr sz="1800" spc="5" dirty="0">
                <a:latin typeface="Lato"/>
                <a:cs typeface="Lato"/>
              </a:rPr>
              <a:t>threatening,</a:t>
            </a:r>
            <a:r>
              <a:rPr sz="1800" spc="-110" dirty="0">
                <a:latin typeface="Lato"/>
                <a:cs typeface="Lato"/>
              </a:rPr>
              <a:t> </a:t>
            </a:r>
            <a:r>
              <a:rPr sz="1800" spc="5" dirty="0">
                <a:latin typeface="Lato"/>
                <a:cs typeface="Lato"/>
              </a:rPr>
              <a:t>insulting,</a:t>
            </a:r>
            <a:r>
              <a:rPr sz="1800" spc="-110" dirty="0">
                <a:latin typeface="Lato"/>
                <a:cs typeface="Lato"/>
              </a:rPr>
              <a:t> </a:t>
            </a:r>
            <a:r>
              <a:rPr sz="1800" spc="-10" dirty="0">
                <a:latin typeface="Lato"/>
                <a:cs typeface="Lato"/>
              </a:rPr>
              <a:t>toxic,</a:t>
            </a:r>
            <a:r>
              <a:rPr sz="1800" spc="-114" dirty="0">
                <a:latin typeface="Lato"/>
                <a:cs typeface="Lato"/>
              </a:rPr>
              <a:t> </a:t>
            </a:r>
            <a:r>
              <a:rPr sz="1800" dirty="0">
                <a:latin typeface="Lato"/>
                <a:cs typeface="Lato"/>
              </a:rPr>
              <a:t>severely</a:t>
            </a:r>
            <a:r>
              <a:rPr sz="1800" spc="-110" dirty="0">
                <a:latin typeface="Lato"/>
                <a:cs typeface="Lato"/>
              </a:rPr>
              <a:t> </a:t>
            </a:r>
            <a:r>
              <a:rPr sz="1800" spc="-10" dirty="0">
                <a:latin typeface="Lato"/>
                <a:cs typeface="Lato"/>
              </a:rPr>
              <a:t>toxic</a:t>
            </a:r>
            <a:r>
              <a:rPr sz="1800" spc="-110" dirty="0">
                <a:latin typeface="Lato"/>
                <a:cs typeface="Lato"/>
              </a:rPr>
              <a:t> </a:t>
            </a:r>
            <a:r>
              <a:rPr sz="1800" dirty="0">
                <a:latin typeface="Lato"/>
                <a:cs typeface="Lato"/>
              </a:rPr>
              <a:t>and</a:t>
            </a:r>
            <a:r>
              <a:rPr sz="1800" spc="-110" dirty="0">
                <a:latin typeface="Lato"/>
                <a:cs typeface="Lato"/>
              </a:rPr>
              <a:t> </a:t>
            </a:r>
            <a:r>
              <a:rPr sz="1800" spc="10" dirty="0">
                <a:latin typeface="Lato"/>
                <a:cs typeface="Lato"/>
              </a:rPr>
              <a:t>identity</a:t>
            </a:r>
            <a:r>
              <a:rPr sz="1800" spc="-114" dirty="0">
                <a:latin typeface="Lato"/>
                <a:cs typeface="Lato"/>
              </a:rPr>
              <a:t> </a:t>
            </a:r>
            <a:r>
              <a:rPr sz="1800" spc="-5" dirty="0">
                <a:latin typeface="Lato"/>
                <a:cs typeface="Lato"/>
              </a:rPr>
              <a:t>hate.</a:t>
            </a:r>
            <a:endParaRPr sz="1800" dirty="0">
              <a:latin typeface="Lato"/>
              <a:cs typeface="Lato"/>
            </a:endParaRPr>
          </a:p>
        </p:txBody>
      </p:sp>
      <p:grpSp>
        <p:nvGrpSpPr>
          <p:cNvPr id="4" name="object 4"/>
          <p:cNvGrpSpPr/>
          <p:nvPr/>
        </p:nvGrpSpPr>
        <p:grpSpPr>
          <a:xfrm>
            <a:off x="3344580" y="3694079"/>
            <a:ext cx="1440815" cy="547370"/>
            <a:chOff x="3344580" y="3694079"/>
            <a:chExt cx="1440815" cy="547370"/>
          </a:xfrm>
        </p:grpSpPr>
        <p:sp>
          <p:nvSpPr>
            <p:cNvPr id="5" name="object 5"/>
            <p:cNvSpPr/>
            <p:nvPr/>
          </p:nvSpPr>
          <p:spPr>
            <a:xfrm>
              <a:off x="3349343" y="3698842"/>
              <a:ext cx="1431290" cy="537845"/>
            </a:xfrm>
            <a:custGeom>
              <a:avLst/>
              <a:gdLst/>
              <a:ahLst/>
              <a:cxnLst/>
              <a:rect l="l" t="t" r="r" b="b"/>
              <a:pathLst>
                <a:path w="1431289" h="537845">
                  <a:moveTo>
                    <a:pt x="1341147" y="537298"/>
                  </a:moveTo>
                  <a:lnTo>
                    <a:pt x="89549" y="537298"/>
                  </a:lnTo>
                  <a:lnTo>
                    <a:pt x="54695" y="530260"/>
                  </a:lnTo>
                  <a:lnTo>
                    <a:pt x="26231" y="511067"/>
                  </a:lnTo>
                  <a:lnTo>
                    <a:pt x="7038" y="482602"/>
                  </a:lnTo>
                  <a:lnTo>
                    <a:pt x="0" y="447749"/>
                  </a:lnTo>
                  <a:lnTo>
                    <a:pt x="0" y="89549"/>
                  </a:lnTo>
                  <a:lnTo>
                    <a:pt x="7038" y="54695"/>
                  </a:lnTo>
                  <a:lnTo>
                    <a:pt x="26240" y="26224"/>
                  </a:lnTo>
                  <a:lnTo>
                    <a:pt x="54695" y="7038"/>
                  </a:lnTo>
                  <a:lnTo>
                    <a:pt x="89549" y="0"/>
                  </a:lnTo>
                  <a:lnTo>
                    <a:pt x="1341147" y="0"/>
                  </a:lnTo>
                  <a:lnTo>
                    <a:pt x="1390830" y="15039"/>
                  </a:lnTo>
                  <a:lnTo>
                    <a:pt x="1423884" y="55281"/>
                  </a:lnTo>
                  <a:lnTo>
                    <a:pt x="1430697" y="89549"/>
                  </a:lnTo>
                  <a:lnTo>
                    <a:pt x="1430697" y="447749"/>
                  </a:lnTo>
                  <a:lnTo>
                    <a:pt x="1423658" y="482602"/>
                  </a:lnTo>
                  <a:lnTo>
                    <a:pt x="1404465" y="511067"/>
                  </a:lnTo>
                  <a:lnTo>
                    <a:pt x="1376001" y="530260"/>
                  </a:lnTo>
                  <a:lnTo>
                    <a:pt x="1341147" y="537298"/>
                  </a:lnTo>
                  <a:close/>
                </a:path>
              </a:pathLst>
            </a:custGeom>
            <a:solidFill>
              <a:srgbClr val="FBE4CD"/>
            </a:solidFill>
          </p:spPr>
          <p:txBody>
            <a:bodyPr wrap="square" lIns="0" tIns="0" rIns="0" bIns="0" rtlCol="0"/>
            <a:lstStyle/>
            <a:p>
              <a:endParaRPr/>
            </a:p>
          </p:txBody>
        </p:sp>
        <p:sp>
          <p:nvSpPr>
            <p:cNvPr id="6" name="object 6"/>
            <p:cNvSpPr/>
            <p:nvPr/>
          </p:nvSpPr>
          <p:spPr>
            <a:xfrm>
              <a:off x="3349343" y="3698842"/>
              <a:ext cx="1431290" cy="537845"/>
            </a:xfrm>
            <a:custGeom>
              <a:avLst/>
              <a:gdLst/>
              <a:ahLst/>
              <a:cxnLst/>
              <a:rect l="l" t="t" r="r" b="b"/>
              <a:pathLst>
                <a:path w="1431289" h="537845">
                  <a:moveTo>
                    <a:pt x="0" y="89549"/>
                  </a:moveTo>
                  <a:lnTo>
                    <a:pt x="7038" y="54695"/>
                  </a:lnTo>
                  <a:lnTo>
                    <a:pt x="26231" y="26231"/>
                  </a:lnTo>
                  <a:lnTo>
                    <a:pt x="54695" y="7038"/>
                  </a:lnTo>
                  <a:lnTo>
                    <a:pt x="89549" y="0"/>
                  </a:lnTo>
                  <a:lnTo>
                    <a:pt x="1341147" y="0"/>
                  </a:lnTo>
                  <a:lnTo>
                    <a:pt x="1390830" y="15039"/>
                  </a:lnTo>
                  <a:lnTo>
                    <a:pt x="1423884" y="55281"/>
                  </a:lnTo>
                  <a:lnTo>
                    <a:pt x="1430697" y="89549"/>
                  </a:lnTo>
                  <a:lnTo>
                    <a:pt x="1430697" y="447749"/>
                  </a:lnTo>
                  <a:lnTo>
                    <a:pt x="1423658" y="482602"/>
                  </a:lnTo>
                  <a:lnTo>
                    <a:pt x="1404465" y="511067"/>
                  </a:lnTo>
                  <a:lnTo>
                    <a:pt x="1376001" y="530260"/>
                  </a:lnTo>
                  <a:lnTo>
                    <a:pt x="1341147" y="537298"/>
                  </a:lnTo>
                  <a:lnTo>
                    <a:pt x="89549" y="537298"/>
                  </a:lnTo>
                  <a:lnTo>
                    <a:pt x="54695" y="530260"/>
                  </a:lnTo>
                  <a:lnTo>
                    <a:pt x="26231" y="511067"/>
                  </a:lnTo>
                  <a:lnTo>
                    <a:pt x="7038" y="482602"/>
                  </a:lnTo>
                  <a:lnTo>
                    <a:pt x="0" y="447749"/>
                  </a:lnTo>
                  <a:lnTo>
                    <a:pt x="0" y="89549"/>
                  </a:lnTo>
                  <a:close/>
                </a:path>
              </a:pathLst>
            </a:custGeom>
            <a:ln w="9524">
              <a:solidFill>
                <a:srgbClr val="000000"/>
              </a:solidFill>
            </a:ln>
          </p:spPr>
          <p:txBody>
            <a:bodyPr wrap="square" lIns="0" tIns="0" rIns="0" bIns="0" rtlCol="0"/>
            <a:lstStyle/>
            <a:p>
              <a:endParaRPr/>
            </a:p>
          </p:txBody>
        </p:sp>
      </p:grpSp>
      <p:sp>
        <p:nvSpPr>
          <p:cNvPr id="7" name="object 7"/>
          <p:cNvSpPr txBox="1"/>
          <p:nvPr/>
        </p:nvSpPr>
        <p:spPr>
          <a:xfrm>
            <a:off x="3721812" y="3807531"/>
            <a:ext cx="6858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bg1"/>
                </a:solidFill>
                <a:latin typeface="Arial"/>
                <a:cs typeface="Arial"/>
              </a:rPr>
              <a:t>Model</a:t>
            </a:r>
            <a:endParaRPr sz="1800" dirty="0">
              <a:solidFill>
                <a:schemeClr val="bg1"/>
              </a:solidFill>
              <a:latin typeface="Arial"/>
              <a:cs typeface="Arial"/>
            </a:endParaRPr>
          </a:p>
        </p:txBody>
      </p:sp>
      <p:sp>
        <p:nvSpPr>
          <p:cNvPr id="8" name="object 8"/>
          <p:cNvSpPr txBox="1"/>
          <p:nvPr/>
        </p:nvSpPr>
        <p:spPr>
          <a:xfrm>
            <a:off x="5957237" y="4460990"/>
            <a:ext cx="1183005" cy="213520"/>
          </a:xfrm>
          <a:prstGeom prst="rect">
            <a:avLst/>
          </a:prstGeom>
          <a:solidFill>
            <a:srgbClr val="F2F2F2"/>
          </a:solidFill>
          <a:ln w="9524">
            <a:solidFill>
              <a:srgbClr val="000000"/>
            </a:solidFill>
          </a:ln>
        </p:spPr>
        <p:txBody>
          <a:bodyPr vert="horz" wrap="square" lIns="0" tIns="28575" rIns="0" bIns="0" rtlCol="0">
            <a:spAutoFit/>
          </a:bodyPr>
          <a:lstStyle/>
          <a:p>
            <a:pPr marL="100965">
              <a:lnSpc>
                <a:spcPct val="100000"/>
              </a:lnSpc>
              <a:spcBef>
                <a:spcPts val="225"/>
              </a:spcBef>
            </a:pPr>
            <a:r>
              <a:rPr sz="1200" spc="-5" dirty="0">
                <a:solidFill>
                  <a:schemeClr val="bg1"/>
                </a:solidFill>
                <a:latin typeface="Arial"/>
                <a:cs typeface="Arial"/>
              </a:rPr>
              <a:t>Severely</a:t>
            </a:r>
            <a:r>
              <a:rPr sz="1200" spc="-45" dirty="0">
                <a:solidFill>
                  <a:schemeClr val="bg1"/>
                </a:solidFill>
                <a:latin typeface="Arial"/>
                <a:cs typeface="Arial"/>
              </a:rPr>
              <a:t> </a:t>
            </a:r>
            <a:r>
              <a:rPr sz="1200" spc="-35" dirty="0">
                <a:solidFill>
                  <a:schemeClr val="bg1"/>
                </a:solidFill>
                <a:latin typeface="Arial"/>
                <a:cs typeface="Arial"/>
              </a:rPr>
              <a:t>Toxic</a:t>
            </a:r>
            <a:endParaRPr sz="1200" dirty="0">
              <a:solidFill>
                <a:schemeClr val="bg1"/>
              </a:solidFill>
              <a:latin typeface="Arial"/>
              <a:cs typeface="Arial"/>
            </a:endParaRPr>
          </a:p>
        </p:txBody>
      </p:sp>
      <p:sp>
        <p:nvSpPr>
          <p:cNvPr id="9" name="object 9"/>
          <p:cNvSpPr txBox="1"/>
          <p:nvPr/>
        </p:nvSpPr>
        <p:spPr>
          <a:xfrm>
            <a:off x="5988264" y="4132496"/>
            <a:ext cx="1183005" cy="213520"/>
          </a:xfrm>
          <a:prstGeom prst="rect">
            <a:avLst/>
          </a:prstGeom>
          <a:solidFill>
            <a:srgbClr val="F2F2F2"/>
          </a:solidFill>
          <a:ln w="9524">
            <a:solidFill>
              <a:srgbClr val="000000"/>
            </a:solidFill>
          </a:ln>
        </p:spPr>
        <p:txBody>
          <a:bodyPr vert="horz" wrap="square" lIns="0" tIns="28575" rIns="0" bIns="0" rtlCol="0">
            <a:spAutoFit/>
          </a:bodyPr>
          <a:lstStyle/>
          <a:p>
            <a:pPr algn="ctr">
              <a:lnSpc>
                <a:spcPct val="100000"/>
              </a:lnSpc>
              <a:spcBef>
                <a:spcPts val="225"/>
              </a:spcBef>
            </a:pPr>
            <a:r>
              <a:rPr sz="1200" spc="-35" dirty="0">
                <a:solidFill>
                  <a:schemeClr val="bg1"/>
                </a:solidFill>
                <a:latin typeface="Arial"/>
                <a:cs typeface="Arial"/>
              </a:rPr>
              <a:t>Toxic</a:t>
            </a:r>
            <a:endParaRPr sz="1200" dirty="0">
              <a:solidFill>
                <a:schemeClr val="bg1"/>
              </a:solidFill>
              <a:latin typeface="Arial"/>
              <a:cs typeface="Arial"/>
            </a:endParaRPr>
          </a:p>
        </p:txBody>
      </p:sp>
      <p:sp>
        <p:nvSpPr>
          <p:cNvPr id="10" name="object 10"/>
          <p:cNvSpPr txBox="1"/>
          <p:nvPr/>
        </p:nvSpPr>
        <p:spPr>
          <a:xfrm>
            <a:off x="5957237" y="3841942"/>
            <a:ext cx="1183005" cy="213520"/>
          </a:xfrm>
          <a:prstGeom prst="rect">
            <a:avLst/>
          </a:prstGeom>
          <a:solidFill>
            <a:srgbClr val="F2F2F2"/>
          </a:solidFill>
          <a:ln w="9524">
            <a:solidFill>
              <a:srgbClr val="000000"/>
            </a:solidFill>
          </a:ln>
        </p:spPr>
        <p:txBody>
          <a:bodyPr vert="horz" wrap="square" lIns="0" tIns="28575" rIns="0" bIns="0" rtlCol="0">
            <a:spAutoFit/>
          </a:bodyPr>
          <a:lstStyle/>
          <a:p>
            <a:pPr marL="307340">
              <a:lnSpc>
                <a:spcPct val="100000"/>
              </a:lnSpc>
              <a:spcBef>
                <a:spcPts val="225"/>
              </a:spcBef>
            </a:pPr>
            <a:r>
              <a:rPr sz="1200" spc="-5" dirty="0">
                <a:solidFill>
                  <a:schemeClr val="bg1"/>
                </a:solidFill>
                <a:latin typeface="Arial"/>
                <a:cs typeface="Arial"/>
              </a:rPr>
              <a:t>Insulting</a:t>
            </a:r>
            <a:endParaRPr sz="1200" dirty="0">
              <a:solidFill>
                <a:schemeClr val="bg1"/>
              </a:solidFill>
              <a:latin typeface="Arial"/>
              <a:cs typeface="Arial"/>
            </a:endParaRPr>
          </a:p>
        </p:txBody>
      </p:sp>
      <p:sp>
        <p:nvSpPr>
          <p:cNvPr id="11" name="object 11"/>
          <p:cNvSpPr txBox="1"/>
          <p:nvPr/>
        </p:nvSpPr>
        <p:spPr>
          <a:xfrm>
            <a:off x="5957237" y="3532417"/>
            <a:ext cx="1183005" cy="213520"/>
          </a:xfrm>
          <a:prstGeom prst="rect">
            <a:avLst/>
          </a:prstGeom>
          <a:solidFill>
            <a:srgbClr val="F2F2F2"/>
          </a:solidFill>
          <a:ln w="9524">
            <a:solidFill>
              <a:srgbClr val="000000"/>
            </a:solidFill>
          </a:ln>
        </p:spPr>
        <p:txBody>
          <a:bodyPr vert="horz" wrap="square" lIns="0" tIns="28575" rIns="0" bIns="0" rtlCol="0">
            <a:spAutoFit/>
          </a:bodyPr>
          <a:lstStyle/>
          <a:p>
            <a:pPr marL="184150">
              <a:lnSpc>
                <a:spcPct val="100000"/>
              </a:lnSpc>
              <a:spcBef>
                <a:spcPts val="225"/>
              </a:spcBef>
            </a:pPr>
            <a:r>
              <a:rPr sz="1200" spc="-5" dirty="0">
                <a:solidFill>
                  <a:schemeClr val="bg1"/>
                </a:solidFill>
                <a:latin typeface="Arial"/>
                <a:cs typeface="Arial"/>
              </a:rPr>
              <a:t>Threatening</a:t>
            </a:r>
            <a:endParaRPr sz="1200" dirty="0">
              <a:solidFill>
                <a:schemeClr val="bg1"/>
              </a:solidFill>
              <a:latin typeface="Arial"/>
              <a:cs typeface="Arial"/>
            </a:endParaRPr>
          </a:p>
        </p:txBody>
      </p:sp>
      <p:sp>
        <p:nvSpPr>
          <p:cNvPr id="12" name="object 12"/>
          <p:cNvSpPr txBox="1"/>
          <p:nvPr/>
        </p:nvSpPr>
        <p:spPr>
          <a:xfrm>
            <a:off x="5957237" y="3222893"/>
            <a:ext cx="1183005" cy="213520"/>
          </a:xfrm>
          <a:prstGeom prst="rect">
            <a:avLst/>
          </a:prstGeom>
          <a:solidFill>
            <a:srgbClr val="F2F2F2"/>
          </a:solidFill>
          <a:ln w="9524">
            <a:solidFill>
              <a:srgbClr val="000000"/>
            </a:solidFill>
          </a:ln>
        </p:spPr>
        <p:txBody>
          <a:bodyPr vert="horz" wrap="square" lIns="0" tIns="28575" rIns="0" bIns="0" rtlCol="0">
            <a:spAutoFit/>
          </a:bodyPr>
          <a:lstStyle/>
          <a:p>
            <a:pPr marL="286385">
              <a:lnSpc>
                <a:spcPct val="100000"/>
              </a:lnSpc>
              <a:spcBef>
                <a:spcPts val="225"/>
              </a:spcBef>
            </a:pPr>
            <a:r>
              <a:rPr sz="1200" spc="-5" dirty="0">
                <a:solidFill>
                  <a:schemeClr val="bg1"/>
                </a:solidFill>
                <a:latin typeface="Arial"/>
                <a:cs typeface="Arial"/>
              </a:rPr>
              <a:t>Obscene</a:t>
            </a:r>
            <a:endParaRPr sz="1200" dirty="0">
              <a:solidFill>
                <a:schemeClr val="bg1"/>
              </a:solidFill>
              <a:latin typeface="Arial"/>
              <a:cs typeface="Arial"/>
            </a:endParaRPr>
          </a:p>
        </p:txBody>
      </p:sp>
      <p:sp>
        <p:nvSpPr>
          <p:cNvPr id="13" name="object 13"/>
          <p:cNvSpPr txBox="1"/>
          <p:nvPr/>
        </p:nvSpPr>
        <p:spPr>
          <a:xfrm>
            <a:off x="5970768" y="2883547"/>
            <a:ext cx="1183005" cy="213520"/>
          </a:xfrm>
          <a:prstGeom prst="rect">
            <a:avLst/>
          </a:prstGeom>
          <a:solidFill>
            <a:srgbClr val="F2F2F2"/>
          </a:solidFill>
          <a:ln w="9524">
            <a:solidFill>
              <a:srgbClr val="000000"/>
            </a:solidFill>
          </a:ln>
        </p:spPr>
        <p:txBody>
          <a:bodyPr vert="horz" wrap="square" lIns="0" tIns="28575" rIns="0" bIns="0" rtlCol="0">
            <a:spAutoFit/>
          </a:bodyPr>
          <a:lstStyle/>
          <a:p>
            <a:pPr marL="391795">
              <a:lnSpc>
                <a:spcPct val="100000"/>
              </a:lnSpc>
              <a:spcBef>
                <a:spcPts val="225"/>
              </a:spcBef>
            </a:pPr>
            <a:r>
              <a:rPr sz="1200" spc="-5" dirty="0">
                <a:solidFill>
                  <a:schemeClr val="bg1"/>
                </a:solidFill>
                <a:latin typeface="Arial"/>
                <a:cs typeface="Arial"/>
              </a:rPr>
              <a:t>Clean</a:t>
            </a:r>
            <a:endParaRPr sz="1200" dirty="0">
              <a:solidFill>
                <a:schemeClr val="bg1"/>
              </a:solidFill>
              <a:latin typeface="Arial"/>
              <a:cs typeface="Arial"/>
            </a:endParaRPr>
          </a:p>
        </p:txBody>
      </p:sp>
      <p:sp>
        <p:nvSpPr>
          <p:cNvPr id="14" name="object 14"/>
          <p:cNvSpPr txBox="1"/>
          <p:nvPr/>
        </p:nvSpPr>
        <p:spPr>
          <a:xfrm>
            <a:off x="5957237" y="4770515"/>
            <a:ext cx="1183005" cy="213520"/>
          </a:xfrm>
          <a:prstGeom prst="rect">
            <a:avLst/>
          </a:prstGeom>
          <a:solidFill>
            <a:srgbClr val="F2F2F2"/>
          </a:solidFill>
          <a:ln w="9524">
            <a:solidFill>
              <a:srgbClr val="000000"/>
            </a:solidFill>
          </a:ln>
        </p:spPr>
        <p:txBody>
          <a:bodyPr vert="horz" wrap="square" lIns="0" tIns="28575" rIns="0" bIns="0" rtlCol="0">
            <a:spAutoFit/>
          </a:bodyPr>
          <a:lstStyle/>
          <a:p>
            <a:pPr marL="163195">
              <a:lnSpc>
                <a:spcPct val="100000"/>
              </a:lnSpc>
              <a:spcBef>
                <a:spcPts val="225"/>
              </a:spcBef>
            </a:pPr>
            <a:r>
              <a:rPr sz="1200" spc="-5" dirty="0">
                <a:solidFill>
                  <a:schemeClr val="bg1"/>
                </a:solidFill>
                <a:latin typeface="Arial"/>
                <a:cs typeface="Arial"/>
              </a:rPr>
              <a:t>Identity</a:t>
            </a:r>
            <a:r>
              <a:rPr sz="1200" spc="-25" dirty="0">
                <a:solidFill>
                  <a:schemeClr val="bg1"/>
                </a:solidFill>
                <a:latin typeface="Arial"/>
                <a:cs typeface="Arial"/>
              </a:rPr>
              <a:t> </a:t>
            </a:r>
            <a:r>
              <a:rPr sz="1200" spc="-5" dirty="0">
                <a:solidFill>
                  <a:schemeClr val="bg1"/>
                </a:solidFill>
                <a:latin typeface="Arial"/>
                <a:cs typeface="Arial"/>
              </a:rPr>
              <a:t>Hate</a:t>
            </a:r>
            <a:endParaRPr sz="1200" dirty="0">
              <a:solidFill>
                <a:schemeClr val="bg1"/>
              </a:solidFill>
              <a:latin typeface="Arial"/>
              <a:cs typeface="Arial"/>
            </a:endParaRPr>
          </a:p>
        </p:txBody>
      </p:sp>
      <p:sp>
        <p:nvSpPr>
          <p:cNvPr id="15" name="object 15"/>
          <p:cNvSpPr txBox="1"/>
          <p:nvPr/>
        </p:nvSpPr>
        <p:spPr>
          <a:xfrm>
            <a:off x="817641" y="3739029"/>
            <a:ext cx="1525462" cy="419346"/>
          </a:xfrm>
          <a:prstGeom prst="rect">
            <a:avLst/>
          </a:prstGeom>
          <a:solidFill>
            <a:srgbClr val="F2F2F2"/>
          </a:solidFill>
          <a:ln w="9524">
            <a:solidFill>
              <a:srgbClr val="000000"/>
            </a:solidFill>
          </a:ln>
        </p:spPr>
        <p:txBody>
          <a:bodyPr vert="horz" wrap="square" lIns="0" tIns="59690" rIns="0" bIns="0" rtlCol="0">
            <a:spAutoFit/>
          </a:bodyPr>
          <a:lstStyle/>
          <a:p>
            <a:pPr marL="112395" marR="104775" indent="59055">
              <a:lnSpc>
                <a:spcPts val="1420"/>
              </a:lnSpc>
              <a:spcBef>
                <a:spcPts val="470"/>
              </a:spcBef>
            </a:pPr>
            <a:r>
              <a:rPr sz="1200" spc="-40" dirty="0">
                <a:solidFill>
                  <a:schemeClr val="bg1"/>
                </a:solidFill>
                <a:latin typeface="Arial"/>
                <a:cs typeface="Arial"/>
              </a:rPr>
              <a:t>Text </a:t>
            </a:r>
            <a:r>
              <a:rPr sz="1200" dirty="0">
                <a:solidFill>
                  <a:schemeClr val="bg1"/>
                </a:solidFill>
                <a:latin typeface="Arial"/>
                <a:cs typeface="Arial"/>
              </a:rPr>
              <a:t>/ </a:t>
            </a:r>
            <a:r>
              <a:rPr sz="1200" spc="-5" dirty="0">
                <a:solidFill>
                  <a:schemeClr val="bg1"/>
                </a:solidFill>
                <a:latin typeface="Arial"/>
                <a:cs typeface="Arial"/>
              </a:rPr>
              <a:t>Paragraph  </a:t>
            </a:r>
            <a:r>
              <a:rPr sz="1200" dirty="0">
                <a:solidFill>
                  <a:schemeClr val="bg1"/>
                </a:solidFill>
                <a:latin typeface="Arial"/>
                <a:cs typeface="Arial"/>
              </a:rPr>
              <a:t>(natural</a:t>
            </a:r>
            <a:r>
              <a:rPr sz="1200" spc="-90" dirty="0">
                <a:solidFill>
                  <a:schemeClr val="bg1"/>
                </a:solidFill>
                <a:latin typeface="Arial"/>
                <a:cs typeface="Arial"/>
              </a:rPr>
              <a:t> </a:t>
            </a:r>
            <a:r>
              <a:rPr sz="1200" spc="-5" dirty="0">
                <a:solidFill>
                  <a:schemeClr val="bg1"/>
                </a:solidFill>
                <a:latin typeface="Arial"/>
                <a:cs typeface="Arial"/>
              </a:rPr>
              <a:t>language)</a:t>
            </a:r>
            <a:endParaRPr sz="1200" dirty="0">
              <a:solidFill>
                <a:schemeClr val="bg1"/>
              </a:solidFill>
              <a:latin typeface="Arial"/>
              <a:cs typeface="Arial"/>
            </a:endParaRPr>
          </a:p>
        </p:txBody>
      </p:sp>
      <p:grpSp>
        <p:nvGrpSpPr>
          <p:cNvPr id="16" name="object 16"/>
          <p:cNvGrpSpPr/>
          <p:nvPr/>
        </p:nvGrpSpPr>
        <p:grpSpPr>
          <a:xfrm>
            <a:off x="2331020" y="3042856"/>
            <a:ext cx="3620135" cy="1849755"/>
            <a:chOff x="2331020" y="3042856"/>
            <a:chExt cx="3620135" cy="1849755"/>
          </a:xfrm>
        </p:grpSpPr>
        <p:sp>
          <p:nvSpPr>
            <p:cNvPr id="17" name="object 17"/>
            <p:cNvSpPr/>
            <p:nvPr/>
          </p:nvSpPr>
          <p:spPr>
            <a:xfrm>
              <a:off x="2331020" y="3967491"/>
              <a:ext cx="961390" cy="0"/>
            </a:xfrm>
            <a:custGeom>
              <a:avLst/>
              <a:gdLst/>
              <a:ahLst/>
              <a:cxnLst/>
              <a:rect l="l" t="t" r="r" b="b"/>
              <a:pathLst>
                <a:path w="961389">
                  <a:moveTo>
                    <a:pt x="0" y="0"/>
                  </a:moveTo>
                  <a:lnTo>
                    <a:pt x="961048" y="0"/>
                  </a:lnTo>
                </a:path>
              </a:pathLst>
            </a:custGeom>
            <a:ln w="9524">
              <a:solidFill>
                <a:srgbClr val="000000"/>
              </a:solidFill>
            </a:ln>
          </p:spPr>
          <p:txBody>
            <a:bodyPr wrap="square" lIns="0" tIns="0" rIns="0" bIns="0" rtlCol="0"/>
            <a:lstStyle/>
            <a:p>
              <a:endParaRPr/>
            </a:p>
          </p:txBody>
        </p:sp>
        <p:sp>
          <p:nvSpPr>
            <p:cNvPr id="18" name="object 18"/>
            <p:cNvSpPr/>
            <p:nvPr/>
          </p:nvSpPr>
          <p:spPr>
            <a:xfrm>
              <a:off x="3292068" y="3951767"/>
              <a:ext cx="43815" cy="31750"/>
            </a:xfrm>
            <a:custGeom>
              <a:avLst/>
              <a:gdLst/>
              <a:ahLst/>
              <a:cxnLst/>
              <a:rect l="l" t="t" r="r" b="b"/>
              <a:pathLst>
                <a:path w="43814" h="31750">
                  <a:moveTo>
                    <a:pt x="0" y="31449"/>
                  </a:moveTo>
                  <a:lnTo>
                    <a:pt x="0" y="0"/>
                  </a:lnTo>
                  <a:lnTo>
                    <a:pt x="43224" y="15724"/>
                  </a:lnTo>
                  <a:lnTo>
                    <a:pt x="0" y="31449"/>
                  </a:lnTo>
                  <a:close/>
                </a:path>
              </a:pathLst>
            </a:custGeom>
            <a:solidFill>
              <a:srgbClr val="000000"/>
            </a:solidFill>
          </p:spPr>
          <p:txBody>
            <a:bodyPr wrap="square" lIns="0" tIns="0" rIns="0" bIns="0" rtlCol="0"/>
            <a:lstStyle/>
            <a:p>
              <a:endParaRPr/>
            </a:p>
          </p:txBody>
        </p:sp>
        <p:sp>
          <p:nvSpPr>
            <p:cNvPr id="19" name="object 19"/>
            <p:cNvSpPr/>
            <p:nvPr/>
          </p:nvSpPr>
          <p:spPr>
            <a:xfrm>
              <a:off x="3292068" y="3951767"/>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endParaRPr/>
            </a:p>
          </p:txBody>
        </p:sp>
        <p:sp>
          <p:nvSpPr>
            <p:cNvPr id="20" name="object 20"/>
            <p:cNvSpPr/>
            <p:nvPr/>
          </p:nvSpPr>
          <p:spPr>
            <a:xfrm>
              <a:off x="4780040" y="3074393"/>
              <a:ext cx="1132840" cy="893444"/>
            </a:xfrm>
            <a:custGeom>
              <a:avLst/>
              <a:gdLst/>
              <a:ahLst/>
              <a:cxnLst/>
              <a:rect l="l" t="t" r="r" b="b"/>
              <a:pathLst>
                <a:path w="1132839" h="893445">
                  <a:moveTo>
                    <a:pt x="0" y="893098"/>
                  </a:moveTo>
                  <a:lnTo>
                    <a:pt x="1132322" y="0"/>
                  </a:lnTo>
                </a:path>
              </a:pathLst>
            </a:custGeom>
            <a:ln w="9524">
              <a:solidFill>
                <a:srgbClr val="000000"/>
              </a:solidFill>
            </a:ln>
          </p:spPr>
          <p:txBody>
            <a:bodyPr wrap="square" lIns="0" tIns="0" rIns="0" bIns="0" rtlCol="0"/>
            <a:lstStyle/>
            <a:p>
              <a:endParaRPr/>
            </a:p>
          </p:txBody>
        </p:sp>
        <p:sp>
          <p:nvSpPr>
            <p:cNvPr id="21" name="object 21"/>
            <p:cNvSpPr/>
            <p:nvPr/>
          </p:nvSpPr>
          <p:spPr>
            <a:xfrm>
              <a:off x="5902613" y="3047618"/>
              <a:ext cx="43815" cy="39370"/>
            </a:xfrm>
            <a:custGeom>
              <a:avLst/>
              <a:gdLst/>
              <a:ahLst/>
              <a:cxnLst/>
              <a:rect l="l" t="t" r="r" b="b"/>
              <a:pathLst>
                <a:path w="43814" h="39369">
                  <a:moveTo>
                    <a:pt x="19499" y="39124"/>
                  </a:moveTo>
                  <a:lnTo>
                    <a:pt x="0" y="14424"/>
                  </a:lnTo>
                  <a:lnTo>
                    <a:pt x="43699" y="0"/>
                  </a:lnTo>
                  <a:lnTo>
                    <a:pt x="19499" y="39124"/>
                  </a:lnTo>
                  <a:close/>
                </a:path>
              </a:pathLst>
            </a:custGeom>
            <a:solidFill>
              <a:srgbClr val="000000"/>
            </a:solidFill>
          </p:spPr>
          <p:txBody>
            <a:bodyPr wrap="square" lIns="0" tIns="0" rIns="0" bIns="0" rtlCol="0"/>
            <a:lstStyle/>
            <a:p>
              <a:endParaRPr/>
            </a:p>
          </p:txBody>
        </p:sp>
        <p:sp>
          <p:nvSpPr>
            <p:cNvPr id="22" name="object 22"/>
            <p:cNvSpPr/>
            <p:nvPr/>
          </p:nvSpPr>
          <p:spPr>
            <a:xfrm>
              <a:off x="5902613" y="3047618"/>
              <a:ext cx="43815" cy="39370"/>
            </a:xfrm>
            <a:custGeom>
              <a:avLst/>
              <a:gdLst/>
              <a:ahLst/>
              <a:cxnLst/>
              <a:rect l="l" t="t" r="r" b="b"/>
              <a:pathLst>
                <a:path w="43814" h="39369">
                  <a:moveTo>
                    <a:pt x="19499" y="39124"/>
                  </a:moveTo>
                  <a:lnTo>
                    <a:pt x="43699" y="0"/>
                  </a:lnTo>
                  <a:lnTo>
                    <a:pt x="0" y="14424"/>
                  </a:lnTo>
                  <a:lnTo>
                    <a:pt x="19499" y="39124"/>
                  </a:lnTo>
                  <a:close/>
                </a:path>
              </a:pathLst>
            </a:custGeom>
            <a:ln w="9524">
              <a:solidFill>
                <a:srgbClr val="000000"/>
              </a:solidFill>
            </a:ln>
          </p:spPr>
          <p:txBody>
            <a:bodyPr wrap="square" lIns="0" tIns="0" rIns="0" bIns="0" rtlCol="0"/>
            <a:lstStyle/>
            <a:p>
              <a:endParaRPr/>
            </a:p>
          </p:txBody>
        </p:sp>
        <p:sp>
          <p:nvSpPr>
            <p:cNvPr id="23" name="object 23"/>
            <p:cNvSpPr/>
            <p:nvPr/>
          </p:nvSpPr>
          <p:spPr>
            <a:xfrm>
              <a:off x="4780040" y="3375193"/>
              <a:ext cx="1127125" cy="592455"/>
            </a:xfrm>
            <a:custGeom>
              <a:avLst/>
              <a:gdLst/>
              <a:ahLst/>
              <a:cxnLst/>
              <a:rect l="l" t="t" r="r" b="b"/>
              <a:pathLst>
                <a:path w="1127125" h="592454">
                  <a:moveTo>
                    <a:pt x="0" y="592298"/>
                  </a:moveTo>
                  <a:lnTo>
                    <a:pt x="1126622" y="0"/>
                  </a:lnTo>
                </a:path>
              </a:pathLst>
            </a:custGeom>
            <a:ln w="9524">
              <a:solidFill>
                <a:srgbClr val="000000"/>
              </a:solidFill>
            </a:ln>
          </p:spPr>
          <p:txBody>
            <a:bodyPr wrap="square" lIns="0" tIns="0" rIns="0" bIns="0" rtlCol="0"/>
            <a:lstStyle/>
            <a:p>
              <a:endParaRPr/>
            </a:p>
          </p:txBody>
        </p:sp>
        <p:sp>
          <p:nvSpPr>
            <p:cNvPr id="24" name="object 24"/>
            <p:cNvSpPr/>
            <p:nvPr/>
          </p:nvSpPr>
          <p:spPr>
            <a:xfrm>
              <a:off x="5899338" y="3355068"/>
              <a:ext cx="45720" cy="34290"/>
            </a:xfrm>
            <a:custGeom>
              <a:avLst/>
              <a:gdLst/>
              <a:ahLst/>
              <a:cxnLst/>
              <a:rect l="l" t="t" r="r" b="b"/>
              <a:pathLst>
                <a:path w="45720" h="34289">
                  <a:moveTo>
                    <a:pt x="14624" y="34049"/>
                  </a:moveTo>
                  <a:lnTo>
                    <a:pt x="0" y="6199"/>
                  </a:lnTo>
                  <a:lnTo>
                    <a:pt x="45574" y="0"/>
                  </a:lnTo>
                  <a:lnTo>
                    <a:pt x="14624" y="34049"/>
                  </a:lnTo>
                  <a:close/>
                </a:path>
              </a:pathLst>
            </a:custGeom>
            <a:solidFill>
              <a:srgbClr val="000000"/>
            </a:solidFill>
          </p:spPr>
          <p:txBody>
            <a:bodyPr wrap="square" lIns="0" tIns="0" rIns="0" bIns="0" rtlCol="0"/>
            <a:lstStyle/>
            <a:p>
              <a:endParaRPr/>
            </a:p>
          </p:txBody>
        </p:sp>
        <p:sp>
          <p:nvSpPr>
            <p:cNvPr id="25" name="object 25"/>
            <p:cNvSpPr/>
            <p:nvPr/>
          </p:nvSpPr>
          <p:spPr>
            <a:xfrm>
              <a:off x="5899338" y="3355068"/>
              <a:ext cx="45720" cy="34290"/>
            </a:xfrm>
            <a:custGeom>
              <a:avLst/>
              <a:gdLst/>
              <a:ahLst/>
              <a:cxnLst/>
              <a:rect l="l" t="t" r="r" b="b"/>
              <a:pathLst>
                <a:path w="45720" h="34289">
                  <a:moveTo>
                    <a:pt x="14624" y="34049"/>
                  </a:moveTo>
                  <a:lnTo>
                    <a:pt x="45574" y="0"/>
                  </a:lnTo>
                  <a:lnTo>
                    <a:pt x="0" y="6199"/>
                  </a:lnTo>
                  <a:lnTo>
                    <a:pt x="14624" y="34049"/>
                  </a:lnTo>
                  <a:close/>
                </a:path>
              </a:pathLst>
            </a:custGeom>
            <a:ln w="9524">
              <a:solidFill>
                <a:srgbClr val="000000"/>
              </a:solidFill>
            </a:ln>
          </p:spPr>
          <p:txBody>
            <a:bodyPr wrap="square" lIns="0" tIns="0" rIns="0" bIns="0" rtlCol="0"/>
            <a:lstStyle/>
            <a:p>
              <a:endParaRPr/>
            </a:p>
          </p:txBody>
        </p:sp>
        <p:sp>
          <p:nvSpPr>
            <p:cNvPr id="26" name="object 26"/>
            <p:cNvSpPr/>
            <p:nvPr/>
          </p:nvSpPr>
          <p:spPr>
            <a:xfrm>
              <a:off x="4780040" y="3672417"/>
              <a:ext cx="1122045" cy="295275"/>
            </a:xfrm>
            <a:custGeom>
              <a:avLst/>
              <a:gdLst/>
              <a:ahLst/>
              <a:cxnLst/>
              <a:rect l="l" t="t" r="r" b="b"/>
              <a:pathLst>
                <a:path w="1122045" h="295275">
                  <a:moveTo>
                    <a:pt x="0" y="295074"/>
                  </a:moveTo>
                  <a:lnTo>
                    <a:pt x="1121922" y="0"/>
                  </a:lnTo>
                </a:path>
              </a:pathLst>
            </a:custGeom>
            <a:ln w="9524">
              <a:solidFill>
                <a:srgbClr val="000000"/>
              </a:solidFill>
            </a:ln>
          </p:spPr>
          <p:txBody>
            <a:bodyPr wrap="square" lIns="0" tIns="0" rIns="0" bIns="0" rtlCol="0"/>
            <a:lstStyle/>
            <a:p>
              <a:endParaRPr/>
            </a:p>
          </p:txBody>
        </p:sp>
        <p:sp>
          <p:nvSpPr>
            <p:cNvPr id="27" name="object 27"/>
            <p:cNvSpPr/>
            <p:nvPr/>
          </p:nvSpPr>
          <p:spPr>
            <a:xfrm>
              <a:off x="5897963" y="3657217"/>
              <a:ext cx="46355" cy="30480"/>
            </a:xfrm>
            <a:custGeom>
              <a:avLst/>
              <a:gdLst/>
              <a:ahLst/>
              <a:cxnLst/>
              <a:rect l="l" t="t" r="r" b="b"/>
              <a:pathLst>
                <a:path w="46354" h="30479">
                  <a:moveTo>
                    <a:pt x="7999" y="30424"/>
                  </a:moveTo>
                  <a:lnTo>
                    <a:pt x="0" y="0"/>
                  </a:lnTo>
                  <a:lnTo>
                    <a:pt x="45799" y="4224"/>
                  </a:lnTo>
                  <a:lnTo>
                    <a:pt x="7999" y="30424"/>
                  </a:lnTo>
                  <a:close/>
                </a:path>
              </a:pathLst>
            </a:custGeom>
            <a:solidFill>
              <a:srgbClr val="000000"/>
            </a:solidFill>
          </p:spPr>
          <p:txBody>
            <a:bodyPr wrap="square" lIns="0" tIns="0" rIns="0" bIns="0" rtlCol="0"/>
            <a:lstStyle/>
            <a:p>
              <a:endParaRPr/>
            </a:p>
          </p:txBody>
        </p:sp>
        <p:sp>
          <p:nvSpPr>
            <p:cNvPr id="28" name="object 28"/>
            <p:cNvSpPr/>
            <p:nvPr/>
          </p:nvSpPr>
          <p:spPr>
            <a:xfrm>
              <a:off x="5897963" y="3657217"/>
              <a:ext cx="46355" cy="30480"/>
            </a:xfrm>
            <a:custGeom>
              <a:avLst/>
              <a:gdLst/>
              <a:ahLst/>
              <a:cxnLst/>
              <a:rect l="l" t="t" r="r" b="b"/>
              <a:pathLst>
                <a:path w="46354" h="30479">
                  <a:moveTo>
                    <a:pt x="7999" y="30424"/>
                  </a:moveTo>
                  <a:lnTo>
                    <a:pt x="45799" y="4224"/>
                  </a:lnTo>
                  <a:lnTo>
                    <a:pt x="0" y="0"/>
                  </a:lnTo>
                  <a:lnTo>
                    <a:pt x="7999" y="30424"/>
                  </a:lnTo>
                  <a:close/>
                </a:path>
              </a:pathLst>
            </a:custGeom>
            <a:ln w="9524">
              <a:solidFill>
                <a:srgbClr val="000000"/>
              </a:solidFill>
            </a:ln>
          </p:spPr>
          <p:txBody>
            <a:bodyPr wrap="square" lIns="0" tIns="0" rIns="0" bIns="0" rtlCol="0"/>
            <a:lstStyle/>
            <a:p>
              <a:endParaRPr/>
            </a:p>
          </p:txBody>
        </p:sp>
        <p:sp>
          <p:nvSpPr>
            <p:cNvPr id="29" name="object 29"/>
            <p:cNvSpPr/>
            <p:nvPr/>
          </p:nvSpPr>
          <p:spPr>
            <a:xfrm>
              <a:off x="4780040" y="3967491"/>
              <a:ext cx="1120140" cy="0"/>
            </a:xfrm>
            <a:custGeom>
              <a:avLst/>
              <a:gdLst/>
              <a:ahLst/>
              <a:cxnLst/>
              <a:rect l="l" t="t" r="r" b="b"/>
              <a:pathLst>
                <a:path w="1120139">
                  <a:moveTo>
                    <a:pt x="0" y="0"/>
                  </a:moveTo>
                  <a:lnTo>
                    <a:pt x="1120047" y="0"/>
                  </a:lnTo>
                </a:path>
              </a:pathLst>
            </a:custGeom>
            <a:ln w="9524">
              <a:solidFill>
                <a:srgbClr val="000000"/>
              </a:solidFill>
            </a:ln>
          </p:spPr>
          <p:txBody>
            <a:bodyPr wrap="square" lIns="0" tIns="0" rIns="0" bIns="0" rtlCol="0"/>
            <a:lstStyle/>
            <a:p>
              <a:endParaRPr/>
            </a:p>
          </p:txBody>
        </p:sp>
        <p:sp>
          <p:nvSpPr>
            <p:cNvPr id="30" name="object 30"/>
            <p:cNvSpPr/>
            <p:nvPr/>
          </p:nvSpPr>
          <p:spPr>
            <a:xfrm>
              <a:off x="5900088" y="3951767"/>
              <a:ext cx="43815" cy="31750"/>
            </a:xfrm>
            <a:custGeom>
              <a:avLst/>
              <a:gdLst/>
              <a:ahLst/>
              <a:cxnLst/>
              <a:rect l="l" t="t" r="r" b="b"/>
              <a:pathLst>
                <a:path w="43814" h="31750">
                  <a:moveTo>
                    <a:pt x="0" y="31449"/>
                  </a:moveTo>
                  <a:lnTo>
                    <a:pt x="0" y="0"/>
                  </a:lnTo>
                  <a:lnTo>
                    <a:pt x="43224" y="15724"/>
                  </a:lnTo>
                  <a:lnTo>
                    <a:pt x="0" y="31449"/>
                  </a:lnTo>
                  <a:close/>
                </a:path>
              </a:pathLst>
            </a:custGeom>
            <a:solidFill>
              <a:srgbClr val="000000"/>
            </a:solidFill>
          </p:spPr>
          <p:txBody>
            <a:bodyPr wrap="square" lIns="0" tIns="0" rIns="0" bIns="0" rtlCol="0"/>
            <a:lstStyle/>
            <a:p>
              <a:endParaRPr/>
            </a:p>
          </p:txBody>
        </p:sp>
        <p:sp>
          <p:nvSpPr>
            <p:cNvPr id="31" name="object 31"/>
            <p:cNvSpPr/>
            <p:nvPr/>
          </p:nvSpPr>
          <p:spPr>
            <a:xfrm>
              <a:off x="5900088" y="3951767"/>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endParaRPr/>
            </a:p>
          </p:txBody>
        </p:sp>
        <p:sp>
          <p:nvSpPr>
            <p:cNvPr id="32" name="object 32"/>
            <p:cNvSpPr/>
            <p:nvPr/>
          </p:nvSpPr>
          <p:spPr>
            <a:xfrm>
              <a:off x="4780040" y="3967491"/>
              <a:ext cx="1122045" cy="295275"/>
            </a:xfrm>
            <a:custGeom>
              <a:avLst/>
              <a:gdLst/>
              <a:ahLst/>
              <a:cxnLst/>
              <a:rect l="l" t="t" r="r" b="b"/>
              <a:pathLst>
                <a:path w="1122045" h="295275">
                  <a:moveTo>
                    <a:pt x="0" y="0"/>
                  </a:moveTo>
                  <a:lnTo>
                    <a:pt x="1121922" y="295074"/>
                  </a:lnTo>
                </a:path>
              </a:pathLst>
            </a:custGeom>
            <a:ln w="9524">
              <a:solidFill>
                <a:srgbClr val="000000"/>
              </a:solidFill>
            </a:ln>
          </p:spPr>
          <p:txBody>
            <a:bodyPr wrap="square" lIns="0" tIns="0" rIns="0" bIns="0" rtlCol="0"/>
            <a:lstStyle/>
            <a:p>
              <a:endParaRPr/>
            </a:p>
          </p:txBody>
        </p:sp>
        <p:sp>
          <p:nvSpPr>
            <p:cNvPr id="33" name="object 33"/>
            <p:cNvSpPr/>
            <p:nvPr/>
          </p:nvSpPr>
          <p:spPr>
            <a:xfrm>
              <a:off x="5897963" y="4247341"/>
              <a:ext cx="46355" cy="30480"/>
            </a:xfrm>
            <a:custGeom>
              <a:avLst/>
              <a:gdLst/>
              <a:ahLst/>
              <a:cxnLst/>
              <a:rect l="l" t="t" r="r" b="b"/>
              <a:pathLst>
                <a:path w="46354" h="30479">
                  <a:moveTo>
                    <a:pt x="0" y="30424"/>
                  </a:moveTo>
                  <a:lnTo>
                    <a:pt x="7999" y="0"/>
                  </a:lnTo>
                  <a:lnTo>
                    <a:pt x="45799" y="26199"/>
                  </a:lnTo>
                  <a:lnTo>
                    <a:pt x="0" y="30424"/>
                  </a:lnTo>
                  <a:close/>
                </a:path>
              </a:pathLst>
            </a:custGeom>
            <a:solidFill>
              <a:srgbClr val="000000"/>
            </a:solidFill>
          </p:spPr>
          <p:txBody>
            <a:bodyPr wrap="square" lIns="0" tIns="0" rIns="0" bIns="0" rtlCol="0"/>
            <a:lstStyle/>
            <a:p>
              <a:endParaRPr/>
            </a:p>
          </p:txBody>
        </p:sp>
        <p:sp>
          <p:nvSpPr>
            <p:cNvPr id="34" name="object 34"/>
            <p:cNvSpPr/>
            <p:nvPr/>
          </p:nvSpPr>
          <p:spPr>
            <a:xfrm>
              <a:off x="5897963" y="4247341"/>
              <a:ext cx="46355" cy="30480"/>
            </a:xfrm>
            <a:custGeom>
              <a:avLst/>
              <a:gdLst/>
              <a:ahLst/>
              <a:cxnLst/>
              <a:rect l="l" t="t" r="r" b="b"/>
              <a:pathLst>
                <a:path w="46354" h="30479">
                  <a:moveTo>
                    <a:pt x="0" y="30424"/>
                  </a:moveTo>
                  <a:lnTo>
                    <a:pt x="45799" y="26199"/>
                  </a:lnTo>
                  <a:lnTo>
                    <a:pt x="7999" y="0"/>
                  </a:lnTo>
                  <a:lnTo>
                    <a:pt x="0" y="30424"/>
                  </a:lnTo>
                  <a:close/>
                </a:path>
              </a:pathLst>
            </a:custGeom>
            <a:ln w="9524">
              <a:solidFill>
                <a:srgbClr val="000000"/>
              </a:solidFill>
            </a:ln>
          </p:spPr>
          <p:txBody>
            <a:bodyPr wrap="square" lIns="0" tIns="0" rIns="0" bIns="0" rtlCol="0"/>
            <a:lstStyle/>
            <a:p>
              <a:endParaRPr/>
            </a:p>
          </p:txBody>
        </p:sp>
        <p:sp>
          <p:nvSpPr>
            <p:cNvPr id="35" name="object 35"/>
            <p:cNvSpPr/>
            <p:nvPr/>
          </p:nvSpPr>
          <p:spPr>
            <a:xfrm>
              <a:off x="4780040" y="3967491"/>
              <a:ext cx="1127125" cy="593090"/>
            </a:xfrm>
            <a:custGeom>
              <a:avLst/>
              <a:gdLst/>
              <a:ahLst/>
              <a:cxnLst/>
              <a:rect l="l" t="t" r="r" b="b"/>
              <a:pathLst>
                <a:path w="1127125" h="593089">
                  <a:moveTo>
                    <a:pt x="0" y="0"/>
                  </a:moveTo>
                  <a:lnTo>
                    <a:pt x="1126622" y="592598"/>
                  </a:lnTo>
                </a:path>
              </a:pathLst>
            </a:custGeom>
            <a:ln w="9524">
              <a:solidFill>
                <a:srgbClr val="000000"/>
              </a:solidFill>
            </a:ln>
          </p:spPr>
          <p:txBody>
            <a:bodyPr wrap="square" lIns="0" tIns="0" rIns="0" bIns="0" rtlCol="0"/>
            <a:lstStyle/>
            <a:p>
              <a:endParaRPr/>
            </a:p>
          </p:txBody>
        </p:sp>
        <p:sp>
          <p:nvSpPr>
            <p:cNvPr id="36" name="object 36"/>
            <p:cNvSpPr/>
            <p:nvPr/>
          </p:nvSpPr>
          <p:spPr>
            <a:xfrm>
              <a:off x="5899338" y="4546165"/>
              <a:ext cx="45720" cy="34290"/>
            </a:xfrm>
            <a:custGeom>
              <a:avLst/>
              <a:gdLst/>
              <a:ahLst/>
              <a:cxnLst/>
              <a:rect l="l" t="t" r="r" b="b"/>
              <a:pathLst>
                <a:path w="45720" h="34289">
                  <a:moveTo>
                    <a:pt x="45574" y="34049"/>
                  </a:moveTo>
                  <a:lnTo>
                    <a:pt x="0" y="27849"/>
                  </a:lnTo>
                  <a:lnTo>
                    <a:pt x="14649" y="0"/>
                  </a:lnTo>
                  <a:lnTo>
                    <a:pt x="45574" y="34049"/>
                  </a:lnTo>
                  <a:close/>
                </a:path>
              </a:pathLst>
            </a:custGeom>
            <a:solidFill>
              <a:srgbClr val="000000"/>
            </a:solidFill>
          </p:spPr>
          <p:txBody>
            <a:bodyPr wrap="square" lIns="0" tIns="0" rIns="0" bIns="0" rtlCol="0"/>
            <a:lstStyle/>
            <a:p>
              <a:endParaRPr/>
            </a:p>
          </p:txBody>
        </p:sp>
        <p:sp>
          <p:nvSpPr>
            <p:cNvPr id="37" name="object 37"/>
            <p:cNvSpPr/>
            <p:nvPr/>
          </p:nvSpPr>
          <p:spPr>
            <a:xfrm>
              <a:off x="5899338" y="4546165"/>
              <a:ext cx="45720" cy="34290"/>
            </a:xfrm>
            <a:custGeom>
              <a:avLst/>
              <a:gdLst/>
              <a:ahLst/>
              <a:cxnLst/>
              <a:rect l="l" t="t" r="r" b="b"/>
              <a:pathLst>
                <a:path w="45720" h="34289">
                  <a:moveTo>
                    <a:pt x="0" y="27849"/>
                  </a:moveTo>
                  <a:lnTo>
                    <a:pt x="45574" y="34049"/>
                  </a:lnTo>
                  <a:lnTo>
                    <a:pt x="14649" y="0"/>
                  </a:lnTo>
                  <a:lnTo>
                    <a:pt x="0" y="27849"/>
                  </a:lnTo>
                  <a:close/>
                </a:path>
              </a:pathLst>
            </a:custGeom>
            <a:ln w="9524">
              <a:solidFill>
                <a:srgbClr val="000000"/>
              </a:solidFill>
            </a:ln>
          </p:spPr>
          <p:txBody>
            <a:bodyPr wrap="square" lIns="0" tIns="0" rIns="0" bIns="0" rtlCol="0"/>
            <a:lstStyle/>
            <a:p>
              <a:endParaRPr/>
            </a:p>
          </p:txBody>
        </p:sp>
        <p:sp>
          <p:nvSpPr>
            <p:cNvPr id="38" name="object 38"/>
            <p:cNvSpPr/>
            <p:nvPr/>
          </p:nvSpPr>
          <p:spPr>
            <a:xfrm>
              <a:off x="4780040" y="3967491"/>
              <a:ext cx="1132840" cy="893444"/>
            </a:xfrm>
            <a:custGeom>
              <a:avLst/>
              <a:gdLst/>
              <a:ahLst/>
              <a:cxnLst/>
              <a:rect l="l" t="t" r="r" b="b"/>
              <a:pathLst>
                <a:path w="1132839" h="893445">
                  <a:moveTo>
                    <a:pt x="0" y="0"/>
                  </a:moveTo>
                  <a:lnTo>
                    <a:pt x="1132322" y="893098"/>
                  </a:lnTo>
                </a:path>
              </a:pathLst>
            </a:custGeom>
            <a:ln w="9524">
              <a:solidFill>
                <a:srgbClr val="000000"/>
              </a:solidFill>
            </a:ln>
          </p:spPr>
          <p:txBody>
            <a:bodyPr wrap="square" lIns="0" tIns="0" rIns="0" bIns="0" rtlCol="0"/>
            <a:lstStyle/>
            <a:p>
              <a:endParaRPr/>
            </a:p>
          </p:txBody>
        </p:sp>
        <p:sp>
          <p:nvSpPr>
            <p:cNvPr id="39" name="object 39"/>
            <p:cNvSpPr/>
            <p:nvPr/>
          </p:nvSpPr>
          <p:spPr>
            <a:xfrm>
              <a:off x="5902613" y="4848240"/>
              <a:ext cx="43815" cy="39370"/>
            </a:xfrm>
            <a:custGeom>
              <a:avLst/>
              <a:gdLst/>
              <a:ahLst/>
              <a:cxnLst/>
              <a:rect l="l" t="t" r="r" b="b"/>
              <a:pathLst>
                <a:path w="43814" h="39370">
                  <a:moveTo>
                    <a:pt x="43699" y="39124"/>
                  </a:moveTo>
                  <a:lnTo>
                    <a:pt x="0" y="24699"/>
                  </a:lnTo>
                  <a:lnTo>
                    <a:pt x="19499" y="0"/>
                  </a:lnTo>
                  <a:lnTo>
                    <a:pt x="43699" y="39124"/>
                  </a:lnTo>
                  <a:close/>
                </a:path>
              </a:pathLst>
            </a:custGeom>
            <a:solidFill>
              <a:srgbClr val="000000"/>
            </a:solidFill>
          </p:spPr>
          <p:txBody>
            <a:bodyPr wrap="square" lIns="0" tIns="0" rIns="0" bIns="0" rtlCol="0"/>
            <a:lstStyle/>
            <a:p>
              <a:endParaRPr/>
            </a:p>
          </p:txBody>
        </p:sp>
        <p:sp>
          <p:nvSpPr>
            <p:cNvPr id="40" name="object 40"/>
            <p:cNvSpPr/>
            <p:nvPr/>
          </p:nvSpPr>
          <p:spPr>
            <a:xfrm>
              <a:off x="5902613" y="4848240"/>
              <a:ext cx="43815" cy="39370"/>
            </a:xfrm>
            <a:custGeom>
              <a:avLst/>
              <a:gdLst/>
              <a:ahLst/>
              <a:cxnLst/>
              <a:rect l="l" t="t" r="r" b="b"/>
              <a:pathLst>
                <a:path w="43814" h="39370">
                  <a:moveTo>
                    <a:pt x="0" y="24699"/>
                  </a:moveTo>
                  <a:lnTo>
                    <a:pt x="43699" y="39124"/>
                  </a:lnTo>
                  <a:lnTo>
                    <a:pt x="19499" y="0"/>
                  </a:lnTo>
                  <a:lnTo>
                    <a:pt x="0" y="24699"/>
                  </a:lnTo>
                  <a:close/>
                </a:path>
              </a:pathLst>
            </a:custGeom>
            <a:ln w="9524">
              <a:solidFill>
                <a:srgbClr val="000000"/>
              </a:solidFill>
            </a:ln>
          </p:spPr>
          <p:txBody>
            <a:bodyPr wrap="square" lIns="0" tIns="0" rIns="0" bIns="0" rtlCol="0"/>
            <a:lstStyle/>
            <a:p>
              <a:endParaRPr/>
            </a:p>
          </p:txBody>
        </p:sp>
      </p:grpSp>
      <p:sp>
        <p:nvSpPr>
          <p:cNvPr id="41" name="object 41"/>
          <p:cNvSpPr txBox="1"/>
          <p:nvPr/>
        </p:nvSpPr>
        <p:spPr>
          <a:xfrm>
            <a:off x="2626195" y="3725833"/>
            <a:ext cx="374015" cy="177800"/>
          </a:xfrm>
          <a:prstGeom prst="rect">
            <a:avLst/>
          </a:prstGeom>
        </p:spPr>
        <p:txBody>
          <a:bodyPr vert="horz" wrap="square" lIns="0" tIns="12700" rIns="0" bIns="0" rtlCol="0">
            <a:spAutoFit/>
          </a:bodyPr>
          <a:lstStyle/>
          <a:p>
            <a:pPr marL="12700">
              <a:lnSpc>
                <a:spcPct val="100000"/>
              </a:lnSpc>
              <a:spcBef>
                <a:spcPts val="100"/>
              </a:spcBef>
            </a:pPr>
            <a:r>
              <a:rPr sz="1000" spc="-60" dirty="0">
                <a:latin typeface="Arial"/>
                <a:cs typeface="Arial"/>
              </a:rPr>
              <a:t>INPUT</a:t>
            </a:r>
            <a:endParaRPr sz="1000">
              <a:latin typeface="Arial"/>
              <a:cs typeface="Arial"/>
            </a:endParaRPr>
          </a:p>
        </p:txBody>
      </p:sp>
      <p:sp>
        <p:nvSpPr>
          <p:cNvPr id="42" name="object 42"/>
          <p:cNvSpPr txBox="1"/>
          <p:nvPr/>
        </p:nvSpPr>
        <p:spPr>
          <a:xfrm>
            <a:off x="4945443" y="3290836"/>
            <a:ext cx="443865" cy="177800"/>
          </a:xfrm>
          <a:prstGeom prst="rect">
            <a:avLst/>
          </a:prstGeom>
        </p:spPr>
        <p:txBody>
          <a:bodyPr vert="horz" wrap="square" lIns="0" tIns="12700" rIns="0" bIns="0" rtlCol="0">
            <a:spAutoFit/>
          </a:bodyPr>
          <a:lstStyle/>
          <a:p>
            <a:pPr marL="12700">
              <a:lnSpc>
                <a:spcPct val="100000"/>
              </a:lnSpc>
              <a:spcBef>
                <a:spcPts val="100"/>
              </a:spcBef>
            </a:pPr>
            <a:r>
              <a:rPr sz="1000" spc="-145" dirty="0">
                <a:latin typeface="Arial"/>
                <a:cs typeface="Arial"/>
              </a:rPr>
              <a:t>OUTPUT</a:t>
            </a:r>
            <a:endParaRPr sz="1000">
              <a:latin typeface="Arial"/>
              <a:cs typeface="Arial"/>
            </a:endParaRPr>
          </a:p>
        </p:txBody>
      </p:sp>
      <p:sp>
        <p:nvSpPr>
          <p:cNvPr id="43" name="object 43"/>
          <p:cNvSpPr/>
          <p:nvPr/>
        </p:nvSpPr>
        <p:spPr>
          <a:xfrm>
            <a:off x="7438435" y="2923044"/>
            <a:ext cx="195580" cy="2098675"/>
          </a:xfrm>
          <a:custGeom>
            <a:avLst/>
            <a:gdLst/>
            <a:ahLst/>
            <a:cxnLst/>
            <a:rect l="l" t="t" r="r" b="b"/>
            <a:pathLst>
              <a:path w="195579" h="2098675">
                <a:moveTo>
                  <a:pt x="0" y="0"/>
                </a:moveTo>
                <a:lnTo>
                  <a:pt x="19138" y="1895"/>
                </a:lnTo>
                <a:lnTo>
                  <a:pt x="37365" y="7437"/>
                </a:lnTo>
                <a:lnTo>
                  <a:pt x="69049" y="28599"/>
                </a:lnTo>
                <a:lnTo>
                  <a:pt x="90212" y="60284"/>
                </a:lnTo>
                <a:lnTo>
                  <a:pt x="97649" y="97649"/>
                </a:lnTo>
                <a:lnTo>
                  <a:pt x="97649" y="951598"/>
                </a:lnTo>
                <a:lnTo>
                  <a:pt x="105324" y="989605"/>
                </a:lnTo>
                <a:lnTo>
                  <a:pt x="126252" y="1020644"/>
                </a:lnTo>
                <a:lnTo>
                  <a:pt x="157292" y="1041573"/>
                </a:lnTo>
                <a:lnTo>
                  <a:pt x="195299" y="1049247"/>
                </a:lnTo>
                <a:lnTo>
                  <a:pt x="157292" y="1056922"/>
                </a:lnTo>
                <a:lnTo>
                  <a:pt x="126252" y="1077850"/>
                </a:lnTo>
                <a:lnTo>
                  <a:pt x="105324" y="1108890"/>
                </a:lnTo>
                <a:lnTo>
                  <a:pt x="97649" y="1146897"/>
                </a:lnTo>
                <a:lnTo>
                  <a:pt x="97649" y="2000845"/>
                </a:lnTo>
                <a:lnTo>
                  <a:pt x="89975" y="2038853"/>
                </a:lnTo>
                <a:lnTo>
                  <a:pt x="69046" y="2069892"/>
                </a:lnTo>
                <a:lnTo>
                  <a:pt x="38007" y="2090821"/>
                </a:lnTo>
                <a:lnTo>
                  <a:pt x="0" y="2098495"/>
                </a:lnTo>
              </a:path>
            </a:pathLst>
          </a:custGeom>
          <a:ln w="9524">
            <a:solidFill>
              <a:srgbClr val="000000"/>
            </a:solidFill>
          </a:ln>
        </p:spPr>
        <p:txBody>
          <a:bodyPr wrap="square" lIns="0" tIns="0" rIns="0" bIns="0" rtlCol="0"/>
          <a:lstStyle/>
          <a:p>
            <a:endParaRPr/>
          </a:p>
        </p:txBody>
      </p:sp>
      <p:sp>
        <p:nvSpPr>
          <p:cNvPr id="44" name="object 44"/>
          <p:cNvSpPr txBox="1"/>
          <p:nvPr/>
        </p:nvSpPr>
        <p:spPr>
          <a:xfrm>
            <a:off x="7720194" y="3652185"/>
            <a:ext cx="513715" cy="635000"/>
          </a:xfrm>
          <a:prstGeom prst="rect">
            <a:avLst/>
          </a:prstGeom>
        </p:spPr>
        <p:txBody>
          <a:bodyPr vert="horz" wrap="square" lIns="0" tIns="12700" rIns="0" bIns="0" rtlCol="0">
            <a:spAutoFit/>
          </a:bodyPr>
          <a:lstStyle/>
          <a:p>
            <a:pPr marL="12700" marR="5080" indent="-635" algn="ctr">
              <a:lnSpc>
                <a:spcPct val="100000"/>
              </a:lnSpc>
              <a:spcBef>
                <a:spcPts val="100"/>
              </a:spcBef>
            </a:pPr>
            <a:r>
              <a:rPr sz="1000" spc="-180" dirty="0">
                <a:latin typeface="Arial"/>
                <a:cs typeface="Arial"/>
              </a:rPr>
              <a:t>ONE </a:t>
            </a:r>
            <a:r>
              <a:rPr sz="1000" spc="-210" dirty="0">
                <a:latin typeface="Arial"/>
                <a:cs typeface="Arial"/>
              </a:rPr>
              <a:t>OR  </a:t>
            </a:r>
            <a:r>
              <a:rPr sz="1000" spc="-204" dirty="0">
                <a:latin typeface="Arial"/>
                <a:cs typeface="Arial"/>
              </a:rPr>
              <a:t>MORE </a:t>
            </a:r>
            <a:r>
              <a:rPr sz="1000" spc="-150" dirty="0">
                <a:latin typeface="Arial"/>
                <a:cs typeface="Arial"/>
              </a:rPr>
              <a:t>OF  </a:t>
            </a:r>
            <a:r>
              <a:rPr sz="1000" spc="-125" dirty="0">
                <a:latin typeface="Arial"/>
                <a:cs typeface="Arial"/>
              </a:rPr>
              <a:t>THESE  </a:t>
            </a:r>
            <a:r>
              <a:rPr sz="1000" spc="-114" dirty="0">
                <a:latin typeface="Arial"/>
                <a:cs typeface="Arial"/>
              </a:rPr>
              <a:t>CLASSES</a:t>
            </a:r>
            <a:endParaRPr sz="1000">
              <a:latin typeface="Arial"/>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3768090" cy="482600"/>
          </a:xfrm>
          <a:prstGeom prst="rect">
            <a:avLst/>
          </a:prstGeom>
        </p:spPr>
        <p:txBody>
          <a:bodyPr vert="horz" wrap="square" lIns="0" tIns="12700" rIns="0" bIns="0" rtlCol="0">
            <a:spAutoFit/>
          </a:bodyPr>
          <a:lstStyle/>
          <a:p>
            <a:pPr marL="12700">
              <a:lnSpc>
                <a:spcPct val="100000"/>
              </a:lnSpc>
              <a:spcBef>
                <a:spcPts val="100"/>
              </a:spcBef>
            </a:pPr>
            <a:r>
              <a:rPr lang="en-US" sz="3000" u="sng" dirty="0">
                <a:solidFill>
                  <a:schemeClr val="tx1"/>
                </a:solidFill>
              </a:rPr>
              <a:t>METHODOLOGY:</a:t>
            </a:r>
            <a:endParaRPr sz="3000" u="sng" dirty="0">
              <a:solidFill>
                <a:schemeClr val="tx1"/>
              </a:solidFill>
            </a:endParaRPr>
          </a:p>
        </p:txBody>
      </p:sp>
      <p:sp>
        <p:nvSpPr>
          <p:cNvPr id="3" name="object 3"/>
          <p:cNvSpPr txBox="1"/>
          <p:nvPr/>
        </p:nvSpPr>
        <p:spPr>
          <a:xfrm>
            <a:off x="475248" y="3052629"/>
            <a:ext cx="8255634" cy="1052195"/>
          </a:xfrm>
          <a:prstGeom prst="rect">
            <a:avLst/>
          </a:prstGeom>
        </p:spPr>
        <p:txBody>
          <a:bodyPr vert="horz" wrap="square" lIns="0" tIns="12700" rIns="0" bIns="0" rtlCol="0">
            <a:spAutoFit/>
          </a:bodyPr>
          <a:lstStyle/>
          <a:p>
            <a:pPr marL="379095" indent="-367030">
              <a:lnSpc>
                <a:spcPct val="100000"/>
              </a:lnSpc>
              <a:spcBef>
                <a:spcPts val="100"/>
              </a:spcBef>
              <a:buFont typeface="Arial"/>
              <a:buChar char="●"/>
              <a:tabLst>
                <a:tab pos="379095" algn="l"/>
                <a:tab pos="379730" algn="l"/>
              </a:tabLst>
            </a:pPr>
            <a:r>
              <a:rPr sz="1800" spc="-5" dirty="0">
                <a:latin typeface="Lato"/>
                <a:cs typeface="Lato"/>
              </a:rPr>
              <a:t>Model</a:t>
            </a:r>
            <a:r>
              <a:rPr sz="1800" spc="-114" dirty="0">
                <a:latin typeface="Lato"/>
                <a:cs typeface="Lato"/>
              </a:rPr>
              <a:t> </a:t>
            </a:r>
            <a:r>
              <a:rPr sz="1800" spc="15" dirty="0">
                <a:latin typeface="Lato"/>
                <a:cs typeface="Lato"/>
              </a:rPr>
              <a:t>will</a:t>
            </a:r>
            <a:r>
              <a:rPr sz="1800" spc="-114" dirty="0">
                <a:latin typeface="Lato"/>
                <a:cs typeface="Lato"/>
              </a:rPr>
              <a:t> </a:t>
            </a:r>
            <a:r>
              <a:rPr sz="1800" dirty="0">
                <a:latin typeface="Lato"/>
                <a:cs typeface="Lato"/>
              </a:rPr>
              <a:t>output</a:t>
            </a:r>
            <a:r>
              <a:rPr sz="1800" spc="-114" dirty="0">
                <a:latin typeface="Lato"/>
                <a:cs typeface="Lato"/>
              </a:rPr>
              <a:t> </a:t>
            </a:r>
            <a:r>
              <a:rPr sz="1800" spc="5" dirty="0">
                <a:latin typeface="Lato"/>
                <a:cs typeface="Lato"/>
              </a:rPr>
              <a:t>the</a:t>
            </a:r>
            <a:r>
              <a:rPr sz="1800" spc="-114" dirty="0">
                <a:latin typeface="Lato"/>
                <a:cs typeface="Lato"/>
              </a:rPr>
              <a:t> </a:t>
            </a:r>
            <a:r>
              <a:rPr sz="1800" b="1" spc="15" dirty="0">
                <a:latin typeface="Lato"/>
                <a:cs typeface="Lato"/>
              </a:rPr>
              <a:t>probability</a:t>
            </a:r>
            <a:r>
              <a:rPr sz="1800" b="1" spc="-85" dirty="0">
                <a:latin typeface="Lato"/>
                <a:cs typeface="Lato"/>
              </a:rPr>
              <a:t> </a:t>
            </a:r>
            <a:r>
              <a:rPr sz="1800" spc="-25" dirty="0">
                <a:latin typeface="Lato"/>
                <a:cs typeface="Lato"/>
              </a:rPr>
              <a:t>of</a:t>
            </a:r>
            <a:r>
              <a:rPr sz="1800" spc="-114" dirty="0">
                <a:latin typeface="Lato"/>
                <a:cs typeface="Lato"/>
              </a:rPr>
              <a:t> </a:t>
            </a:r>
            <a:r>
              <a:rPr sz="1800" dirty="0">
                <a:latin typeface="Lato"/>
                <a:cs typeface="Lato"/>
              </a:rPr>
              <a:t>text</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belong</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each</a:t>
            </a:r>
            <a:r>
              <a:rPr sz="1800" spc="-114" dirty="0">
                <a:latin typeface="Lato"/>
                <a:cs typeface="Lato"/>
              </a:rPr>
              <a:t> </a:t>
            </a:r>
            <a:r>
              <a:rPr sz="1800" spc="-15" dirty="0">
                <a:latin typeface="Lato"/>
                <a:cs typeface="Lato"/>
              </a:rPr>
              <a:t>category.</a:t>
            </a:r>
            <a:endParaRPr sz="1800">
              <a:latin typeface="Lato"/>
              <a:cs typeface="Lato"/>
            </a:endParaRPr>
          </a:p>
          <a:p>
            <a:pPr marL="379095" marR="5080" indent="-367030">
              <a:lnSpc>
                <a:spcPct val="114599"/>
              </a:lnSpc>
              <a:spcBef>
                <a:spcPts val="975"/>
              </a:spcBef>
              <a:buFont typeface="Arial"/>
              <a:buChar char="●"/>
              <a:tabLst>
                <a:tab pos="379095" algn="l"/>
                <a:tab pos="379730" algn="l"/>
              </a:tabLst>
            </a:pPr>
            <a:r>
              <a:rPr sz="1800" dirty="0">
                <a:latin typeface="Lato"/>
                <a:cs typeface="Lato"/>
              </a:rPr>
              <a:t>Based </a:t>
            </a:r>
            <a:r>
              <a:rPr sz="1800" spc="-15" dirty="0">
                <a:latin typeface="Lato"/>
                <a:cs typeface="Lato"/>
              </a:rPr>
              <a:t>on </a:t>
            </a:r>
            <a:r>
              <a:rPr sz="1800" spc="15" dirty="0">
                <a:latin typeface="Lato"/>
                <a:cs typeface="Lato"/>
              </a:rPr>
              <a:t>certain </a:t>
            </a:r>
            <a:r>
              <a:rPr sz="1800" b="1" spc="15" dirty="0">
                <a:latin typeface="Lato"/>
                <a:cs typeface="Lato"/>
              </a:rPr>
              <a:t>threshold </a:t>
            </a:r>
            <a:r>
              <a:rPr sz="1800" dirty="0">
                <a:latin typeface="Lato"/>
                <a:cs typeface="Lato"/>
              </a:rPr>
              <a:t>(which </a:t>
            </a:r>
            <a:r>
              <a:rPr sz="1800" spc="-5" dirty="0">
                <a:latin typeface="Lato"/>
                <a:cs typeface="Lato"/>
              </a:rPr>
              <a:t>can be </a:t>
            </a:r>
            <a:r>
              <a:rPr sz="1800" dirty="0">
                <a:latin typeface="Lato"/>
                <a:cs typeface="Lato"/>
              </a:rPr>
              <a:t>tuned </a:t>
            </a:r>
            <a:r>
              <a:rPr sz="1800" spc="5" dirty="0">
                <a:latin typeface="Lato"/>
                <a:cs typeface="Lato"/>
              </a:rPr>
              <a:t>as </a:t>
            </a:r>
            <a:r>
              <a:rPr sz="1800" spc="10" dirty="0">
                <a:latin typeface="Lato"/>
                <a:cs typeface="Lato"/>
              </a:rPr>
              <a:t>hyperparameter), </a:t>
            </a:r>
            <a:r>
              <a:rPr sz="1800" spc="5" dirty="0">
                <a:latin typeface="Lato"/>
                <a:cs typeface="Lato"/>
              </a:rPr>
              <a:t>the </a:t>
            </a:r>
            <a:r>
              <a:rPr sz="1800" dirty="0">
                <a:latin typeface="Lato"/>
                <a:cs typeface="Lato"/>
              </a:rPr>
              <a:t>text  </a:t>
            </a:r>
            <a:r>
              <a:rPr sz="1800" spc="-5" dirty="0">
                <a:latin typeface="Lato"/>
                <a:cs typeface="Lato"/>
              </a:rPr>
              <a:t>can</a:t>
            </a:r>
            <a:r>
              <a:rPr sz="1800" spc="-114" dirty="0">
                <a:latin typeface="Lato"/>
                <a:cs typeface="Lato"/>
              </a:rPr>
              <a:t> </a:t>
            </a:r>
            <a:r>
              <a:rPr sz="1800" spc="-5" dirty="0">
                <a:latin typeface="Lato"/>
                <a:cs typeface="Lato"/>
              </a:rPr>
              <a:t>be</a:t>
            </a:r>
            <a:r>
              <a:rPr sz="1800" spc="-114" dirty="0">
                <a:latin typeface="Lato"/>
                <a:cs typeface="Lato"/>
              </a:rPr>
              <a:t> </a:t>
            </a:r>
            <a:r>
              <a:rPr sz="1800" spc="5" dirty="0">
                <a:latin typeface="Lato"/>
                <a:cs typeface="Lato"/>
              </a:rPr>
              <a:t>classiﬁed</a:t>
            </a:r>
            <a:r>
              <a:rPr sz="1800" spc="-114" dirty="0">
                <a:latin typeface="Lato"/>
                <a:cs typeface="Lato"/>
              </a:rPr>
              <a:t> </a:t>
            </a:r>
            <a:r>
              <a:rPr sz="1800" dirty="0">
                <a:latin typeface="Lato"/>
                <a:cs typeface="Lato"/>
              </a:rPr>
              <a:t>to</a:t>
            </a:r>
            <a:r>
              <a:rPr sz="1800" spc="-114" dirty="0">
                <a:latin typeface="Lato"/>
                <a:cs typeface="Lato"/>
              </a:rPr>
              <a:t> </a:t>
            </a:r>
            <a:r>
              <a:rPr sz="1800" spc="-5" dirty="0">
                <a:latin typeface="Lato"/>
                <a:cs typeface="Lato"/>
              </a:rPr>
              <a:t>be</a:t>
            </a:r>
            <a:r>
              <a:rPr sz="1800" spc="-114" dirty="0">
                <a:latin typeface="Lato"/>
                <a:cs typeface="Lato"/>
              </a:rPr>
              <a:t> </a:t>
            </a:r>
            <a:r>
              <a:rPr sz="1800" spc="-5" dirty="0">
                <a:latin typeface="Lato"/>
                <a:cs typeface="Lato"/>
              </a:rPr>
              <a:t>belonging</a:t>
            </a:r>
            <a:r>
              <a:rPr sz="1800" spc="-114" dirty="0">
                <a:latin typeface="Lato"/>
                <a:cs typeface="Lato"/>
              </a:rPr>
              <a:t> </a:t>
            </a:r>
            <a:r>
              <a:rPr sz="1800" dirty="0">
                <a:latin typeface="Lato"/>
                <a:cs typeface="Lato"/>
              </a:rPr>
              <a:t>to</a:t>
            </a:r>
            <a:r>
              <a:rPr sz="1800" spc="-114" dirty="0">
                <a:latin typeface="Lato"/>
                <a:cs typeface="Lato"/>
              </a:rPr>
              <a:t> </a:t>
            </a:r>
            <a:r>
              <a:rPr sz="1800" spc="15" dirty="0">
                <a:latin typeface="Lato"/>
                <a:cs typeface="Lato"/>
              </a:rPr>
              <a:t>a</a:t>
            </a:r>
            <a:r>
              <a:rPr sz="1800" spc="-110" dirty="0">
                <a:latin typeface="Lato"/>
                <a:cs typeface="Lato"/>
              </a:rPr>
              <a:t> </a:t>
            </a:r>
            <a:r>
              <a:rPr sz="1800" spc="5" dirty="0">
                <a:latin typeface="Lato"/>
                <a:cs typeface="Lato"/>
              </a:rPr>
              <a:t>category</a:t>
            </a:r>
            <a:r>
              <a:rPr sz="1800" spc="-114" dirty="0">
                <a:latin typeface="Lato"/>
                <a:cs typeface="Lato"/>
              </a:rPr>
              <a:t> </a:t>
            </a:r>
            <a:r>
              <a:rPr sz="1800" spc="-145" dirty="0">
                <a:latin typeface="Lato"/>
                <a:cs typeface="Lato"/>
              </a:rPr>
              <a:t>/</a:t>
            </a:r>
            <a:r>
              <a:rPr sz="1800" spc="-114" dirty="0">
                <a:latin typeface="Lato"/>
                <a:cs typeface="Lato"/>
              </a:rPr>
              <a:t> </a:t>
            </a:r>
            <a:r>
              <a:rPr sz="1800" spc="5" dirty="0">
                <a:latin typeface="Lato"/>
                <a:cs typeface="Lato"/>
              </a:rPr>
              <a:t>set</a:t>
            </a:r>
            <a:r>
              <a:rPr sz="1800" spc="-114" dirty="0">
                <a:latin typeface="Lato"/>
                <a:cs typeface="Lato"/>
              </a:rPr>
              <a:t> </a:t>
            </a:r>
            <a:r>
              <a:rPr sz="1800" spc="-25" dirty="0">
                <a:latin typeface="Lato"/>
                <a:cs typeface="Lato"/>
              </a:rPr>
              <a:t>of</a:t>
            </a:r>
            <a:r>
              <a:rPr sz="1800" spc="-114" dirty="0">
                <a:latin typeface="Lato"/>
                <a:cs typeface="Lato"/>
              </a:rPr>
              <a:t> </a:t>
            </a:r>
            <a:r>
              <a:rPr sz="1800" dirty="0">
                <a:latin typeface="Lato"/>
                <a:cs typeface="Lato"/>
              </a:rPr>
              <a:t>categories.</a:t>
            </a:r>
            <a:endParaRPr sz="1800">
              <a:latin typeface="Lato"/>
              <a:cs typeface="Lato"/>
            </a:endParaRPr>
          </a:p>
        </p:txBody>
      </p:sp>
      <p:sp>
        <p:nvSpPr>
          <p:cNvPr id="4" name="object 4"/>
          <p:cNvSpPr txBox="1"/>
          <p:nvPr/>
        </p:nvSpPr>
        <p:spPr>
          <a:xfrm>
            <a:off x="945323" y="1442397"/>
            <a:ext cx="2773680" cy="478790"/>
          </a:xfrm>
          <a:prstGeom prst="rect">
            <a:avLst/>
          </a:prstGeom>
          <a:solidFill>
            <a:srgbClr val="F2F2F2"/>
          </a:solidFill>
          <a:ln w="9524">
            <a:solidFill>
              <a:srgbClr val="F46423"/>
            </a:solidFill>
          </a:ln>
        </p:spPr>
        <p:txBody>
          <a:bodyPr vert="horz" wrap="square" lIns="0" tIns="142240" rIns="0" bIns="0" rtlCol="0">
            <a:spAutoFit/>
          </a:bodyPr>
          <a:lstStyle/>
          <a:p>
            <a:pPr marL="167005">
              <a:lnSpc>
                <a:spcPct val="100000"/>
              </a:lnSpc>
              <a:spcBef>
                <a:spcPts val="1120"/>
              </a:spcBef>
            </a:pPr>
            <a:r>
              <a:rPr sz="1200" b="1" dirty="0">
                <a:solidFill>
                  <a:srgbClr val="F46423"/>
                </a:solidFill>
                <a:latin typeface="Arial"/>
                <a:cs typeface="Arial"/>
              </a:rPr>
              <a:t>Multi-class </a:t>
            </a:r>
            <a:r>
              <a:rPr sz="1200" b="1" spc="-5" dirty="0">
                <a:solidFill>
                  <a:srgbClr val="F46423"/>
                </a:solidFill>
                <a:latin typeface="Arial"/>
                <a:cs typeface="Arial"/>
              </a:rPr>
              <a:t>classification</a:t>
            </a:r>
            <a:r>
              <a:rPr sz="1200" b="1" spc="-40" dirty="0">
                <a:solidFill>
                  <a:srgbClr val="F46423"/>
                </a:solidFill>
                <a:latin typeface="Arial"/>
                <a:cs typeface="Arial"/>
              </a:rPr>
              <a:t> </a:t>
            </a:r>
            <a:r>
              <a:rPr sz="1200" b="1" spc="-5" dirty="0">
                <a:solidFill>
                  <a:srgbClr val="F46423"/>
                </a:solidFill>
                <a:latin typeface="Arial"/>
                <a:cs typeface="Arial"/>
              </a:rPr>
              <a:t>problem</a:t>
            </a:r>
            <a:endParaRPr sz="1200">
              <a:latin typeface="Arial"/>
              <a:cs typeface="Arial"/>
            </a:endParaRPr>
          </a:p>
        </p:txBody>
      </p:sp>
      <p:sp>
        <p:nvSpPr>
          <p:cNvPr id="5" name="object 5"/>
          <p:cNvSpPr txBox="1"/>
          <p:nvPr/>
        </p:nvSpPr>
        <p:spPr>
          <a:xfrm>
            <a:off x="5307739" y="1442397"/>
            <a:ext cx="2773680" cy="478790"/>
          </a:xfrm>
          <a:prstGeom prst="rect">
            <a:avLst/>
          </a:prstGeom>
          <a:solidFill>
            <a:srgbClr val="F2F2F2"/>
          </a:solidFill>
          <a:ln w="9524">
            <a:solidFill>
              <a:srgbClr val="F46423"/>
            </a:solidFill>
          </a:ln>
        </p:spPr>
        <p:txBody>
          <a:bodyPr vert="horz" wrap="square" lIns="0" tIns="142240" rIns="0" bIns="0" rtlCol="0">
            <a:spAutoFit/>
          </a:bodyPr>
          <a:lstStyle/>
          <a:p>
            <a:pPr marL="183515">
              <a:lnSpc>
                <a:spcPct val="100000"/>
              </a:lnSpc>
              <a:spcBef>
                <a:spcPts val="1120"/>
              </a:spcBef>
            </a:pPr>
            <a:r>
              <a:rPr sz="1200" b="1" dirty="0">
                <a:solidFill>
                  <a:srgbClr val="F46423"/>
                </a:solidFill>
                <a:latin typeface="Arial"/>
                <a:cs typeface="Arial"/>
              </a:rPr>
              <a:t>Multi-label </a:t>
            </a:r>
            <a:r>
              <a:rPr sz="1200" b="1" spc="-5" dirty="0">
                <a:solidFill>
                  <a:srgbClr val="F46423"/>
                </a:solidFill>
                <a:latin typeface="Arial"/>
                <a:cs typeface="Arial"/>
              </a:rPr>
              <a:t>classification</a:t>
            </a:r>
            <a:r>
              <a:rPr sz="1200" b="1" spc="-40" dirty="0">
                <a:solidFill>
                  <a:srgbClr val="F46423"/>
                </a:solidFill>
                <a:latin typeface="Arial"/>
                <a:cs typeface="Arial"/>
              </a:rPr>
              <a:t> </a:t>
            </a:r>
            <a:r>
              <a:rPr sz="1200" b="1" spc="-5" dirty="0">
                <a:solidFill>
                  <a:srgbClr val="F46423"/>
                </a:solidFill>
                <a:latin typeface="Arial"/>
                <a:cs typeface="Arial"/>
              </a:rPr>
              <a:t>problem</a:t>
            </a:r>
            <a:endParaRPr sz="1200">
              <a:latin typeface="Arial"/>
              <a:cs typeface="Arial"/>
            </a:endParaRPr>
          </a:p>
        </p:txBody>
      </p:sp>
      <p:grpSp>
        <p:nvGrpSpPr>
          <p:cNvPr id="6" name="object 6"/>
          <p:cNvGrpSpPr/>
          <p:nvPr/>
        </p:nvGrpSpPr>
        <p:grpSpPr>
          <a:xfrm>
            <a:off x="4352428" y="1556966"/>
            <a:ext cx="260985" cy="260985"/>
            <a:chOff x="4352428" y="1556966"/>
            <a:chExt cx="260985" cy="260985"/>
          </a:xfrm>
        </p:grpSpPr>
        <p:sp>
          <p:nvSpPr>
            <p:cNvPr id="7" name="object 7"/>
            <p:cNvSpPr/>
            <p:nvPr/>
          </p:nvSpPr>
          <p:spPr>
            <a:xfrm>
              <a:off x="4357179" y="1562112"/>
              <a:ext cx="251460" cy="251460"/>
            </a:xfrm>
            <a:custGeom>
              <a:avLst/>
              <a:gdLst/>
              <a:ahLst/>
              <a:cxnLst/>
              <a:rect l="l" t="t" r="r" b="b"/>
              <a:pathLst>
                <a:path w="251460" h="251460">
                  <a:moveTo>
                    <a:pt x="251358" y="85090"/>
                  </a:moveTo>
                  <a:lnTo>
                    <a:pt x="165900" y="85090"/>
                  </a:lnTo>
                  <a:lnTo>
                    <a:pt x="165900" y="0"/>
                  </a:lnTo>
                  <a:lnTo>
                    <a:pt x="85458" y="0"/>
                  </a:lnTo>
                  <a:lnTo>
                    <a:pt x="85458" y="85090"/>
                  </a:lnTo>
                  <a:lnTo>
                    <a:pt x="0" y="85090"/>
                  </a:lnTo>
                  <a:lnTo>
                    <a:pt x="0" y="165100"/>
                  </a:lnTo>
                  <a:lnTo>
                    <a:pt x="85458" y="165100"/>
                  </a:lnTo>
                  <a:lnTo>
                    <a:pt x="85458" y="251460"/>
                  </a:lnTo>
                  <a:lnTo>
                    <a:pt x="165900" y="251460"/>
                  </a:lnTo>
                  <a:lnTo>
                    <a:pt x="165900" y="165100"/>
                  </a:lnTo>
                  <a:lnTo>
                    <a:pt x="251358" y="165100"/>
                  </a:lnTo>
                  <a:lnTo>
                    <a:pt x="251358" y="85090"/>
                  </a:lnTo>
                  <a:close/>
                </a:path>
              </a:pathLst>
            </a:custGeom>
            <a:solidFill>
              <a:srgbClr val="FFAE87"/>
            </a:solidFill>
          </p:spPr>
          <p:txBody>
            <a:bodyPr wrap="square" lIns="0" tIns="0" rIns="0" bIns="0" rtlCol="0"/>
            <a:lstStyle/>
            <a:p>
              <a:endParaRPr/>
            </a:p>
          </p:txBody>
        </p:sp>
        <p:sp>
          <p:nvSpPr>
            <p:cNvPr id="8" name="object 8"/>
            <p:cNvSpPr/>
            <p:nvPr/>
          </p:nvSpPr>
          <p:spPr>
            <a:xfrm>
              <a:off x="4357191" y="1561729"/>
              <a:ext cx="251460" cy="251460"/>
            </a:xfrm>
            <a:custGeom>
              <a:avLst/>
              <a:gdLst/>
              <a:ahLst/>
              <a:cxnLst/>
              <a:rect l="l" t="t" r="r" b="b"/>
              <a:pathLst>
                <a:path w="251460" h="251460">
                  <a:moveTo>
                    <a:pt x="0" y="85447"/>
                  </a:moveTo>
                  <a:lnTo>
                    <a:pt x="85449" y="85447"/>
                  </a:lnTo>
                  <a:lnTo>
                    <a:pt x="85449" y="0"/>
                  </a:lnTo>
                  <a:lnTo>
                    <a:pt x="165899" y="0"/>
                  </a:lnTo>
                  <a:lnTo>
                    <a:pt x="165899" y="85447"/>
                  </a:lnTo>
                  <a:lnTo>
                    <a:pt x="251349" y="85447"/>
                  </a:lnTo>
                  <a:lnTo>
                    <a:pt x="251349" y="165887"/>
                  </a:lnTo>
                  <a:lnTo>
                    <a:pt x="165899" y="165887"/>
                  </a:lnTo>
                  <a:lnTo>
                    <a:pt x="165899" y="251334"/>
                  </a:lnTo>
                  <a:lnTo>
                    <a:pt x="85449" y="251334"/>
                  </a:lnTo>
                  <a:lnTo>
                    <a:pt x="85449" y="165887"/>
                  </a:lnTo>
                  <a:lnTo>
                    <a:pt x="0" y="165887"/>
                  </a:lnTo>
                  <a:lnTo>
                    <a:pt x="0" y="85447"/>
                  </a:lnTo>
                  <a:close/>
                </a:path>
              </a:pathLst>
            </a:custGeom>
            <a:ln w="9524">
              <a:solidFill>
                <a:srgbClr val="F46423"/>
              </a:solidFill>
            </a:ln>
          </p:spPr>
          <p:txBody>
            <a:bodyPr wrap="square" lIns="0" tIns="0" rIns="0" bIns="0" rtlCol="0"/>
            <a:lstStyle/>
            <a:p>
              <a:endParaRPr/>
            </a:p>
          </p:txBody>
        </p:sp>
      </p:grpSp>
      <p:sp>
        <p:nvSpPr>
          <p:cNvPr id="9" name="object 9"/>
          <p:cNvSpPr txBox="1"/>
          <p:nvPr/>
        </p:nvSpPr>
        <p:spPr>
          <a:xfrm>
            <a:off x="1094550" y="1977789"/>
            <a:ext cx="2323465" cy="635000"/>
          </a:xfrm>
          <a:prstGeom prst="rect">
            <a:avLst/>
          </a:prstGeom>
        </p:spPr>
        <p:txBody>
          <a:bodyPr vert="horz" wrap="square" lIns="0" tIns="12700" rIns="0" bIns="0" rtlCol="0">
            <a:spAutoFit/>
          </a:bodyPr>
          <a:lstStyle/>
          <a:p>
            <a:pPr marL="12700" marR="353060">
              <a:lnSpc>
                <a:spcPct val="100000"/>
              </a:lnSpc>
              <a:spcBef>
                <a:spcPts val="100"/>
              </a:spcBef>
            </a:pPr>
            <a:r>
              <a:rPr sz="1000" spc="-25" dirty="0">
                <a:latin typeface="Arial"/>
                <a:cs typeface="Arial"/>
              </a:rPr>
              <a:t>Seven </a:t>
            </a:r>
            <a:r>
              <a:rPr sz="1000" spc="140" dirty="0">
                <a:latin typeface="Arial"/>
                <a:cs typeface="Arial"/>
              </a:rPr>
              <a:t>different </a:t>
            </a:r>
            <a:r>
              <a:rPr sz="1000" spc="90" dirty="0">
                <a:latin typeface="Arial"/>
                <a:cs typeface="Arial"/>
              </a:rPr>
              <a:t>classes:  </a:t>
            </a:r>
            <a:r>
              <a:rPr sz="1000" spc="60" dirty="0">
                <a:latin typeface="Arial"/>
                <a:cs typeface="Arial"/>
              </a:rPr>
              <a:t>Clean, </a:t>
            </a:r>
            <a:r>
              <a:rPr sz="1000" spc="35" dirty="0">
                <a:latin typeface="Arial"/>
                <a:cs typeface="Arial"/>
              </a:rPr>
              <a:t>obscene,</a:t>
            </a:r>
            <a:r>
              <a:rPr sz="1000" spc="140" dirty="0">
                <a:latin typeface="Arial"/>
                <a:cs typeface="Arial"/>
              </a:rPr>
              <a:t> </a:t>
            </a:r>
            <a:r>
              <a:rPr sz="1000" spc="100" dirty="0">
                <a:latin typeface="Arial"/>
                <a:cs typeface="Arial"/>
              </a:rPr>
              <a:t>threatening,</a:t>
            </a:r>
            <a:endParaRPr sz="1000">
              <a:latin typeface="Arial"/>
              <a:cs typeface="Arial"/>
            </a:endParaRPr>
          </a:p>
          <a:p>
            <a:pPr marL="12700" marR="5080">
              <a:lnSpc>
                <a:spcPct val="100000"/>
              </a:lnSpc>
            </a:pPr>
            <a:r>
              <a:rPr sz="1000" spc="150" dirty="0">
                <a:latin typeface="Arial"/>
                <a:cs typeface="Arial"/>
              </a:rPr>
              <a:t>insulting, </a:t>
            </a:r>
            <a:r>
              <a:rPr sz="1000" spc="155" dirty="0">
                <a:latin typeface="Arial"/>
                <a:cs typeface="Arial"/>
              </a:rPr>
              <a:t>toxic, </a:t>
            </a:r>
            <a:r>
              <a:rPr sz="1000" spc="80" dirty="0">
                <a:latin typeface="Arial"/>
                <a:cs typeface="Arial"/>
              </a:rPr>
              <a:t>severely </a:t>
            </a:r>
            <a:r>
              <a:rPr sz="1000" spc="155" dirty="0">
                <a:latin typeface="Arial"/>
                <a:cs typeface="Arial"/>
              </a:rPr>
              <a:t>toxic,  </a:t>
            </a:r>
            <a:r>
              <a:rPr sz="1000" spc="145" dirty="0">
                <a:latin typeface="Arial"/>
                <a:cs typeface="Arial"/>
              </a:rPr>
              <a:t>identity</a:t>
            </a:r>
            <a:r>
              <a:rPr sz="1000" spc="260" dirty="0">
                <a:latin typeface="Arial"/>
                <a:cs typeface="Arial"/>
              </a:rPr>
              <a:t> </a:t>
            </a:r>
            <a:r>
              <a:rPr sz="1000" spc="100" dirty="0">
                <a:latin typeface="Arial"/>
                <a:cs typeface="Arial"/>
              </a:rPr>
              <a:t>hate.</a:t>
            </a:r>
            <a:endParaRPr sz="1000">
              <a:latin typeface="Arial"/>
              <a:cs typeface="Arial"/>
            </a:endParaRPr>
          </a:p>
        </p:txBody>
      </p:sp>
      <p:sp>
        <p:nvSpPr>
          <p:cNvPr id="10" name="object 10"/>
          <p:cNvSpPr txBox="1"/>
          <p:nvPr/>
        </p:nvSpPr>
        <p:spPr>
          <a:xfrm>
            <a:off x="5637861" y="2025490"/>
            <a:ext cx="1975485" cy="635000"/>
          </a:xfrm>
          <a:prstGeom prst="rect">
            <a:avLst/>
          </a:prstGeom>
        </p:spPr>
        <p:txBody>
          <a:bodyPr vert="horz" wrap="square" lIns="0" tIns="12700" rIns="0" bIns="0" rtlCol="0">
            <a:spAutoFit/>
          </a:bodyPr>
          <a:lstStyle/>
          <a:p>
            <a:pPr marL="12700" marR="5080">
              <a:lnSpc>
                <a:spcPct val="100000"/>
              </a:lnSpc>
              <a:spcBef>
                <a:spcPts val="100"/>
              </a:spcBef>
            </a:pPr>
            <a:r>
              <a:rPr sz="1000" spc="-30" dirty="0">
                <a:latin typeface="Arial"/>
                <a:cs typeface="Arial"/>
              </a:rPr>
              <a:t>Any </a:t>
            </a:r>
            <a:r>
              <a:rPr sz="1000" spc="140" dirty="0">
                <a:latin typeface="Arial"/>
                <a:cs typeface="Arial"/>
              </a:rPr>
              <a:t>text </a:t>
            </a:r>
            <a:r>
              <a:rPr sz="1000" spc="100" dirty="0">
                <a:latin typeface="Arial"/>
                <a:cs typeface="Arial"/>
              </a:rPr>
              <a:t>or </a:t>
            </a:r>
            <a:r>
              <a:rPr sz="1000" spc="35" dirty="0">
                <a:latin typeface="Arial"/>
                <a:cs typeface="Arial"/>
              </a:rPr>
              <a:t>paragraph </a:t>
            </a:r>
            <a:r>
              <a:rPr sz="1000" spc="5" dirty="0">
                <a:latin typeface="Arial"/>
                <a:cs typeface="Arial"/>
              </a:rPr>
              <a:t>can </a:t>
            </a:r>
            <a:r>
              <a:rPr sz="1000" spc="-15" dirty="0">
                <a:latin typeface="Arial"/>
                <a:cs typeface="Arial"/>
              </a:rPr>
              <a:t>be  </a:t>
            </a:r>
            <a:r>
              <a:rPr sz="1000" spc="50" dirty="0">
                <a:latin typeface="Arial"/>
                <a:cs typeface="Arial"/>
              </a:rPr>
              <a:t>abusive </a:t>
            </a:r>
            <a:r>
              <a:rPr sz="1000" spc="155" dirty="0">
                <a:latin typeface="Arial"/>
                <a:cs typeface="Arial"/>
              </a:rPr>
              <a:t>in </a:t>
            </a:r>
            <a:r>
              <a:rPr sz="1000" spc="110" dirty="0">
                <a:latin typeface="Arial"/>
                <a:cs typeface="Arial"/>
              </a:rPr>
              <a:t>multiple </a:t>
            </a:r>
            <a:r>
              <a:rPr sz="1000" spc="30" dirty="0">
                <a:latin typeface="Arial"/>
                <a:cs typeface="Arial"/>
              </a:rPr>
              <a:t>ways: </a:t>
            </a:r>
            <a:r>
              <a:rPr sz="1000" spc="290" dirty="0">
                <a:latin typeface="Arial"/>
                <a:cs typeface="Arial"/>
              </a:rPr>
              <a:t>it  </a:t>
            </a:r>
            <a:r>
              <a:rPr sz="1000" spc="5" dirty="0">
                <a:latin typeface="Arial"/>
                <a:cs typeface="Arial"/>
              </a:rPr>
              <a:t>can </a:t>
            </a:r>
            <a:r>
              <a:rPr sz="1000" spc="-10" dirty="0">
                <a:latin typeface="Arial"/>
                <a:cs typeface="Arial"/>
              </a:rPr>
              <a:t>be </a:t>
            </a:r>
            <a:r>
              <a:rPr sz="1000" spc="55" dirty="0">
                <a:latin typeface="Arial"/>
                <a:cs typeface="Arial"/>
              </a:rPr>
              <a:t>both </a:t>
            </a:r>
            <a:r>
              <a:rPr sz="1000" spc="90" dirty="0">
                <a:latin typeface="Arial"/>
                <a:cs typeface="Arial"/>
              </a:rPr>
              <a:t>threatening </a:t>
            </a:r>
            <a:r>
              <a:rPr sz="1000" spc="-120" dirty="0">
                <a:latin typeface="Arial"/>
                <a:cs typeface="Arial"/>
              </a:rPr>
              <a:t>&amp;  </a:t>
            </a:r>
            <a:r>
              <a:rPr sz="1000" spc="135" dirty="0">
                <a:latin typeface="Arial"/>
                <a:cs typeface="Arial"/>
              </a:rPr>
              <a:t>insulting </a:t>
            </a:r>
            <a:r>
              <a:rPr sz="1000" spc="130" dirty="0">
                <a:latin typeface="Arial"/>
                <a:cs typeface="Arial"/>
              </a:rPr>
              <a:t>to</a:t>
            </a:r>
            <a:r>
              <a:rPr sz="1000" spc="385" dirty="0">
                <a:latin typeface="Arial"/>
                <a:cs typeface="Arial"/>
              </a:rPr>
              <a:t> </a:t>
            </a:r>
            <a:r>
              <a:rPr sz="1000" spc="-45" dirty="0">
                <a:latin typeface="Arial"/>
                <a:cs typeface="Arial"/>
              </a:rPr>
              <a:t>someone</a:t>
            </a:r>
            <a:endParaRPr sz="1000">
              <a:latin typeface="Arial"/>
              <a:cs typeface="Arial"/>
            </a:endParaRPr>
          </a:p>
        </p:txBody>
      </p:sp>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80009"/>
            <a:ext cx="4339676" cy="474489"/>
          </a:xfrm>
          <a:prstGeom prst="rect">
            <a:avLst/>
          </a:prstGeom>
        </p:spPr>
        <p:txBody>
          <a:bodyPr vert="horz" wrap="square" lIns="0" tIns="12700" rIns="0" bIns="0" rtlCol="0">
            <a:spAutoFit/>
          </a:bodyPr>
          <a:lstStyle/>
          <a:p>
            <a:pPr marL="12700">
              <a:lnSpc>
                <a:spcPct val="100000"/>
              </a:lnSpc>
              <a:spcBef>
                <a:spcPts val="100"/>
              </a:spcBef>
            </a:pPr>
            <a:r>
              <a:rPr lang="en-US" sz="3000" dirty="0">
                <a:solidFill>
                  <a:srgbClr val="000000"/>
                </a:solidFill>
              </a:rPr>
              <a:t> </a:t>
            </a:r>
            <a:r>
              <a:rPr sz="3000" dirty="0">
                <a:solidFill>
                  <a:srgbClr val="000000"/>
                </a:solidFill>
              </a:rPr>
              <a:t>Solution</a:t>
            </a:r>
            <a:r>
              <a:rPr sz="3000" spc="-260" dirty="0">
                <a:solidFill>
                  <a:srgbClr val="000000"/>
                </a:solidFill>
              </a:rPr>
              <a:t> </a:t>
            </a:r>
            <a:r>
              <a:rPr sz="3000" spc="-5" dirty="0">
                <a:solidFill>
                  <a:srgbClr val="000000"/>
                </a:solidFill>
              </a:rPr>
              <a:t>Approach</a:t>
            </a:r>
            <a:endParaRPr sz="3000" dirty="0"/>
          </a:p>
        </p:txBody>
      </p:sp>
      <p:sp>
        <p:nvSpPr>
          <p:cNvPr id="3" name="object 3"/>
          <p:cNvSpPr txBox="1"/>
          <p:nvPr/>
        </p:nvSpPr>
        <p:spPr>
          <a:xfrm>
            <a:off x="1053922" y="3597092"/>
            <a:ext cx="2893695" cy="359410"/>
          </a:xfrm>
          <a:prstGeom prst="rect">
            <a:avLst/>
          </a:prstGeom>
          <a:solidFill>
            <a:srgbClr val="F2F2F2"/>
          </a:solidFill>
          <a:ln w="9524">
            <a:solidFill>
              <a:srgbClr val="F46423"/>
            </a:solidFill>
          </a:ln>
        </p:spPr>
        <p:txBody>
          <a:bodyPr vert="horz" wrap="square" lIns="0" tIns="57785" rIns="0" bIns="0" rtlCol="0">
            <a:spAutoFit/>
          </a:bodyPr>
          <a:lstStyle/>
          <a:p>
            <a:pPr marL="661035">
              <a:lnSpc>
                <a:spcPct val="100000"/>
              </a:lnSpc>
              <a:spcBef>
                <a:spcPts val="455"/>
              </a:spcBef>
            </a:pPr>
            <a:r>
              <a:rPr sz="1500" spc="-10" dirty="0">
                <a:solidFill>
                  <a:srgbClr val="F46423"/>
                </a:solidFill>
                <a:latin typeface="Arial"/>
                <a:cs typeface="Arial"/>
              </a:rPr>
              <a:t>Training </a:t>
            </a:r>
            <a:r>
              <a:rPr sz="1500" spc="-5" dirty="0">
                <a:solidFill>
                  <a:srgbClr val="F46423"/>
                </a:solidFill>
                <a:latin typeface="Arial"/>
                <a:cs typeface="Arial"/>
              </a:rPr>
              <a:t>the</a:t>
            </a:r>
            <a:r>
              <a:rPr sz="1500" spc="-15" dirty="0">
                <a:solidFill>
                  <a:srgbClr val="F46423"/>
                </a:solidFill>
                <a:latin typeface="Arial"/>
                <a:cs typeface="Arial"/>
              </a:rPr>
              <a:t> </a:t>
            </a:r>
            <a:r>
              <a:rPr sz="1500" dirty="0">
                <a:solidFill>
                  <a:srgbClr val="F46423"/>
                </a:solidFill>
                <a:latin typeface="Arial"/>
                <a:cs typeface="Arial"/>
              </a:rPr>
              <a:t>model</a:t>
            </a:r>
            <a:endParaRPr sz="1500">
              <a:latin typeface="Arial"/>
              <a:cs typeface="Arial"/>
            </a:endParaRPr>
          </a:p>
        </p:txBody>
      </p:sp>
      <p:sp>
        <p:nvSpPr>
          <p:cNvPr id="4" name="object 4"/>
          <p:cNvSpPr txBox="1"/>
          <p:nvPr/>
        </p:nvSpPr>
        <p:spPr>
          <a:xfrm>
            <a:off x="1053922" y="4306916"/>
            <a:ext cx="2893695" cy="359410"/>
          </a:xfrm>
          <a:prstGeom prst="rect">
            <a:avLst/>
          </a:prstGeom>
          <a:solidFill>
            <a:srgbClr val="F2F2F2"/>
          </a:solidFill>
          <a:ln w="9524">
            <a:solidFill>
              <a:srgbClr val="F46423"/>
            </a:solidFill>
          </a:ln>
        </p:spPr>
        <p:txBody>
          <a:bodyPr vert="horz" wrap="square" lIns="0" tIns="57785" rIns="0" bIns="0" rtlCol="0">
            <a:spAutoFit/>
          </a:bodyPr>
          <a:lstStyle/>
          <a:p>
            <a:pPr marL="535940">
              <a:lnSpc>
                <a:spcPct val="100000"/>
              </a:lnSpc>
              <a:spcBef>
                <a:spcPts val="455"/>
              </a:spcBef>
            </a:pPr>
            <a:r>
              <a:rPr sz="1500" spc="-5" dirty="0">
                <a:solidFill>
                  <a:srgbClr val="F46423"/>
                </a:solidFill>
                <a:latin typeface="Arial"/>
                <a:cs typeface="Arial"/>
              </a:rPr>
              <a:t>Data</a:t>
            </a:r>
            <a:r>
              <a:rPr sz="1500" spc="-15" dirty="0">
                <a:solidFill>
                  <a:srgbClr val="F46423"/>
                </a:solidFill>
                <a:latin typeface="Arial"/>
                <a:cs typeface="Arial"/>
              </a:rPr>
              <a:t> </a:t>
            </a:r>
            <a:r>
              <a:rPr sz="1500" spc="-5" dirty="0">
                <a:solidFill>
                  <a:srgbClr val="F46423"/>
                </a:solidFill>
                <a:latin typeface="Arial"/>
                <a:cs typeface="Arial"/>
              </a:rPr>
              <a:t>Post-processing</a:t>
            </a:r>
            <a:endParaRPr sz="1500">
              <a:latin typeface="Arial"/>
              <a:cs typeface="Arial"/>
            </a:endParaRPr>
          </a:p>
        </p:txBody>
      </p:sp>
      <p:sp>
        <p:nvSpPr>
          <p:cNvPr id="5" name="object 5"/>
          <p:cNvSpPr txBox="1"/>
          <p:nvPr/>
        </p:nvSpPr>
        <p:spPr>
          <a:xfrm>
            <a:off x="1053922" y="2887269"/>
            <a:ext cx="2893695" cy="359410"/>
          </a:xfrm>
          <a:prstGeom prst="rect">
            <a:avLst/>
          </a:prstGeom>
          <a:solidFill>
            <a:srgbClr val="F2F2F2"/>
          </a:solidFill>
          <a:ln w="9524">
            <a:solidFill>
              <a:srgbClr val="F46423"/>
            </a:solidFill>
          </a:ln>
        </p:spPr>
        <p:txBody>
          <a:bodyPr vert="horz" wrap="square" lIns="0" tIns="57785" rIns="0" bIns="0" rtlCol="0">
            <a:spAutoFit/>
          </a:bodyPr>
          <a:lstStyle/>
          <a:p>
            <a:pPr marL="577850">
              <a:lnSpc>
                <a:spcPct val="100000"/>
              </a:lnSpc>
              <a:spcBef>
                <a:spcPts val="455"/>
              </a:spcBef>
            </a:pPr>
            <a:r>
              <a:rPr sz="1500" spc="-5" dirty="0">
                <a:solidFill>
                  <a:srgbClr val="F46423"/>
                </a:solidFill>
                <a:latin typeface="Arial"/>
                <a:cs typeface="Arial"/>
              </a:rPr>
              <a:t>Data</a:t>
            </a:r>
            <a:r>
              <a:rPr sz="1500" spc="-15" dirty="0">
                <a:solidFill>
                  <a:srgbClr val="F46423"/>
                </a:solidFill>
                <a:latin typeface="Arial"/>
                <a:cs typeface="Arial"/>
              </a:rPr>
              <a:t> </a:t>
            </a:r>
            <a:r>
              <a:rPr sz="1500" spc="-5" dirty="0">
                <a:solidFill>
                  <a:srgbClr val="F46423"/>
                </a:solidFill>
                <a:latin typeface="Arial"/>
                <a:cs typeface="Arial"/>
              </a:rPr>
              <a:t>Pre-processing</a:t>
            </a:r>
            <a:endParaRPr sz="1500">
              <a:latin typeface="Arial"/>
              <a:cs typeface="Arial"/>
            </a:endParaRPr>
          </a:p>
        </p:txBody>
      </p:sp>
      <p:sp>
        <p:nvSpPr>
          <p:cNvPr id="6" name="object 6"/>
          <p:cNvSpPr txBox="1"/>
          <p:nvPr/>
        </p:nvSpPr>
        <p:spPr>
          <a:xfrm>
            <a:off x="1053922" y="1443672"/>
            <a:ext cx="2893695" cy="359410"/>
          </a:xfrm>
          <a:prstGeom prst="rect">
            <a:avLst/>
          </a:prstGeom>
          <a:solidFill>
            <a:srgbClr val="F2F2F2"/>
          </a:solidFill>
          <a:ln w="9524">
            <a:solidFill>
              <a:srgbClr val="F46423"/>
            </a:solidFill>
          </a:ln>
        </p:spPr>
        <p:txBody>
          <a:bodyPr vert="horz" wrap="square" lIns="0" tIns="57785" rIns="0" bIns="0" rtlCol="0">
            <a:spAutoFit/>
          </a:bodyPr>
          <a:lstStyle/>
          <a:p>
            <a:pPr algn="ctr">
              <a:lnSpc>
                <a:spcPct val="100000"/>
              </a:lnSpc>
              <a:spcBef>
                <a:spcPts val="455"/>
              </a:spcBef>
            </a:pPr>
            <a:r>
              <a:rPr sz="1500" spc="-5" dirty="0">
                <a:solidFill>
                  <a:srgbClr val="F46423"/>
                </a:solidFill>
                <a:latin typeface="Arial"/>
                <a:cs typeface="Arial"/>
              </a:rPr>
              <a:t>Dataset</a:t>
            </a:r>
            <a:endParaRPr sz="1500">
              <a:latin typeface="Arial"/>
              <a:cs typeface="Arial"/>
            </a:endParaRPr>
          </a:p>
        </p:txBody>
      </p:sp>
      <p:sp>
        <p:nvSpPr>
          <p:cNvPr id="7" name="object 7"/>
          <p:cNvSpPr txBox="1"/>
          <p:nvPr/>
        </p:nvSpPr>
        <p:spPr>
          <a:xfrm>
            <a:off x="6262037" y="3781917"/>
            <a:ext cx="2042160" cy="251460"/>
          </a:xfrm>
          <a:prstGeom prst="rect">
            <a:avLst/>
          </a:prstGeom>
          <a:solidFill>
            <a:srgbClr val="F2F2F2"/>
          </a:solidFill>
          <a:ln w="9524">
            <a:solidFill>
              <a:srgbClr val="F46423"/>
            </a:solidFill>
          </a:ln>
        </p:spPr>
        <p:txBody>
          <a:bodyPr vert="horz" wrap="square" lIns="0" tIns="28575" rIns="0" bIns="0" rtlCol="0">
            <a:spAutoFit/>
          </a:bodyPr>
          <a:lstStyle/>
          <a:p>
            <a:pPr algn="ctr">
              <a:lnSpc>
                <a:spcPct val="100000"/>
              </a:lnSpc>
              <a:spcBef>
                <a:spcPts val="225"/>
              </a:spcBef>
            </a:pPr>
            <a:r>
              <a:rPr sz="1200" spc="-5" dirty="0">
                <a:solidFill>
                  <a:srgbClr val="F46423"/>
                </a:solidFill>
                <a:latin typeface="Arial"/>
                <a:cs typeface="Arial"/>
              </a:rPr>
              <a:t>XGBoost</a:t>
            </a:r>
            <a:endParaRPr sz="1200">
              <a:latin typeface="Arial"/>
              <a:cs typeface="Arial"/>
            </a:endParaRPr>
          </a:p>
        </p:txBody>
      </p:sp>
      <p:sp>
        <p:nvSpPr>
          <p:cNvPr id="8" name="object 8"/>
          <p:cNvSpPr txBox="1"/>
          <p:nvPr/>
        </p:nvSpPr>
        <p:spPr>
          <a:xfrm>
            <a:off x="6262037" y="4770940"/>
            <a:ext cx="2042160" cy="251460"/>
          </a:xfrm>
          <a:prstGeom prst="rect">
            <a:avLst/>
          </a:prstGeom>
          <a:solidFill>
            <a:srgbClr val="F2F2F2"/>
          </a:solidFill>
          <a:ln w="9524">
            <a:solidFill>
              <a:srgbClr val="F46423"/>
            </a:solidFill>
          </a:ln>
        </p:spPr>
        <p:txBody>
          <a:bodyPr vert="horz" wrap="square" lIns="0" tIns="28575" rIns="0" bIns="0" rtlCol="0">
            <a:spAutoFit/>
          </a:bodyPr>
          <a:lstStyle/>
          <a:p>
            <a:pPr marL="421640">
              <a:lnSpc>
                <a:spcPct val="100000"/>
              </a:lnSpc>
              <a:spcBef>
                <a:spcPts val="225"/>
              </a:spcBef>
            </a:pPr>
            <a:r>
              <a:rPr sz="1200" spc="-10" dirty="0">
                <a:solidFill>
                  <a:srgbClr val="F46423"/>
                </a:solidFill>
                <a:latin typeface="Arial"/>
                <a:cs typeface="Arial"/>
              </a:rPr>
              <a:t>Transfer</a:t>
            </a:r>
            <a:r>
              <a:rPr sz="1200" spc="-15" dirty="0">
                <a:solidFill>
                  <a:srgbClr val="F46423"/>
                </a:solidFill>
                <a:latin typeface="Arial"/>
                <a:cs typeface="Arial"/>
              </a:rPr>
              <a:t> </a:t>
            </a:r>
            <a:r>
              <a:rPr sz="1200" spc="-5" dirty="0">
                <a:solidFill>
                  <a:srgbClr val="F46423"/>
                </a:solidFill>
                <a:latin typeface="Arial"/>
                <a:cs typeface="Arial"/>
              </a:rPr>
              <a:t>Learning</a:t>
            </a:r>
            <a:endParaRPr sz="1200">
              <a:latin typeface="Arial"/>
              <a:cs typeface="Arial"/>
            </a:endParaRPr>
          </a:p>
        </p:txBody>
      </p:sp>
      <p:sp>
        <p:nvSpPr>
          <p:cNvPr id="9" name="object 9"/>
          <p:cNvSpPr txBox="1"/>
          <p:nvPr/>
        </p:nvSpPr>
        <p:spPr>
          <a:xfrm>
            <a:off x="6262037" y="4111591"/>
            <a:ext cx="2042160" cy="251460"/>
          </a:xfrm>
          <a:prstGeom prst="rect">
            <a:avLst/>
          </a:prstGeom>
          <a:solidFill>
            <a:srgbClr val="F2F2F2"/>
          </a:solidFill>
          <a:ln w="9524">
            <a:solidFill>
              <a:srgbClr val="F46423"/>
            </a:solidFill>
          </a:ln>
        </p:spPr>
        <p:txBody>
          <a:bodyPr vert="horz" wrap="square" lIns="0" tIns="28575" rIns="0" bIns="0" rtlCol="0">
            <a:spAutoFit/>
          </a:bodyPr>
          <a:lstStyle/>
          <a:p>
            <a:pPr marL="160655">
              <a:lnSpc>
                <a:spcPct val="100000"/>
              </a:lnSpc>
              <a:spcBef>
                <a:spcPts val="225"/>
              </a:spcBef>
            </a:pPr>
            <a:r>
              <a:rPr sz="1200" spc="-5" dirty="0">
                <a:solidFill>
                  <a:srgbClr val="F46423"/>
                </a:solidFill>
                <a:latin typeface="Arial"/>
                <a:cs typeface="Arial"/>
              </a:rPr>
              <a:t>Extremely Random</a:t>
            </a:r>
            <a:r>
              <a:rPr sz="1200" spc="-55" dirty="0">
                <a:solidFill>
                  <a:srgbClr val="F46423"/>
                </a:solidFill>
                <a:latin typeface="Arial"/>
                <a:cs typeface="Arial"/>
              </a:rPr>
              <a:t> </a:t>
            </a:r>
            <a:r>
              <a:rPr sz="1200" spc="-10" dirty="0">
                <a:solidFill>
                  <a:srgbClr val="F46423"/>
                </a:solidFill>
                <a:latin typeface="Arial"/>
                <a:cs typeface="Arial"/>
              </a:rPr>
              <a:t>Trees</a:t>
            </a:r>
            <a:endParaRPr sz="1200">
              <a:latin typeface="Arial"/>
              <a:cs typeface="Arial"/>
            </a:endParaRPr>
          </a:p>
        </p:txBody>
      </p:sp>
      <p:grpSp>
        <p:nvGrpSpPr>
          <p:cNvPr id="10" name="object 10"/>
          <p:cNvGrpSpPr/>
          <p:nvPr/>
        </p:nvGrpSpPr>
        <p:grpSpPr>
          <a:xfrm>
            <a:off x="3942354" y="3772029"/>
            <a:ext cx="2312035" cy="1123315"/>
            <a:chOff x="3942354" y="3772029"/>
            <a:chExt cx="2312035" cy="1123315"/>
          </a:xfrm>
        </p:grpSpPr>
        <p:sp>
          <p:nvSpPr>
            <p:cNvPr id="11" name="object 11"/>
            <p:cNvSpPr/>
            <p:nvPr/>
          </p:nvSpPr>
          <p:spPr>
            <a:xfrm>
              <a:off x="3947117" y="3776792"/>
              <a:ext cx="2263775" cy="1094740"/>
            </a:xfrm>
            <a:custGeom>
              <a:avLst/>
              <a:gdLst/>
              <a:ahLst/>
              <a:cxnLst/>
              <a:rect l="l" t="t" r="r" b="b"/>
              <a:pathLst>
                <a:path w="2263775" h="1094739">
                  <a:moveTo>
                    <a:pt x="0" y="0"/>
                  </a:moveTo>
                  <a:lnTo>
                    <a:pt x="2263345" y="1094722"/>
                  </a:lnTo>
                </a:path>
              </a:pathLst>
            </a:custGeom>
            <a:ln w="9524">
              <a:solidFill>
                <a:srgbClr val="F46423"/>
              </a:solidFill>
            </a:ln>
          </p:spPr>
          <p:txBody>
            <a:bodyPr wrap="square" lIns="0" tIns="0" rIns="0" bIns="0" rtlCol="0"/>
            <a:lstStyle/>
            <a:p>
              <a:endParaRPr/>
            </a:p>
          </p:txBody>
        </p:sp>
        <p:sp>
          <p:nvSpPr>
            <p:cNvPr id="12" name="object 12"/>
            <p:cNvSpPr/>
            <p:nvPr/>
          </p:nvSpPr>
          <p:spPr>
            <a:xfrm>
              <a:off x="6203612" y="4857340"/>
              <a:ext cx="46355" cy="33020"/>
            </a:xfrm>
            <a:custGeom>
              <a:avLst/>
              <a:gdLst/>
              <a:ahLst/>
              <a:cxnLst/>
              <a:rect l="l" t="t" r="r" b="b"/>
              <a:pathLst>
                <a:path w="46354" h="33020">
                  <a:moveTo>
                    <a:pt x="45774" y="32974"/>
                  </a:moveTo>
                  <a:lnTo>
                    <a:pt x="0" y="28324"/>
                  </a:lnTo>
                  <a:lnTo>
                    <a:pt x="13699" y="0"/>
                  </a:lnTo>
                  <a:lnTo>
                    <a:pt x="45774" y="32974"/>
                  </a:lnTo>
                  <a:close/>
                </a:path>
              </a:pathLst>
            </a:custGeom>
            <a:solidFill>
              <a:srgbClr val="F46423"/>
            </a:solidFill>
          </p:spPr>
          <p:txBody>
            <a:bodyPr wrap="square" lIns="0" tIns="0" rIns="0" bIns="0" rtlCol="0"/>
            <a:lstStyle/>
            <a:p>
              <a:endParaRPr/>
            </a:p>
          </p:txBody>
        </p:sp>
        <p:sp>
          <p:nvSpPr>
            <p:cNvPr id="13" name="object 13"/>
            <p:cNvSpPr/>
            <p:nvPr/>
          </p:nvSpPr>
          <p:spPr>
            <a:xfrm>
              <a:off x="6203612" y="4857340"/>
              <a:ext cx="46355" cy="33020"/>
            </a:xfrm>
            <a:custGeom>
              <a:avLst/>
              <a:gdLst/>
              <a:ahLst/>
              <a:cxnLst/>
              <a:rect l="l" t="t" r="r" b="b"/>
              <a:pathLst>
                <a:path w="46354" h="33020">
                  <a:moveTo>
                    <a:pt x="0" y="28324"/>
                  </a:moveTo>
                  <a:lnTo>
                    <a:pt x="45774" y="32974"/>
                  </a:lnTo>
                  <a:lnTo>
                    <a:pt x="13699" y="0"/>
                  </a:lnTo>
                  <a:lnTo>
                    <a:pt x="0" y="28324"/>
                  </a:lnTo>
                  <a:close/>
                </a:path>
              </a:pathLst>
            </a:custGeom>
            <a:ln w="9524">
              <a:solidFill>
                <a:srgbClr val="F46423"/>
              </a:solidFill>
            </a:ln>
          </p:spPr>
          <p:txBody>
            <a:bodyPr wrap="square" lIns="0" tIns="0" rIns="0" bIns="0" rtlCol="0"/>
            <a:lstStyle/>
            <a:p>
              <a:endParaRPr/>
            </a:p>
          </p:txBody>
        </p:sp>
        <p:sp>
          <p:nvSpPr>
            <p:cNvPr id="14" name="object 14"/>
            <p:cNvSpPr/>
            <p:nvPr/>
          </p:nvSpPr>
          <p:spPr>
            <a:xfrm>
              <a:off x="3947117" y="3776792"/>
              <a:ext cx="2258060" cy="127635"/>
            </a:xfrm>
            <a:custGeom>
              <a:avLst/>
              <a:gdLst/>
              <a:ahLst/>
              <a:cxnLst/>
              <a:rect l="l" t="t" r="r" b="b"/>
              <a:pathLst>
                <a:path w="2258060" h="127635">
                  <a:moveTo>
                    <a:pt x="0" y="0"/>
                  </a:moveTo>
                  <a:lnTo>
                    <a:pt x="2257745" y="127574"/>
                  </a:lnTo>
                </a:path>
              </a:pathLst>
            </a:custGeom>
            <a:ln w="9524">
              <a:solidFill>
                <a:srgbClr val="F46423"/>
              </a:solidFill>
            </a:ln>
          </p:spPr>
          <p:txBody>
            <a:bodyPr wrap="square" lIns="0" tIns="0" rIns="0" bIns="0" rtlCol="0"/>
            <a:lstStyle/>
            <a:p>
              <a:endParaRPr/>
            </a:p>
          </p:txBody>
        </p:sp>
        <p:sp>
          <p:nvSpPr>
            <p:cNvPr id="15" name="object 15"/>
            <p:cNvSpPr/>
            <p:nvPr/>
          </p:nvSpPr>
          <p:spPr>
            <a:xfrm>
              <a:off x="6203962" y="3888667"/>
              <a:ext cx="44450" cy="31750"/>
            </a:xfrm>
            <a:custGeom>
              <a:avLst/>
              <a:gdLst/>
              <a:ahLst/>
              <a:cxnLst/>
              <a:rect l="l" t="t" r="r" b="b"/>
              <a:pathLst>
                <a:path w="44450" h="31750">
                  <a:moveTo>
                    <a:pt x="0" y="31399"/>
                  </a:moveTo>
                  <a:lnTo>
                    <a:pt x="1774" y="0"/>
                  </a:lnTo>
                  <a:lnTo>
                    <a:pt x="44049" y="18149"/>
                  </a:lnTo>
                  <a:lnTo>
                    <a:pt x="0" y="31399"/>
                  </a:lnTo>
                  <a:close/>
                </a:path>
              </a:pathLst>
            </a:custGeom>
            <a:solidFill>
              <a:srgbClr val="F46423"/>
            </a:solidFill>
          </p:spPr>
          <p:txBody>
            <a:bodyPr wrap="square" lIns="0" tIns="0" rIns="0" bIns="0" rtlCol="0"/>
            <a:lstStyle/>
            <a:p>
              <a:endParaRPr/>
            </a:p>
          </p:txBody>
        </p:sp>
        <p:sp>
          <p:nvSpPr>
            <p:cNvPr id="16" name="object 16"/>
            <p:cNvSpPr/>
            <p:nvPr/>
          </p:nvSpPr>
          <p:spPr>
            <a:xfrm>
              <a:off x="6203962" y="3888667"/>
              <a:ext cx="44450" cy="31750"/>
            </a:xfrm>
            <a:custGeom>
              <a:avLst/>
              <a:gdLst/>
              <a:ahLst/>
              <a:cxnLst/>
              <a:rect l="l" t="t" r="r" b="b"/>
              <a:pathLst>
                <a:path w="44450" h="31750">
                  <a:moveTo>
                    <a:pt x="0" y="31399"/>
                  </a:moveTo>
                  <a:lnTo>
                    <a:pt x="44049" y="18149"/>
                  </a:lnTo>
                  <a:lnTo>
                    <a:pt x="1774" y="0"/>
                  </a:lnTo>
                  <a:lnTo>
                    <a:pt x="0" y="31399"/>
                  </a:lnTo>
                  <a:close/>
                </a:path>
              </a:pathLst>
            </a:custGeom>
            <a:ln w="9524">
              <a:solidFill>
                <a:srgbClr val="F46423"/>
              </a:solidFill>
            </a:ln>
          </p:spPr>
          <p:txBody>
            <a:bodyPr wrap="square" lIns="0" tIns="0" rIns="0" bIns="0" rtlCol="0"/>
            <a:lstStyle/>
            <a:p>
              <a:endParaRPr/>
            </a:p>
          </p:txBody>
        </p:sp>
        <p:sp>
          <p:nvSpPr>
            <p:cNvPr id="17" name="object 17"/>
            <p:cNvSpPr/>
            <p:nvPr/>
          </p:nvSpPr>
          <p:spPr>
            <a:xfrm>
              <a:off x="3947117" y="3776792"/>
              <a:ext cx="2259330" cy="449580"/>
            </a:xfrm>
            <a:custGeom>
              <a:avLst/>
              <a:gdLst/>
              <a:ahLst/>
              <a:cxnLst/>
              <a:rect l="l" t="t" r="r" b="b"/>
              <a:pathLst>
                <a:path w="2259329" h="449579">
                  <a:moveTo>
                    <a:pt x="0" y="0"/>
                  </a:moveTo>
                  <a:lnTo>
                    <a:pt x="2258745" y="449349"/>
                  </a:lnTo>
                </a:path>
              </a:pathLst>
            </a:custGeom>
            <a:ln w="9524">
              <a:solidFill>
                <a:srgbClr val="F46423"/>
              </a:solidFill>
            </a:ln>
          </p:spPr>
          <p:txBody>
            <a:bodyPr wrap="square" lIns="0" tIns="0" rIns="0" bIns="0" rtlCol="0"/>
            <a:lstStyle/>
            <a:p>
              <a:endParaRPr/>
            </a:p>
          </p:txBody>
        </p:sp>
        <p:sp>
          <p:nvSpPr>
            <p:cNvPr id="18" name="object 18"/>
            <p:cNvSpPr/>
            <p:nvPr/>
          </p:nvSpPr>
          <p:spPr>
            <a:xfrm>
              <a:off x="6202787" y="4210716"/>
              <a:ext cx="45720" cy="31115"/>
            </a:xfrm>
            <a:custGeom>
              <a:avLst/>
              <a:gdLst/>
              <a:ahLst/>
              <a:cxnLst/>
              <a:rect l="l" t="t" r="r" b="b"/>
              <a:pathLst>
                <a:path w="45720" h="31114">
                  <a:moveTo>
                    <a:pt x="0" y="30849"/>
                  </a:moveTo>
                  <a:lnTo>
                    <a:pt x="6149" y="0"/>
                  </a:lnTo>
                  <a:lnTo>
                    <a:pt x="45474" y="23849"/>
                  </a:lnTo>
                  <a:lnTo>
                    <a:pt x="0" y="30849"/>
                  </a:lnTo>
                  <a:close/>
                </a:path>
              </a:pathLst>
            </a:custGeom>
            <a:solidFill>
              <a:srgbClr val="F46423"/>
            </a:solidFill>
          </p:spPr>
          <p:txBody>
            <a:bodyPr wrap="square" lIns="0" tIns="0" rIns="0" bIns="0" rtlCol="0"/>
            <a:lstStyle/>
            <a:p>
              <a:endParaRPr/>
            </a:p>
          </p:txBody>
        </p:sp>
        <p:sp>
          <p:nvSpPr>
            <p:cNvPr id="19" name="object 19"/>
            <p:cNvSpPr/>
            <p:nvPr/>
          </p:nvSpPr>
          <p:spPr>
            <a:xfrm>
              <a:off x="6202787" y="4210716"/>
              <a:ext cx="45720" cy="31115"/>
            </a:xfrm>
            <a:custGeom>
              <a:avLst/>
              <a:gdLst/>
              <a:ahLst/>
              <a:cxnLst/>
              <a:rect l="l" t="t" r="r" b="b"/>
              <a:pathLst>
                <a:path w="45720" h="31114">
                  <a:moveTo>
                    <a:pt x="0" y="30849"/>
                  </a:moveTo>
                  <a:lnTo>
                    <a:pt x="45474" y="23849"/>
                  </a:lnTo>
                  <a:lnTo>
                    <a:pt x="6149" y="0"/>
                  </a:lnTo>
                  <a:lnTo>
                    <a:pt x="0" y="30849"/>
                  </a:lnTo>
                  <a:close/>
                </a:path>
              </a:pathLst>
            </a:custGeom>
            <a:ln w="9524">
              <a:solidFill>
                <a:srgbClr val="F46423"/>
              </a:solidFill>
            </a:ln>
          </p:spPr>
          <p:txBody>
            <a:bodyPr wrap="square" lIns="0" tIns="0" rIns="0" bIns="0" rtlCol="0"/>
            <a:lstStyle/>
            <a:p>
              <a:endParaRPr/>
            </a:p>
          </p:txBody>
        </p:sp>
      </p:grpSp>
      <p:grpSp>
        <p:nvGrpSpPr>
          <p:cNvPr id="20" name="object 20"/>
          <p:cNvGrpSpPr/>
          <p:nvPr/>
        </p:nvGrpSpPr>
        <p:grpSpPr>
          <a:xfrm>
            <a:off x="2417507" y="1802783"/>
            <a:ext cx="198120" cy="368935"/>
            <a:chOff x="2417507" y="1802783"/>
            <a:chExt cx="198120" cy="368935"/>
          </a:xfrm>
        </p:grpSpPr>
        <p:sp>
          <p:nvSpPr>
            <p:cNvPr id="21" name="object 21"/>
            <p:cNvSpPr/>
            <p:nvPr/>
          </p:nvSpPr>
          <p:spPr>
            <a:xfrm>
              <a:off x="2422270" y="1807546"/>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7"/>
            </a:solidFill>
          </p:spPr>
          <p:txBody>
            <a:bodyPr wrap="square" lIns="0" tIns="0" rIns="0" bIns="0" rtlCol="0"/>
            <a:lstStyle/>
            <a:p>
              <a:endParaRPr/>
            </a:p>
          </p:txBody>
        </p:sp>
        <p:sp>
          <p:nvSpPr>
            <p:cNvPr id="22" name="object 22"/>
            <p:cNvSpPr/>
            <p:nvPr/>
          </p:nvSpPr>
          <p:spPr>
            <a:xfrm>
              <a:off x="2422270" y="1807546"/>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423"/>
              </a:solidFill>
            </a:ln>
          </p:spPr>
          <p:txBody>
            <a:bodyPr wrap="square" lIns="0" tIns="0" rIns="0" bIns="0" rtlCol="0"/>
            <a:lstStyle/>
            <a:p>
              <a:endParaRPr/>
            </a:p>
          </p:txBody>
        </p:sp>
      </p:grpSp>
      <p:grpSp>
        <p:nvGrpSpPr>
          <p:cNvPr id="23" name="object 23"/>
          <p:cNvGrpSpPr/>
          <p:nvPr/>
        </p:nvGrpSpPr>
        <p:grpSpPr>
          <a:xfrm>
            <a:off x="2417507" y="2515607"/>
            <a:ext cx="198120" cy="369570"/>
            <a:chOff x="2417507" y="2515607"/>
            <a:chExt cx="198120" cy="369570"/>
          </a:xfrm>
        </p:grpSpPr>
        <p:sp>
          <p:nvSpPr>
            <p:cNvPr id="24" name="object 24"/>
            <p:cNvSpPr/>
            <p:nvPr/>
          </p:nvSpPr>
          <p:spPr>
            <a:xfrm>
              <a:off x="2422270" y="2520369"/>
              <a:ext cx="188595" cy="360045"/>
            </a:xfrm>
            <a:custGeom>
              <a:avLst/>
              <a:gdLst/>
              <a:ahLst/>
              <a:cxnLst/>
              <a:rect l="l" t="t" r="r" b="b"/>
              <a:pathLst>
                <a:path w="188594" h="360044">
                  <a:moveTo>
                    <a:pt x="94199" y="359424"/>
                  </a:moveTo>
                  <a:lnTo>
                    <a:pt x="0" y="265224"/>
                  </a:lnTo>
                  <a:lnTo>
                    <a:pt x="47099" y="265224"/>
                  </a:lnTo>
                  <a:lnTo>
                    <a:pt x="47099" y="0"/>
                  </a:lnTo>
                  <a:lnTo>
                    <a:pt x="141299" y="0"/>
                  </a:lnTo>
                  <a:lnTo>
                    <a:pt x="141299" y="265224"/>
                  </a:lnTo>
                  <a:lnTo>
                    <a:pt x="188399" y="265224"/>
                  </a:lnTo>
                  <a:lnTo>
                    <a:pt x="94199" y="359424"/>
                  </a:lnTo>
                  <a:close/>
                </a:path>
              </a:pathLst>
            </a:custGeom>
            <a:solidFill>
              <a:srgbClr val="FFAE87"/>
            </a:solidFill>
          </p:spPr>
          <p:txBody>
            <a:bodyPr wrap="square" lIns="0" tIns="0" rIns="0" bIns="0" rtlCol="0"/>
            <a:lstStyle/>
            <a:p>
              <a:endParaRPr/>
            </a:p>
          </p:txBody>
        </p:sp>
        <p:sp>
          <p:nvSpPr>
            <p:cNvPr id="25" name="object 25"/>
            <p:cNvSpPr/>
            <p:nvPr/>
          </p:nvSpPr>
          <p:spPr>
            <a:xfrm>
              <a:off x="2422270" y="2520369"/>
              <a:ext cx="188595" cy="360045"/>
            </a:xfrm>
            <a:custGeom>
              <a:avLst/>
              <a:gdLst/>
              <a:ahLst/>
              <a:cxnLst/>
              <a:rect l="l" t="t" r="r" b="b"/>
              <a:pathLst>
                <a:path w="188594" h="360044">
                  <a:moveTo>
                    <a:pt x="0" y="265224"/>
                  </a:moveTo>
                  <a:lnTo>
                    <a:pt x="47099" y="265224"/>
                  </a:lnTo>
                  <a:lnTo>
                    <a:pt x="47099" y="0"/>
                  </a:lnTo>
                  <a:lnTo>
                    <a:pt x="141299" y="0"/>
                  </a:lnTo>
                  <a:lnTo>
                    <a:pt x="141299" y="265224"/>
                  </a:lnTo>
                  <a:lnTo>
                    <a:pt x="188399" y="265224"/>
                  </a:lnTo>
                  <a:lnTo>
                    <a:pt x="94199" y="359424"/>
                  </a:lnTo>
                  <a:lnTo>
                    <a:pt x="0" y="265224"/>
                  </a:lnTo>
                  <a:close/>
                </a:path>
              </a:pathLst>
            </a:custGeom>
            <a:ln w="9524">
              <a:solidFill>
                <a:srgbClr val="F46423"/>
              </a:solidFill>
            </a:ln>
          </p:spPr>
          <p:txBody>
            <a:bodyPr wrap="square" lIns="0" tIns="0" rIns="0" bIns="0" rtlCol="0"/>
            <a:lstStyle/>
            <a:p>
              <a:endParaRPr/>
            </a:p>
          </p:txBody>
        </p:sp>
      </p:grpSp>
      <p:grpSp>
        <p:nvGrpSpPr>
          <p:cNvPr id="26" name="object 26"/>
          <p:cNvGrpSpPr/>
          <p:nvPr/>
        </p:nvGrpSpPr>
        <p:grpSpPr>
          <a:xfrm>
            <a:off x="2417507" y="3237406"/>
            <a:ext cx="198120" cy="368935"/>
            <a:chOff x="2417507" y="3237406"/>
            <a:chExt cx="198120" cy="368935"/>
          </a:xfrm>
        </p:grpSpPr>
        <p:sp>
          <p:nvSpPr>
            <p:cNvPr id="27" name="object 27"/>
            <p:cNvSpPr/>
            <p:nvPr/>
          </p:nvSpPr>
          <p:spPr>
            <a:xfrm>
              <a:off x="2422270" y="3242168"/>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7"/>
            </a:solidFill>
          </p:spPr>
          <p:txBody>
            <a:bodyPr wrap="square" lIns="0" tIns="0" rIns="0" bIns="0" rtlCol="0"/>
            <a:lstStyle/>
            <a:p>
              <a:endParaRPr/>
            </a:p>
          </p:txBody>
        </p:sp>
        <p:sp>
          <p:nvSpPr>
            <p:cNvPr id="28" name="object 28"/>
            <p:cNvSpPr/>
            <p:nvPr/>
          </p:nvSpPr>
          <p:spPr>
            <a:xfrm>
              <a:off x="2422270" y="3242168"/>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423"/>
              </a:solidFill>
            </a:ln>
          </p:spPr>
          <p:txBody>
            <a:bodyPr wrap="square" lIns="0" tIns="0" rIns="0" bIns="0" rtlCol="0"/>
            <a:lstStyle/>
            <a:p>
              <a:endParaRPr/>
            </a:p>
          </p:txBody>
        </p:sp>
      </p:grpSp>
      <p:grpSp>
        <p:nvGrpSpPr>
          <p:cNvPr id="29" name="object 29"/>
          <p:cNvGrpSpPr/>
          <p:nvPr/>
        </p:nvGrpSpPr>
        <p:grpSpPr>
          <a:xfrm>
            <a:off x="2417507" y="3951729"/>
            <a:ext cx="198120" cy="368935"/>
            <a:chOff x="2417507" y="3951729"/>
            <a:chExt cx="198120" cy="368935"/>
          </a:xfrm>
        </p:grpSpPr>
        <p:sp>
          <p:nvSpPr>
            <p:cNvPr id="30" name="object 30"/>
            <p:cNvSpPr/>
            <p:nvPr/>
          </p:nvSpPr>
          <p:spPr>
            <a:xfrm>
              <a:off x="2422270" y="3956492"/>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7"/>
            </a:solidFill>
          </p:spPr>
          <p:txBody>
            <a:bodyPr wrap="square" lIns="0" tIns="0" rIns="0" bIns="0" rtlCol="0"/>
            <a:lstStyle/>
            <a:p>
              <a:endParaRPr/>
            </a:p>
          </p:txBody>
        </p:sp>
        <p:sp>
          <p:nvSpPr>
            <p:cNvPr id="31" name="object 31"/>
            <p:cNvSpPr/>
            <p:nvPr/>
          </p:nvSpPr>
          <p:spPr>
            <a:xfrm>
              <a:off x="2422270" y="3956492"/>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423"/>
              </a:solidFill>
            </a:ln>
          </p:spPr>
          <p:txBody>
            <a:bodyPr wrap="square" lIns="0" tIns="0" rIns="0" bIns="0" rtlCol="0"/>
            <a:lstStyle/>
            <a:p>
              <a:endParaRPr/>
            </a:p>
          </p:txBody>
        </p:sp>
      </p:grpSp>
      <p:sp>
        <p:nvSpPr>
          <p:cNvPr id="32" name="object 32"/>
          <p:cNvSpPr txBox="1"/>
          <p:nvPr/>
        </p:nvSpPr>
        <p:spPr>
          <a:xfrm>
            <a:off x="4245337" y="2193187"/>
            <a:ext cx="1835785"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latin typeface="Arial"/>
                <a:cs typeface="Arial"/>
              </a:rPr>
              <a:t>Get </a:t>
            </a:r>
            <a:r>
              <a:rPr sz="1000" spc="135" dirty="0">
                <a:latin typeface="Arial"/>
                <a:cs typeface="Arial"/>
              </a:rPr>
              <a:t>qualitative </a:t>
            </a:r>
            <a:r>
              <a:rPr sz="1000" spc="114" dirty="0">
                <a:latin typeface="Arial"/>
                <a:cs typeface="Arial"/>
              </a:rPr>
              <a:t>high-level  </a:t>
            </a:r>
            <a:r>
              <a:rPr sz="1000" spc="120" dirty="0">
                <a:latin typeface="Arial"/>
                <a:cs typeface="Arial"/>
              </a:rPr>
              <a:t>insights </a:t>
            </a:r>
            <a:r>
              <a:rPr sz="1000" spc="140" dirty="0">
                <a:latin typeface="Arial"/>
                <a:cs typeface="Arial"/>
              </a:rPr>
              <a:t>into </a:t>
            </a:r>
            <a:r>
              <a:rPr sz="1000" spc="80" dirty="0">
                <a:latin typeface="Arial"/>
                <a:cs typeface="Arial"/>
              </a:rPr>
              <a:t>the</a:t>
            </a:r>
            <a:r>
              <a:rPr sz="1000" spc="120" dirty="0">
                <a:latin typeface="Arial"/>
                <a:cs typeface="Arial"/>
              </a:rPr>
              <a:t> </a:t>
            </a:r>
            <a:r>
              <a:rPr sz="1000" spc="55" dirty="0">
                <a:latin typeface="Arial"/>
                <a:cs typeface="Arial"/>
              </a:rPr>
              <a:t>data</a:t>
            </a:r>
            <a:endParaRPr sz="1000">
              <a:latin typeface="Arial"/>
              <a:cs typeface="Arial"/>
            </a:endParaRPr>
          </a:p>
        </p:txBody>
      </p:sp>
      <p:sp>
        <p:nvSpPr>
          <p:cNvPr id="33" name="object 33"/>
          <p:cNvSpPr txBox="1"/>
          <p:nvPr/>
        </p:nvSpPr>
        <p:spPr>
          <a:xfrm>
            <a:off x="4245337" y="1507388"/>
            <a:ext cx="1209675" cy="177800"/>
          </a:xfrm>
          <a:prstGeom prst="rect">
            <a:avLst/>
          </a:prstGeom>
        </p:spPr>
        <p:txBody>
          <a:bodyPr vert="horz" wrap="square" lIns="0" tIns="12700" rIns="0" bIns="0" rtlCol="0">
            <a:spAutoFit/>
          </a:bodyPr>
          <a:lstStyle/>
          <a:p>
            <a:pPr marL="12700">
              <a:lnSpc>
                <a:spcPct val="100000"/>
              </a:lnSpc>
              <a:spcBef>
                <a:spcPts val="100"/>
              </a:spcBef>
            </a:pPr>
            <a:r>
              <a:rPr sz="1000" spc="65" dirty="0">
                <a:latin typeface="Arial"/>
                <a:cs typeface="Arial"/>
              </a:rPr>
              <a:t>Conversational</a:t>
            </a:r>
            <a:r>
              <a:rPr sz="1000" spc="229" dirty="0">
                <a:latin typeface="Arial"/>
                <a:cs typeface="Arial"/>
              </a:rPr>
              <a:t> </a:t>
            </a:r>
            <a:r>
              <a:rPr sz="1000" spc="70" dirty="0">
                <a:latin typeface="Arial"/>
                <a:cs typeface="Arial"/>
              </a:rPr>
              <a:t>AI</a:t>
            </a:r>
            <a:endParaRPr sz="1000">
              <a:latin typeface="Arial"/>
              <a:cs typeface="Arial"/>
            </a:endParaRPr>
          </a:p>
        </p:txBody>
      </p:sp>
      <p:sp>
        <p:nvSpPr>
          <p:cNvPr id="34" name="object 34"/>
          <p:cNvSpPr txBox="1"/>
          <p:nvPr/>
        </p:nvSpPr>
        <p:spPr>
          <a:xfrm>
            <a:off x="4245337" y="2878986"/>
            <a:ext cx="1766570" cy="330200"/>
          </a:xfrm>
          <a:prstGeom prst="rect">
            <a:avLst/>
          </a:prstGeom>
        </p:spPr>
        <p:txBody>
          <a:bodyPr vert="horz" wrap="square" lIns="0" tIns="12700" rIns="0" bIns="0" rtlCol="0">
            <a:spAutoFit/>
          </a:bodyPr>
          <a:lstStyle/>
          <a:p>
            <a:pPr marL="12700" marR="5080">
              <a:lnSpc>
                <a:spcPct val="100000"/>
              </a:lnSpc>
              <a:spcBef>
                <a:spcPts val="100"/>
              </a:spcBef>
            </a:pPr>
            <a:r>
              <a:rPr sz="1000" spc="-75" dirty="0">
                <a:latin typeface="Arial"/>
                <a:cs typeface="Arial"/>
              </a:rPr>
              <a:t>Remove </a:t>
            </a:r>
            <a:r>
              <a:rPr sz="1000" spc="85" dirty="0">
                <a:latin typeface="Arial"/>
                <a:cs typeface="Arial"/>
              </a:rPr>
              <a:t>punctuations, </a:t>
            </a:r>
            <a:r>
              <a:rPr sz="1000" spc="70" dirty="0">
                <a:latin typeface="Arial"/>
                <a:cs typeface="Arial"/>
              </a:rPr>
              <a:t>stop  </a:t>
            </a:r>
            <a:r>
              <a:rPr sz="1000" spc="50" dirty="0">
                <a:latin typeface="Arial"/>
                <a:cs typeface="Arial"/>
              </a:rPr>
              <a:t>words, </a:t>
            </a:r>
            <a:r>
              <a:rPr sz="1000" spc="30" dirty="0">
                <a:latin typeface="Arial"/>
                <a:cs typeface="Arial"/>
              </a:rPr>
              <a:t>stemming,</a:t>
            </a:r>
            <a:r>
              <a:rPr sz="1000" spc="145" dirty="0">
                <a:latin typeface="Arial"/>
                <a:cs typeface="Arial"/>
              </a:rPr>
              <a:t> </a:t>
            </a:r>
            <a:r>
              <a:rPr sz="1000" spc="140" dirty="0">
                <a:latin typeface="Arial"/>
                <a:cs typeface="Arial"/>
              </a:rPr>
              <a:t>etc.</a:t>
            </a:r>
            <a:endParaRPr sz="1000">
              <a:latin typeface="Arial"/>
              <a:cs typeface="Arial"/>
            </a:endParaRPr>
          </a:p>
        </p:txBody>
      </p:sp>
      <p:sp>
        <p:nvSpPr>
          <p:cNvPr id="35" name="object 35"/>
          <p:cNvSpPr txBox="1"/>
          <p:nvPr/>
        </p:nvSpPr>
        <p:spPr>
          <a:xfrm>
            <a:off x="4245337" y="4326783"/>
            <a:ext cx="1627505" cy="330200"/>
          </a:xfrm>
          <a:prstGeom prst="rect">
            <a:avLst/>
          </a:prstGeom>
        </p:spPr>
        <p:txBody>
          <a:bodyPr vert="horz" wrap="square" lIns="0" tIns="12700" rIns="0" bIns="0" rtlCol="0">
            <a:spAutoFit/>
          </a:bodyPr>
          <a:lstStyle/>
          <a:p>
            <a:pPr marL="12700" marR="5080">
              <a:lnSpc>
                <a:spcPct val="100000"/>
              </a:lnSpc>
              <a:spcBef>
                <a:spcPts val="100"/>
              </a:spcBef>
            </a:pPr>
            <a:r>
              <a:rPr sz="1000" spc="-30" dirty="0">
                <a:latin typeface="Arial"/>
                <a:cs typeface="Arial"/>
              </a:rPr>
              <a:t>Reason </a:t>
            </a:r>
            <a:r>
              <a:rPr sz="1000" spc="80" dirty="0">
                <a:latin typeface="Arial"/>
                <a:cs typeface="Arial"/>
              </a:rPr>
              <a:t>out the </a:t>
            </a:r>
            <a:r>
              <a:rPr sz="1000" spc="85" dirty="0">
                <a:latin typeface="Arial"/>
                <a:cs typeface="Arial"/>
              </a:rPr>
              <a:t>possible  </a:t>
            </a:r>
            <a:r>
              <a:rPr sz="1000" spc="45" dirty="0">
                <a:latin typeface="Arial"/>
                <a:cs typeface="Arial"/>
              </a:rPr>
              <a:t>source </a:t>
            </a:r>
            <a:r>
              <a:rPr sz="1000" spc="130" dirty="0">
                <a:latin typeface="Arial"/>
                <a:cs typeface="Arial"/>
              </a:rPr>
              <a:t>of</a:t>
            </a:r>
            <a:r>
              <a:rPr sz="1000" spc="150" dirty="0">
                <a:latin typeface="Arial"/>
                <a:cs typeface="Arial"/>
              </a:rPr>
              <a:t> </a:t>
            </a:r>
            <a:r>
              <a:rPr sz="1000" spc="105" dirty="0">
                <a:latin typeface="Arial"/>
                <a:cs typeface="Arial"/>
              </a:rPr>
              <a:t>errors</a:t>
            </a:r>
            <a:endParaRPr sz="1000">
              <a:latin typeface="Arial"/>
              <a:cs typeface="Arial"/>
            </a:endParaRPr>
          </a:p>
        </p:txBody>
      </p:sp>
      <p:sp>
        <p:nvSpPr>
          <p:cNvPr id="36" name="object 36"/>
          <p:cNvSpPr txBox="1"/>
          <p:nvPr/>
        </p:nvSpPr>
        <p:spPr>
          <a:xfrm>
            <a:off x="1053822" y="2177445"/>
            <a:ext cx="2893695" cy="359410"/>
          </a:xfrm>
          <a:prstGeom prst="rect">
            <a:avLst/>
          </a:prstGeom>
          <a:solidFill>
            <a:srgbClr val="F2F2F2"/>
          </a:solidFill>
          <a:ln w="9524">
            <a:solidFill>
              <a:srgbClr val="F46423"/>
            </a:solidFill>
          </a:ln>
        </p:spPr>
        <p:txBody>
          <a:bodyPr vert="horz" wrap="square" lIns="0" tIns="57785" rIns="0" bIns="0" rtlCol="0">
            <a:spAutoFit/>
          </a:bodyPr>
          <a:lstStyle/>
          <a:p>
            <a:pPr marL="193040">
              <a:lnSpc>
                <a:spcPct val="100000"/>
              </a:lnSpc>
              <a:spcBef>
                <a:spcPts val="455"/>
              </a:spcBef>
            </a:pPr>
            <a:r>
              <a:rPr sz="1500" spc="-5" dirty="0">
                <a:solidFill>
                  <a:srgbClr val="F46423"/>
                </a:solidFill>
                <a:latin typeface="Arial"/>
                <a:cs typeface="Arial"/>
              </a:rPr>
              <a:t>Data Cleaning </a:t>
            </a:r>
            <a:r>
              <a:rPr sz="1500" dirty="0">
                <a:solidFill>
                  <a:srgbClr val="F46423"/>
                </a:solidFill>
                <a:latin typeface="Arial"/>
                <a:cs typeface="Arial"/>
              </a:rPr>
              <a:t>&amp;</a:t>
            </a:r>
            <a:r>
              <a:rPr sz="1500" spc="-30" dirty="0">
                <a:solidFill>
                  <a:srgbClr val="F46423"/>
                </a:solidFill>
                <a:latin typeface="Arial"/>
                <a:cs typeface="Arial"/>
              </a:rPr>
              <a:t> </a:t>
            </a:r>
            <a:r>
              <a:rPr sz="1500" spc="-10" dirty="0">
                <a:solidFill>
                  <a:srgbClr val="F46423"/>
                </a:solidFill>
                <a:latin typeface="Arial"/>
                <a:cs typeface="Arial"/>
              </a:rPr>
              <a:t>Visualization</a:t>
            </a:r>
            <a:endParaRPr sz="1500">
              <a:latin typeface="Arial"/>
              <a:cs typeface="Arial"/>
            </a:endParaRPr>
          </a:p>
        </p:txBody>
      </p:sp>
      <p:sp>
        <p:nvSpPr>
          <p:cNvPr id="37" name="object 37"/>
          <p:cNvSpPr txBox="1"/>
          <p:nvPr/>
        </p:nvSpPr>
        <p:spPr>
          <a:xfrm>
            <a:off x="6262037" y="3452243"/>
            <a:ext cx="2042160" cy="251460"/>
          </a:xfrm>
          <a:prstGeom prst="rect">
            <a:avLst/>
          </a:prstGeom>
          <a:solidFill>
            <a:srgbClr val="F2F2F2"/>
          </a:solidFill>
          <a:ln w="9524">
            <a:solidFill>
              <a:srgbClr val="F46423"/>
            </a:solidFill>
          </a:ln>
        </p:spPr>
        <p:txBody>
          <a:bodyPr vert="horz" wrap="square" lIns="0" tIns="28575" rIns="0" bIns="0" rtlCol="0">
            <a:spAutoFit/>
          </a:bodyPr>
          <a:lstStyle/>
          <a:p>
            <a:pPr marL="168910">
              <a:lnSpc>
                <a:spcPct val="100000"/>
              </a:lnSpc>
              <a:spcBef>
                <a:spcPts val="225"/>
              </a:spcBef>
            </a:pPr>
            <a:r>
              <a:rPr sz="1200" spc="-5" dirty="0">
                <a:solidFill>
                  <a:srgbClr val="F46423"/>
                </a:solidFill>
                <a:latin typeface="Arial"/>
                <a:cs typeface="Arial"/>
              </a:rPr>
              <a:t>Support </a:t>
            </a:r>
            <a:r>
              <a:rPr sz="1200" spc="-15" dirty="0">
                <a:solidFill>
                  <a:srgbClr val="F46423"/>
                </a:solidFill>
                <a:latin typeface="Arial"/>
                <a:cs typeface="Arial"/>
              </a:rPr>
              <a:t>Vector</a:t>
            </a:r>
            <a:r>
              <a:rPr sz="1200" spc="-40" dirty="0">
                <a:solidFill>
                  <a:srgbClr val="F46423"/>
                </a:solidFill>
                <a:latin typeface="Arial"/>
                <a:cs typeface="Arial"/>
              </a:rPr>
              <a:t> </a:t>
            </a:r>
            <a:r>
              <a:rPr sz="1200" dirty="0">
                <a:solidFill>
                  <a:srgbClr val="F46423"/>
                </a:solidFill>
                <a:latin typeface="Arial"/>
                <a:cs typeface="Arial"/>
              </a:rPr>
              <a:t>Machines</a:t>
            </a:r>
            <a:endParaRPr sz="1200">
              <a:latin typeface="Arial"/>
              <a:cs typeface="Arial"/>
            </a:endParaRPr>
          </a:p>
        </p:txBody>
      </p:sp>
      <p:sp>
        <p:nvSpPr>
          <p:cNvPr id="38" name="object 38"/>
          <p:cNvSpPr txBox="1"/>
          <p:nvPr/>
        </p:nvSpPr>
        <p:spPr>
          <a:xfrm>
            <a:off x="6262037" y="4441266"/>
            <a:ext cx="2042160" cy="251460"/>
          </a:xfrm>
          <a:prstGeom prst="rect">
            <a:avLst/>
          </a:prstGeom>
          <a:solidFill>
            <a:srgbClr val="F2F2F2"/>
          </a:solidFill>
          <a:ln w="9524">
            <a:solidFill>
              <a:srgbClr val="F46423"/>
            </a:solidFill>
          </a:ln>
        </p:spPr>
        <p:txBody>
          <a:bodyPr vert="horz" wrap="square" lIns="0" tIns="28575" rIns="0" bIns="0" rtlCol="0">
            <a:spAutoFit/>
          </a:bodyPr>
          <a:lstStyle/>
          <a:p>
            <a:pPr marL="101600">
              <a:lnSpc>
                <a:spcPct val="100000"/>
              </a:lnSpc>
              <a:spcBef>
                <a:spcPts val="225"/>
              </a:spcBef>
            </a:pPr>
            <a:r>
              <a:rPr sz="1200" spc="-5" dirty="0">
                <a:solidFill>
                  <a:srgbClr val="F46423"/>
                </a:solidFill>
                <a:latin typeface="Arial"/>
                <a:cs typeface="Arial"/>
              </a:rPr>
              <a:t>Recurrent Neural</a:t>
            </a:r>
            <a:r>
              <a:rPr sz="1200" spc="-45" dirty="0">
                <a:solidFill>
                  <a:srgbClr val="F46423"/>
                </a:solidFill>
                <a:latin typeface="Arial"/>
                <a:cs typeface="Arial"/>
              </a:rPr>
              <a:t> </a:t>
            </a:r>
            <a:r>
              <a:rPr sz="1200" spc="-5" dirty="0">
                <a:solidFill>
                  <a:srgbClr val="F46423"/>
                </a:solidFill>
                <a:latin typeface="Arial"/>
                <a:cs typeface="Arial"/>
              </a:rPr>
              <a:t>Networks</a:t>
            </a:r>
            <a:endParaRPr sz="1200">
              <a:latin typeface="Arial"/>
              <a:cs typeface="Arial"/>
            </a:endParaRPr>
          </a:p>
        </p:txBody>
      </p:sp>
      <p:sp>
        <p:nvSpPr>
          <p:cNvPr id="39" name="object 39"/>
          <p:cNvSpPr txBox="1"/>
          <p:nvPr/>
        </p:nvSpPr>
        <p:spPr>
          <a:xfrm>
            <a:off x="6261912" y="2792894"/>
            <a:ext cx="2042160" cy="251460"/>
          </a:xfrm>
          <a:prstGeom prst="rect">
            <a:avLst/>
          </a:prstGeom>
          <a:solidFill>
            <a:srgbClr val="F2F2F2"/>
          </a:solidFill>
          <a:ln w="9524">
            <a:solidFill>
              <a:srgbClr val="F46423"/>
            </a:solidFill>
          </a:ln>
        </p:spPr>
        <p:txBody>
          <a:bodyPr vert="horz" wrap="square" lIns="0" tIns="28575" rIns="0" bIns="0" rtlCol="0">
            <a:spAutoFit/>
          </a:bodyPr>
          <a:lstStyle/>
          <a:p>
            <a:pPr marL="423545">
              <a:lnSpc>
                <a:spcPct val="100000"/>
              </a:lnSpc>
              <a:spcBef>
                <a:spcPts val="225"/>
              </a:spcBef>
            </a:pPr>
            <a:r>
              <a:rPr sz="1200" spc="-5" dirty="0">
                <a:solidFill>
                  <a:srgbClr val="F46423"/>
                </a:solidFill>
                <a:latin typeface="Arial"/>
                <a:cs typeface="Arial"/>
              </a:rPr>
              <a:t>Binary</a:t>
            </a:r>
            <a:r>
              <a:rPr sz="1200" spc="-15" dirty="0">
                <a:solidFill>
                  <a:srgbClr val="F46423"/>
                </a:solidFill>
                <a:latin typeface="Arial"/>
                <a:cs typeface="Arial"/>
              </a:rPr>
              <a:t> </a:t>
            </a:r>
            <a:r>
              <a:rPr sz="1200" spc="-5" dirty="0">
                <a:solidFill>
                  <a:srgbClr val="F46423"/>
                </a:solidFill>
                <a:latin typeface="Arial"/>
                <a:cs typeface="Arial"/>
              </a:rPr>
              <a:t>Relevance</a:t>
            </a:r>
            <a:endParaRPr sz="1200">
              <a:latin typeface="Arial"/>
              <a:cs typeface="Arial"/>
            </a:endParaRPr>
          </a:p>
        </p:txBody>
      </p:sp>
      <p:sp>
        <p:nvSpPr>
          <p:cNvPr id="40" name="object 40"/>
          <p:cNvSpPr txBox="1"/>
          <p:nvPr/>
        </p:nvSpPr>
        <p:spPr>
          <a:xfrm>
            <a:off x="6261912" y="3122568"/>
            <a:ext cx="2042160" cy="251460"/>
          </a:xfrm>
          <a:prstGeom prst="rect">
            <a:avLst/>
          </a:prstGeom>
          <a:solidFill>
            <a:srgbClr val="F2F2F2"/>
          </a:solidFill>
          <a:ln w="9524">
            <a:solidFill>
              <a:srgbClr val="F46423"/>
            </a:solidFill>
          </a:ln>
        </p:spPr>
        <p:txBody>
          <a:bodyPr vert="horz" wrap="square" lIns="0" tIns="28575" rIns="0" bIns="0" rtlCol="0">
            <a:spAutoFit/>
          </a:bodyPr>
          <a:lstStyle/>
          <a:p>
            <a:pPr marL="448945">
              <a:lnSpc>
                <a:spcPct val="100000"/>
              </a:lnSpc>
              <a:spcBef>
                <a:spcPts val="225"/>
              </a:spcBef>
            </a:pPr>
            <a:r>
              <a:rPr sz="1200" spc="-5" dirty="0">
                <a:solidFill>
                  <a:srgbClr val="F46423"/>
                </a:solidFill>
                <a:latin typeface="Arial"/>
                <a:cs typeface="Arial"/>
              </a:rPr>
              <a:t>Classifier</a:t>
            </a:r>
            <a:r>
              <a:rPr sz="1200" spc="-15" dirty="0">
                <a:solidFill>
                  <a:srgbClr val="F46423"/>
                </a:solidFill>
                <a:latin typeface="Arial"/>
                <a:cs typeface="Arial"/>
              </a:rPr>
              <a:t> </a:t>
            </a:r>
            <a:r>
              <a:rPr sz="1200" spc="-5" dirty="0">
                <a:solidFill>
                  <a:srgbClr val="F46423"/>
                </a:solidFill>
                <a:latin typeface="Arial"/>
                <a:cs typeface="Arial"/>
              </a:rPr>
              <a:t>Chains</a:t>
            </a:r>
            <a:endParaRPr sz="1200">
              <a:latin typeface="Arial"/>
              <a:cs typeface="Arial"/>
            </a:endParaRPr>
          </a:p>
        </p:txBody>
      </p:sp>
      <p:grpSp>
        <p:nvGrpSpPr>
          <p:cNvPr id="41" name="object 41"/>
          <p:cNvGrpSpPr/>
          <p:nvPr/>
        </p:nvGrpSpPr>
        <p:grpSpPr>
          <a:xfrm>
            <a:off x="3942354" y="2918581"/>
            <a:ext cx="2311400" cy="1649730"/>
            <a:chOff x="3942354" y="2918581"/>
            <a:chExt cx="2311400" cy="1649730"/>
          </a:xfrm>
        </p:grpSpPr>
        <p:sp>
          <p:nvSpPr>
            <p:cNvPr id="42" name="object 42"/>
            <p:cNvSpPr/>
            <p:nvPr/>
          </p:nvSpPr>
          <p:spPr>
            <a:xfrm>
              <a:off x="3947117" y="3776792"/>
              <a:ext cx="2261235" cy="771525"/>
            </a:xfrm>
            <a:custGeom>
              <a:avLst/>
              <a:gdLst/>
              <a:ahLst/>
              <a:cxnLst/>
              <a:rect l="l" t="t" r="r" b="b"/>
              <a:pathLst>
                <a:path w="2261235" h="771525">
                  <a:moveTo>
                    <a:pt x="0" y="0"/>
                  </a:moveTo>
                  <a:lnTo>
                    <a:pt x="2260695" y="771448"/>
                  </a:lnTo>
                </a:path>
              </a:pathLst>
            </a:custGeom>
            <a:ln w="9524">
              <a:solidFill>
                <a:srgbClr val="F46423"/>
              </a:solidFill>
            </a:ln>
          </p:spPr>
          <p:txBody>
            <a:bodyPr wrap="square" lIns="0" tIns="0" rIns="0" bIns="0" rtlCol="0"/>
            <a:lstStyle/>
            <a:p>
              <a:endParaRPr/>
            </a:p>
          </p:txBody>
        </p:sp>
        <p:sp>
          <p:nvSpPr>
            <p:cNvPr id="43" name="object 43"/>
            <p:cNvSpPr/>
            <p:nvPr/>
          </p:nvSpPr>
          <p:spPr>
            <a:xfrm>
              <a:off x="6202737" y="4533340"/>
              <a:ext cx="46355" cy="29845"/>
            </a:xfrm>
            <a:custGeom>
              <a:avLst/>
              <a:gdLst/>
              <a:ahLst/>
              <a:cxnLst/>
              <a:rect l="l" t="t" r="r" b="b"/>
              <a:pathLst>
                <a:path w="46354" h="29845">
                  <a:moveTo>
                    <a:pt x="0" y="29774"/>
                  </a:moveTo>
                  <a:lnTo>
                    <a:pt x="10174" y="0"/>
                  </a:lnTo>
                  <a:lnTo>
                    <a:pt x="45999" y="28849"/>
                  </a:lnTo>
                  <a:lnTo>
                    <a:pt x="0" y="29774"/>
                  </a:lnTo>
                  <a:close/>
                </a:path>
              </a:pathLst>
            </a:custGeom>
            <a:solidFill>
              <a:srgbClr val="F46423"/>
            </a:solidFill>
          </p:spPr>
          <p:txBody>
            <a:bodyPr wrap="square" lIns="0" tIns="0" rIns="0" bIns="0" rtlCol="0"/>
            <a:lstStyle/>
            <a:p>
              <a:endParaRPr/>
            </a:p>
          </p:txBody>
        </p:sp>
        <p:sp>
          <p:nvSpPr>
            <p:cNvPr id="44" name="object 44"/>
            <p:cNvSpPr/>
            <p:nvPr/>
          </p:nvSpPr>
          <p:spPr>
            <a:xfrm>
              <a:off x="6202737" y="4533340"/>
              <a:ext cx="46355" cy="29845"/>
            </a:xfrm>
            <a:custGeom>
              <a:avLst/>
              <a:gdLst/>
              <a:ahLst/>
              <a:cxnLst/>
              <a:rect l="l" t="t" r="r" b="b"/>
              <a:pathLst>
                <a:path w="46354" h="29845">
                  <a:moveTo>
                    <a:pt x="0" y="29774"/>
                  </a:moveTo>
                  <a:lnTo>
                    <a:pt x="45999" y="28849"/>
                  </a:lnTo>
                  <a:lnTo>
                    <a:pt x="10174" y="0"/>
                  </a:lnTo>
                  <a:lnTo>
                    <a:pt x="0" y="29774"/>
                  </a:lnTo>
                  <a:close/>
                </a:path>
              </a:pathLst>
            </a:custGeom>
            <a:ln w="9524">
              <a:solidFill>
                <a:srgbClr val="F46423"/>
              </a:solidFill>
            </a:ln>
          </p:spPr>
          <p:txBody>
            <a:bodyPr wrap="square" lIns="0" tIns="0" rIns="0" bIns="0" rtlCol="0"/>
            <a:lstStyle/>
            <a:p>
              <a:endParaRPr/>
            </a:p>
          </p:txBody>
        </p:sp>
        <p:sp>
          <p:nvSpPr>
            <p:cNvPr id="45" name="object 45"/>
            <p:cNvSpPr/>
            <p:nvPr/>
          </p:nvSpPr>
          <p:spPr>
            <a:xfrm>
              <a:off x="3947117" y="3582792"/>
              <a:ext cx="2258060" cy="194310"/>
            </a:xfrm>
            <a:custGeom>
              <a:avLst/>
              <a:gdLst/>
              <a:ahLst/>
              <a:cxnLst/>
              <a:rect l="l" t="t" r="r" b="b"/>
              <a:pathLst>
                <a:path w="2258060" h="194310">
                  <a:moveTo>
                    <a:pt x="0" y="193999"/>
                  </a:moveTo>
                  <a:lnTo>
                    <a:pt x="2257845" y="0"/>
                  </a:lnTo>
                </a:path>
              </a:pathLst>
            </a:custGeom>
            <a:ln w="9524">
              <a:solidFill>
                <a:srgbClr val="F46423"/>
              </a:solidFill>
            </a:ln>
          </p:spPr>
          <p:txBody>
            <a:bodyPr wrap="square" lIns="0" tIns="0" rIns="0" bIns="0" rtlCol="0"/>
            <a:lstStyle/>
            <a:p>
              <a:endParaRPr/>
            </a:p>
          </p:txBody>
        </p:sp>
        <p:sp>
          <p:nvSpPr>
            <p:cNvPr id="46" name="object 46"/>
            <p:cNvSpPr/>
            <p:nvPr/>
          </p:nvSpPr>
          <p:spPr>
            <a:xfrm>
              <a:off x="6203637" y="3567117"/>
              <a:ext cx="44450" cy="31750"/>
            </a:xfrm>
            <a:custGeom>
              <a:avLst/>
              <a:gdLst/>
              <a:ahLst/>
              <a:cxnLst/>
              <a:rect l="l" t="t" r="r" b="b"/>
              <a:pathLst>
                <a:path w="44450" h="31750">
                  <a:moveTo>
                    <a:pt x="2674" y="31349"/>
                  </a:moveTo>
                  <a:lnTo>
                    <a:pt x="0" y="0"/>
                  </a:lnTo>
                  <a:lnTo>
                    <a:pt x="44399" y="11974"/>
                  </a:lnTo>
                  <a:lnTo>
                    <a:pt x="2674" y="31349"/>
                  </a:lnTo>
                  <a:close/>
                </a:path>
              </a:pathLst>
            </a:custGeom>
            <a:solidFill>
              <a:srgbClr val="F46423"/>
            </a:solidFill>
          </p:spPr>
          <p:txBody>
            <a:bodyPr wrap="square" lIns="0" tIns="0" rIns="0" bIns="0" rtlCol="0"/>
            <a:lstStyle/>
            <a:p>
              <a:endParaRPr/>
            </a:p>
          </p:txBody>
        </p:sp>
        <p:sp>
          <p:nvSpPr>
            <p:cNvPr id="47" name="object 47"/>
            <p:cNvSpPr/>
            <p:nvPr/>
          </p:nvSpPr>
          <p:spPr>
            <a:xfrm>
              <a:off x="6203637" y="3567117"/>
              <a:ext cx="44450" cy="31750"/>
            </a:xfrm>
            <a:custGeom>
              <a:avLst/>
              <a:gdLst/>
              <a:ahLst/>
              <a:cxnLst/>
              <a:rect l="l" t="t" r="r" b="b"/>
              <a:pathLst>
                <a:path w="44450" h="31750">
                  <a:moveTo>
                    <a:pt x="2674" y="31349"/>
                  </a:moveTo>
                  <a:lnTo>
                    <a:pt x="44399" y="11974"/>
                  </a:lnTo>
                  <a:lnTo>
                    <a:pt x="0" y="0"/>
                  </a:lnTo>
                  <a:lnTo>
                    <a:pt x="2674" y="31349"/>
                  </a:lnTo>
                  <a:close/>
                </a:path>
              </a:pathLst>
            </a:custGeom>
            <a:ln w="9524">
              <a:solidFill>
                <a:srgbClr val="F46423"/>
              </a:solidFill>
            </a:ln>
          </p:spPr>
          <p:txBody>
            <a:bodyPr wrap="square" lIns="0" tIns="0" rIns="0" bIns="0" rtlCol="0"/>
            <a:lstStyle/>
            <a:p>
              <a:endParaRPr/>
            </a:p>
          </p:txBody>
        </p:sp>
        <p:sp>
          <p:nvSpPr>
            <p:cNvPr id="48" name="object 48"/>
            <p:cNvSpPr/>
            <p:nvPr/>
          </p:nvSpPr>
          <p:spPr>
            <a:xfrm>
              <a:off x="3947117" y="3260918"/>
              <a:ext cx="2259330" cy="516255"/>
            </a:xfrm>
            <a:custGeom>
              <a:avLst/>
              <a:gdLst/>
              <a:ahLst/>
              <a:cxnLst/>
              <a:rect l="l" t="t" r="r" b="b"/>
              <a:pathLst>
                <a:path w="2259329" h="516254">
                  <a:moveTo>
                    <a:pt x="0" y="515873"/>
                  </a:moveTo>
                  <a:lnTo>
                    <a:pt x="2259070" y="0"/>
                  </a:lnTo>
                </a:path>
              </a:pathLst>
            </a:custGeom>
            <a:ln w="9524">
              <a:solidFill>
                <a:srgbClr val="F46423"/>
              </a:solidFill>
            </a:ln>
          </p:spPr>
          <p:txBody>
            <a:bodyPr wrap="square" lIns="0" tIns="0" rIns="0" bIns="0" rtlCol="0"/>
            <a:lstStyle/>
            <a:p>
              <a:endParaRPr/>
            </a:p>
          </p:txBody>
        </p:sp>
        <p:sp>
          <p:nvSpPr>
            <p:cNvPr id="49" name="object 49"/>
            <p:cNvSpPr/>
            <p:nvPr/>
          </p:nvSpPr>
          <p:spPr>
            <a:xfrm>
              <a:off x="6202687" y="3245568"/>
              <a:ext cx="45720" cy="31115"/>
            </a:xfrm>
            <a:custGeom>
              <a:avLst/>
              <a:gdLst/>
              <a:ahLst/>
              <a:cxnLst/>
              <a:rect l="l" t="t" r="r" b="b"/>
              <a:pathLst>
                <a:path w="45720" h="31114">
                  <a:moveTo>
                    <a:pt x="6999" y="30674"/>
                  </a:moveTo>
                  <a:lnTo>
                    <a:pt x="0" y="0"/>
                  </a:lnTo>
                  <a:lnTo>
                    <a:pt x="45649" y="5724"/>
                  </a:lnTo>
                  <a:lnTo>
                    <a:pt x="6999" y="30674"/>
                  </a:lnTo>
                  <a:close/>
                </a:path>
              </a:pathLst>
            </a:custGeom>
            <a:solidFill>
              <a:srgbClr val="F46423"/>
            </a:solidFill>
          </p:spPr>
          <p:txBody>
            <a:bodyPr wrap="square" lIns="0" tIns="0" rIns="0" bIns="0" rtlCol="0"/>
            <a:lstStyle/>
            <a:p>
              <a:endParaRPr/>
            </a:p>
          </p:txBody>
        </p:sp>
        <p:sp>
          <p:nvSpPr>
            <p:cNvPr id="50" name="object 50"/>
            <p:cNvSpPr/>
            <p:nvPr/>
          </p:nvSpPr>
          <p:spPr>
            <a:xfrm>
              <a:off x="6202687" y="3245568"/>
              <a:ext cx="45720" cy="31115"/>
            </a:xfrm>
            <a:custGeom>
              <a:avLst/>
              <a:gdLst/>
              <a:ahLst/>
              <a:cxnLst/>
              <a:rect l="l" t="t" r="r" b="b"/>
              <a:pathLst>
                <a:path w="45720" h="31114">
                  <a:moveTo>
                    <a:pt x="6999" y="30674"/>
                  </a:moveTo>
                  <a:lnTo>
                    <a:pt x="45649" y="5724"/>
                  </a:lnTo>
                  <a:lnTo>
                    <a:pt x="0" y="0"/>
                  </a:lnTo>
                  <a:lnTo>
                    <a:pt x="6999" y="30674"/>
                  </a:lnTo>
                  <a:close/>
                </a:path>
              </a:pathLst>
            </a:custGeom>
            <a:ln w="9524">
              <a:solidFill>
                <a:srgbClr val="F46423"/>
              </a:solidFill>
            </a:ln>
          </p:spPr>
          <p:txBody>
            <a:bodyPr wrap="square" lIns="0" tIns="0" rIns="0" bIns="0" rtlCol="0"/>
            <a:lstStyle/>
            <a:p>
              <a:endParaRPr/>
            </a:p>
          </p:txBody>
        </p:sp>
        <p:sp>
          <p:nvSpPr>
            <p:cNvPr id="51" name="object 51"/>
            <p:cNvSpPr/>
            <p:nvPr/>
          </p:nvSpPr>
          <p:spPr>
            <a:xfrm>
              <a:off x="3947117" y="2938369"/>
              <a:ext cx="2261235" cy="838835"/>
            </a:xfrm>
            <a:custGeom>
              <a:avLst/>
              <a:gdLst/>
              <a:ahLst/>
              <a:cxnLst/>
              <a:rect l="l" t="t" r="r" b="b"/>
              <a:pathLst>
                <a:path w="2261235" h="838835">
                  <a:moveTo>
                    <a:pt x="0" y="838423"/>
                  </a:moveTo>
                  <a:lnTo>
                    <a:pt x="2261220" y="0"/>
                  </a:lnTo>
                </a:path>
              </a:pathLst>
            </a:custGeom>
            <a:ln w="9524">
              <a:solidFill>
                <a:srgbClr val="F46423"/>
              </a:solidFill>
            </a:ln>
          </p:spPr>
          <p:txBody>
            <a:bodyPr wrap="square" lIns="0" tIns="0" rIns="0" bIns="0" rtlCol="0"/>
            <a:lstStyle/>
            <a:p>
              <a:endParaRPr/>
            </a:p>
          </p:txBody>
        </p:sp>
        <p:sp>
          <p:nvSpPr>
            <p:cNvPr id="52" name="object 52"/>
            <p:cNvSpPr/>
            <p:nvPr/>
          </p:nvSpPr>
          <p:spPr>
            <a:xfrm>
              <a:off x="6202862" y="2923344"/>
              <a:ext cx="46355" cy="29845"/>
            </a:xfrm>
            <a:custGeom>
              <a:avLst/>
              <a:gdLst/>
              <a:ahLst/>
              <a:cxnLst/>
              <a:rect l="l" t="t" r="r" b="b"/>
              <a:pathLst>
                <a:path w="46354" h="29844">
                  <a:moveTo>
                    <a:pt x="10924" y="29774"/>
                  </a:moveTo>
                  <a:lnTo>
                    <a:pt x="0" y="274"/>
                  </a:lnTo>
                  <a:lnTo>
                    <a:pt x="45999" y="0"/>
                  </a:lnTo>
                  <a:lnTo>
                    <a:pt x="10924" y="29774"/>
                  </a:lnTo>
                  <a:close/>
                </a:path>
              </a:pathLst>
            </a:custGeom>
            <a:solidFill>
              <a:srgbClr val="F46423"/>
            </a:solidFill>
          </p:spPr>
          <p:txBody>
            <a:bodyPr wrap="square" lIns="0" tIns="0" rIns="0" bIns="0" rtlCol="0"/>
            <a:lstStyle/>
            <a:p>
              <a:endParaRPr/>
            </a:p>
          </p:txBody>
        </p:sp>
        <p:sp>
          <p:nvSpPr>
            <p:cNvPr id="53" name="object 53"/>
            <p:cNvSpPr/>
            <p:nvPr/>
          </p:nvSpPr>
          <p:spPr>
            <a:xfrm>
              <a:off x="6202862" y="2923344"/>
              <a:ext cx="46355" cy="29845"/>
            </a:xfrm>
            <a:custGeom>
              <a:avLst/>
              <a:gdLst/>
              <a:ahLst/>
              <a:cxnLst/>
              <a:rect l="l" t="t" r="r" b="b"/>
              <a:pathLst>
                <a:path w="46354" h="29844">
                  <a:moveTo>
                    <a:pt x="10924" y="29774"/>
                  </a:moveTo>
                  <a:lnTo>
                    <a:pt x="45999" y="0"/>
                  </a:lnTo>
                  <a:lnTo>
                    <a:pt x="0" y="274"/>
                  </a:lnTo>
                  <a:lnTo>
                    <a:pt x="10924" y="29774"/>
                  </a:lnTo>
                  <a:close/>
                </a:path>
              </a:pathLst>
            </a:custGeom>
            <a:ln w="9524">
              <a:solidFill>
                <a:srgbClr val="F46423"/>
              </a:solidFill>
            </a:ln>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045" y="426631"/>
            <a:ext cx="6774792" cy="474489"/>
          </a:xfrm>
          <a:prstGeom prst="rect">
            <a:avLst/>
          </a:prstGeom>
        </p:spPr>
        <p:txBody>
          <a:bodyPr vert="horz" wrap="square" lIns="0" tIns="12700" rIns="0" bIns="0" rtlCol="0">
            <a:spAutoFit/>
          </a:bodyPr>
          <a:lstStyle/>
          <a:p>
            <a:pPr marL="12700">
              <a:lnSpc>
                <a:spcPct val="100000"/>
              </a:lnSpc>
              <a:spcBef>
                <a:spcPts val="100"/>
              </a:spcBef>
            </a:pPr>
            <a:r>
              <a:rPr sz="3000" u="sng" spc="50" dirty="0">
                <a:solidFill>
                  <a:schemeClr val="tx1"/>
                </a:solidFill>
              </a:rPr>
              <a:t>Data </a:t>
            </a:r>
            <a:r>
              <a:rPr sz="3000" u="sng" spc="15" dirty="0">
                <a:solidFill>
                  <a:schemeClr val="tx1"/>
                </a:solidFill>
              </a:rPr>
              <a:t>Cleaning </a:t>
            </a:r>
            <a:r>
              <a:rPr sz="3000" u="sng" spc="-35" dirty="0">
                <a:solidFill>
                  <a:schemeClr val="tx1"/>
                </a:solidFill>
              </a:rPr>
              <a:t>&amp;</a:t>
            </a:r>
            <a:r>
              <a:rPr sz="3000" u="sng" spc="-540" dirty="0">
                <a:solidFill>
                  <a:schemeClr val="tx1"/>
                </a:solidFill>
              </a:rPr>
              <a:t> </a:t>
            </a:r>
            <a:r>
              <a:rPr sz="3000" u="sng" spc="-5" dirty="0">
                <a:solidFill>
                  <a:schemeClr val="tx1"/>
                </a:solidFill>
              </a:rPr>
              <a:t>Visualization</a:t>
            </a:r>
            <a:endParaRPr sz="3000" u="sng" dirty="0">
              <a:solidFill>
                <a:schemeClr val="tx1"/>
              </a:solidFill>
            </a:endParaRPr>
          </a:p>
        </p:txBody>
      </p:sp>
      <p:sp>
        <p:nvSpPr>
          <p:cNvPr id="3" name="object 3"/>
          <p:cNvSpPr txBox="1"/>
          <p:nvPr/>
        </p:nvSpPr>
        <p:spPr>
          <a:xfrm>
            <a:off x="609600" y="1086467"/>
            <a:ext cx="4569460" cy="654050"/>
          </a:xfrm>
          <a:prstGeom prst="rect">
            <a:avLst/>
          </a:prstGeom>
        </p:spPr>
        <p:txBody>
          <a:bodyPr vert="horz" wrap="square" lIns="0" tIns="52704" rIns="0" bIns="0" rtlCol="0">
            <a:spAutoFit/>
          </a:bodyPr>
          <a:lstStyle/>
          <a:p>
            <a:pPr marL="379095" indent="-367030">
              <a:lnSpc>
                <a:spcPct val="100000"/>
              </a:lnSpc>
              <a:spcBef>
                <a:spcPts val="414"/>
              </a:spcBef>
              <a:buFont typeface="Arial"/>
              <a:buChar char="●"/>
              <a:tabLst>
                <a:tab pos="379095" algn="l"/>
                <a:tab pos="379730" algn="l"/>
              </a:tabLst>
            </a:pPr>
            <a:r>
              <a:rPr sz="1800" dirty="0">
                <a:latin typeface="Lato"/>
                <a:cs typeface="Lato"/>
              </a:rPr>
              <a:t>Checking</a:t>
            </a:r>
            <a:r>
              <a:rPr sz="1800" spc="-120" dirty="0">
                <a:latin typeface="Lato"/>
                <a:cs typeface="Lato"/>
              </a:rPr>
              <a:t> </a:t>
            </a:r>
            <a:r>
              <a:rPr sz="1800" spc="5" dirty="0">
                <a:latin typeface="Lato"/>
                <a:cs typeface="Lato"/>
              </a:rPr>
              <a:t>for</a:t>
            </a:r>
            <a:r>
              <a:rPr sz="1800" spc="-114" dirty="0">
                <a:latin typeface="Lato"/>
                <a:cs typeface="Lato"/>
              </a:rPr>
              <a:t> </a:t>
            </a:r>
            <a:r>
              <a:rPr sz="1800" spc="5" dirty="0">
                <a:latin typeface="Lato"/>
                <a:cs typeface="Lato"/>
              </a:rPr>
              <a:t>missing</a:t>
            </a:r>
            <a:r>
              <a:rPr sz="1800" spc="-114" dirty="0">
                <a:latin typeface="Lato"/>
                <a:cs typeface="Lato"/>
              </a:rPr>
              <a:t> </a:t>
            </a:r>
            <a:r>
              <a:rPr sz="1800" spc="25" dirty="0">
                <a:latin typeface="Lato"/>
                <a:cs typeface="Lato"/>
              </a:rPr>
              <a:t>or</a:t>
            </a:r>
            <a:r>
              <a:rPr sz="1800" spc="-114" dirty="0">
                <a:latin typeface="Lato"/>
                <a:cs typeface="Lato"/>
              </a:rPr>
              <a:t> </a:t>
            </a:r>
            <a:r>
              <a:rPr sz="1800" spc="15" dirty="0">
                <a:latin typeface="Lato"/>
                <a:cs typeface="Lato"/>
              </a:rPr>
              <a:t>null</a:t>
            </a:r>
            <a:r>
              <a:rPr sz="1800" spc="-114" dirty="0">
                <a:latin typeface="Lato"/>
                <a:cs typeface="Lato"/>
              </a:rPr>
              <a:t> </a:t>
            </a:r>
            <a:r>
              <a:rPr sz="1800" spc="-5" dirty="0">
                <a:latin typeface="Lato"/>
                <a:cs typeface="Lato"/>
              </a:rPr>
              <a:t>values.</a:t>
            </a:r>
            <a:endParaRPr sz="1800" dirty="0">
              <a:latin typeface="Lato"/>
              <a:cs typeface="Lato"/>
            </a:endParaRPr>
          </a:p>
          <a:p>
            <a:pPr marL="379095" indent="-367030">
              <a:lnSpc>
                <a:spcPct val="100000"/>
              </a:lnSpc>
              <a:spcBef>
                <a:spcPts val="315"/>
              </a:spcBef>
              <a:buFont typeface="Arial"/>
              <a:buChar char="●"/>
              <a:tabLst>
                <a:tab pos="379095" algn="l"/>
                <a:tab pos="379730" algn="l"/>
              </a:tabLst>
            </a:pPr>
            <a:r>
              <a:rPr sz="1800" dirty="0">
                <a:latin typeface="Lato"/>
                <a:cs typeface="Lato"/>
              </a:rPr>
              <a:t>Adding</a:t>
            </a:r>
            <a:r>
              <a:rPr sz="1800" spc="-125" dirty="0">
                <a:latin typeface="Lato"/>
                <a:cs typeface="Lato"/>
              </a:rPr>
              <a:t> </a:t>
            </a:r>
            <a:r>
              <a:rPr sz="1800" spc="5" dirty="0">
                <a:latin typeface="Lato"/>
                <a:cs typeface="Lato"/>
              </a:rPr>
              <a:t>extra</a:t>
            </a:r>
            <a:r>
              <a:rPr sz="1800" spc="-120" dirty="0">
                <a:latin typeface="Lato"/>
                <a:cs typeface="Lato"/>
              </a:rPr>
              <a:t> </a:t>
            </a:r>
            <a:r>
              <a:rPr sz="1800" spc="-5" dirty="0">
                <a:latin typeface="Lato"/>
                <a:cs typeface="Lato"/>
              </a:rPr>
              <a:t>column</a:t>
            </a:r>
            <a:r>
              <a:rPr sz="1800" spc="-120" dirty="0">
                <a:latin typeface="Lato"/>
                <a:cs typeface="Lato"/>
              </a:rPr>
              <a:t> </a:t>
            </a:r>
            <a:r>
              <a:rPr sz="1800" spc="5" dirty="0">
                <a:latin typeface="Lato"/>
                <a:cs typeface="Lato"/>
              </a:rPr>
              <a:t>for</a:t>
            </a:r>
            <a:r>
              <a:rPr sz="1800" spc="-120" dirty="0">
                <a:latin typeface="Lato"/>
                <a:cs typeface="Lato"/>
              </a:rPr>
              <a:t> </a:t>
            </a:r>
            <a:r>
              <a:rPr sz="1800" spc="-20" dirty="0">
                <a:latin typeface="Lato"/>
                <a:cs typeface="Lato"/>
              </a:rPr>
              <a:t>‘clean’</a:t>
            </a:r>
            <a:r>
              <a:rPr sz="1800" spc="-120" dirty="0">
                <a:latin typeface="Lato"/>
                <a:cs typeface="Lato"/>
              </a:rPr>
              <a:t> </a:t>
            </a:r>
            <a:r>
              <a:rPr sz="1800" spc="-10" dirty="0">
                <a:latin typeface="Lato"/>
                <a:cs typeface="Lato"/>
              </a:rPr>
              <a:t>comments.</a:t>
            </a:r>
            <a:endParaRPr sz="1800" dirty="0">
              <a:latin typeface="Lato"/>
              <a:cs typeface="Lato"/>
            </a:endParaRPr>
          </a:p>
        </p:txBody>
      </p:sp>
      <p:sp>
        <p:nvSpPr>
          <p:cNvPr id="4" name="object 4"/>
          <p:cNvSpPr/>
          <p:nvPr/>
        </p:nvSpPr>
        <p:spPr>
          <a:xfrm>
            <a:off x="463674" y="2224795"/>
            <a:ext cx="3398143" cy="22761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57441" y="2294527"/>
            <a:ext cx="3913267" cy="3844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157441" y="2993494"/>
            <a:ext cx="1829421" cy="134044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282487" y="3048193"/>
            <a:ext cx="2614019" cy="75249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2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{61C502D9-0A18-5045-84D2-2481D475C771}tf10001062</Template>
  <TotalTime>283</TotalTime>
  <Words>1835</Words>
  <Application>Microsoft Macintosh PowerPoint</Application>
  <PresentationFormat>On-screen Show (16:9)</PresentationFormat>
  <Paragraphs>177</Paragraphs>
  <Slides>27</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Calibri</vt:lpstr>
      <vt:lpstr>Century Gothic</vt:lpstr>
      <vt:lpstr>Chalkboard</vt:lpstr>
      <vt:lpstr>Copperplate Gothic Bold</vt:lpstr>
      <vt:lpstr>Lato</vt:lpstr>
      <vt:lpstr>Lato Light</vt:lpstr>
      <vt:lpstr>Times New Roman</vt:lpstr>
      <vt:lpstr>Wingdings 3</vt:lpstr>
      <vt:lpstr>Office Theme</vt:lpstr>
      <vt:lpstr>Ion</vt:lpstr>
      <vt:lpstr>1_Ion</vt:lpstr>
      <vt:lpstr>2_Ion</vt:lpstr>
      <vt:lpstr>Topic:   Hate Speech / Toxic  Comment  Detection</vt:lpstr>
      <vt:lpstr>Overview</vt:lpstr>
      <vt:lpstr>Introduction</vt:lpstr>
      <vt:lpstr>Motivation &amp; Applications- ● Social networking: Message or tweet can be reported to the support team.  ● Online meetings / webinars: Message can be hidden from attendees and shown only to the moderators.  ● Chatbot training: The model can give large negative feedback for any insulting reply towards the user.  ● Threatening messages: Directly reported to concerned authorities for immediate actions. </vt:lpstr>
      <vt:lpstr>Conclusion and  Scope of  Improvement</vt:lpstr>
      <vt:lpstr>Problem Description</vt:lpstr>
      <vt:lpstr>METHODOLOGY:</vt:lpstr>
      <vt:lpstr> Solution Approach</vt:lpstr>
      <vt:lpstr>Data Cleaning &amp; Visualization</vt:lpstr>
      <vt:lpstr>Data Cleaning &amp; Visualization</vt:lpstr>
      <vt:lpstr>Data Cleaning &amp; Visualization</vt:lpstr>
      <vt:lpstr>Data Cleaning &amp; Visualization</vt:lpstr>
      <vt:lpstr>Data Preprocessing</vt:lpstr>
      <vt:lpstr>Data Preprocessing</vt:lpstr>
      <vt:lpstr>Data Preprocessing</vt:lpstr>
      <vt:lpstr>Training Models or Algorithms </vt:lpstr>
      <vt:lpstr>Decision Trees</vt:lpstr>
      <vt:lpstr>Decision Trees</vt:lpstr>
      <vt:lpstr>Decision Trees</vt:lpstr>
      <vt:lpstr>Decision Trees</vt:lpstr>
      <vt:lpstr>Random Forest</vt:lpstr>
      <vt:lpstr>Random Forest</vt:lpstr>
      <vt:lpstr>Extremely Randomized Trees</vt:lpstr>
      <vt:lpstr>Extremely Randomized Trees</vt:lpstr>
      <vt:lpstr>Extremely Randomized Trees</vt:lpstr>
      <vt:lpstr>NAIVE BAYES  It is a classification technique based on Bayes’ Theorem with an assumption of independence among predictors. In simple terms, a Naive Bayes classifier assumes that the presence of a particular feature in a class is unrelated to the presence of any other feature. 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 Naive Bayes model is easy to build and particularly useful for very large data sets. Along with simplicity, Naive Bayes is known to outperform even highly sophisticated classification methods.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Hate Speech / Toxic Comment  Detection</dc:title>
  <cp:lastModifiedBy>Muskaan Yadav</cp:lastModifiedBy>
  <cp:revision>16</cp:revision>
  <dcterms:created xsi:type="dcterms:W3CDTF">2021-04-22T16:02:09Z</dcterms:created>
  <dcterms:modified xsi:type="dcterms:W3CDTF">2021-05-02T15:02:19Z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2021-04-22T00:00:00Z</vt:filetime>
  </property>
</Properties>
</file>