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71" r:id="rId3"/>
    <p:sldId id="272" r:id="rId4"/>
    <p:sldId id="278" r:id="rId5"/>
    <p:sldId id="258" r:id="rId6"/>
    <p:sldId id="277" r:id="rId7"/>
    <p:sldId id="279" r:id="rId8"/>
    <p:sldId id="280" r:id="rId9"/>
    <p:sldId id="285" r:id="rId10"/>
    <p:sldId id="282" r:id="rId11"/>
    <p:sldId id="281"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9">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0C6E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4" autoAdjust="0"/>
    <p:restoredTop sz="94660"/>
  </p:normalViewPr>
  <p:slideViewPr>
    <p:cSldViewPr snapToGrid="0" snapToObjects="1">
      <p:cViewPr varScale="1">
        <p:scale>
          <a:sx n="73" d="100"/>
          <a:sy n="73" d="100"/>
        </p:scale>
        <p:origin x="-624" y="-102"/>
      </p:cViewPr>
      <p:guideLst>
        <p:guide orient="horz" pos="2159"/>
        <p:guide pos="3839"/>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EE232F-94DE-46E1-A6FB-4C73B93BEDDB}"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19866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EE232F-94DE-46E1-A6FB-4C73B93BEDDB}"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95721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EE232F-94DE-46E1-A6FB-4C73B93BEDDB}"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45A0C1-B2E1-4D90-962C-87B73C6CFC1C}"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82997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3EE232F-94DE-46E1-A6FB-4C73B93BEDDB}"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1913690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3EE232F-94DE-46E1-A6FB-4C73B93BEDDB}"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45A0C1-B2E1-4D90-962C-87B73C6CFC1C}"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968207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3EE232F-94DE-46E1-A6FB-4C73B93BEDDB}"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2369862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EE232F-94DE-46E1-A6FB-4C73B93BEDDB}"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3622381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EE232F-94DE-46E1-A6FB-4C73B93BEDDB}"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301261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EE232F-94DE-46E1-A6FB-4C73B93BEDDB}"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3746341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EE232F-94DE-46E1-A6FB-4C73B93BEDDB}" type="datetimeFigureOut">
              <a:rPr lang="en-US" smtClean="0"/>
              <a:pPr/>
              <a:t>5/14/2020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333282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EE232F-94DE-46E1-A6FB-4C73B93BEDDB}"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4262760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EE232F-94DE-46E1-A6FB-4C73B93BEDDB}" type="datetimeFigureOut">
              <a:rPr lang="en-US" smtClean="0"/>
              <a:pPr/>
              <a:t>5/14/2020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252607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3EE232F-94DE-46E1-A6FB-4C73B93BEDDB}" type="datetimeFigureOut">
              <a:rPr lang="en-US" smtClean="0"/>
              <a:pPr/>
              <a:t>5/14/2020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149228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E232F-94DE-46E1-A6FB-4C73B93BEDDB}" type="datetimeFigureOut">
              <a:rPr lang="en-US" smtClean="0"/>
              <a:pPr/>
              <a:t>5/14/2020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130837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EE232F-94DE-46E1-A6FB-4C73B93BEDDB}"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386924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3EE232F-94DE-46E1-A6FB-4C73B93BEDDB}" type="datetimeFigureOut">
              <a:rPr lang="en-US" smtClean="0"/>
              <a:pPr/>
              <a:t>5/14/2020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54011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3EE232F-94DE-46E1-A6FB-4C73B93BEDDB}" type="datetimeFigureOut">
              <a:rPr lang="en-US" smtClean="0"/>
              <a:pPr/>
              <a:t>5/14/2020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F45A0C1-B2E1-4D90-962C-87B73C6CFC1C}" type="slidenum">
              <a:rPr lang="en-US" smtClean="0"/>
              <a:pPr/>
              <a:t>‹#›</a:t>
            </a:fld>
            <a:endParaRPr lang="en-US"/>
          </a:p>
        </p:txBody>
      </p:sp>
    </p:spTree>
    <p:extLst>
      <p:ext uri="{BB962C8B-B14F-4D97-AF65-F5344CB8AC3E}">
        <p14:creationId xmlns:p14="http://schemas.microsoft.com/office/powerpoint/2010/main" xmlns="" val="40753415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1620" y="97790"/>
            <a:ext cx="2377440" cy="756285"/>
          </a:xfrm>
          <a:prstGeom prst="rect">
            <a:avLst/>
          </a:prstGeom>
        </p:spPr>
      </p:pic>
      <p:sp>
        <p:nvSpPr>
          <p:cNvPr id="6" name="Rectangle 5"/>
          <p:cNvSpPr/>
          <p:nvPr/>
        </p:nvSpPr>
        <p:spPr>
          <a:xfrm>
            <a:off x="1175385" y="1127760"/>
            <a:ext cx="10254615" cy="1103957"/>
          </a:xfrm>
          <a:prstGeom prst="rect">
            <a:avLst/>
          </a:prstGeom>
        </p:spPr>
        <p:txBody>
          <a:bodyPr wrap="square">
            <a:spAutoFit/>
          </a:bodyPr>
          <a:lstStyle/>
          <a:p>
            <a:pPr algn="ctr">
              <a:lnSpc>
                <a:spcPct val="107000"/>
              </a:lnSpc>
            </a:pPr>
            <a:r>
              <a:rPr lang="en-IN" sz="3200" b="1" u="sng" dirty="0" smtClean="0"/>
              <a:t>DISEASE RECOGNITION USING NAIL SAMPLES</a:t>
            </a:r>
            <a:endParaRPr lang="en-US" sz="3200" dirty="0" smtClean="0"/>
          </a:p>
          <a:p>
            <a:pPr algn="ctr">
              <a:lnSpc>
                <a:spcPct val="107000"/>
              </a:lnSpc>
            </a:pPr>
            <a:endParaRPr lang="en-US" sz="3200" b="1" u="sng" dirty="0">
              <a:effectLst/>
              <a:latin typeface="+mj-lt"/>
              <a:ea typeface="Times New Roman" panose="02020603050405020304" pitchFamily="18" charset="0"/>
              <a:cs typeface="Times New Roman" panose="02020603050405020304" pitchFamily="18" charset="0"/>
            </a:endParaRPr>
          </a:p>
        </p:txBody>
      </p:sp>
      <p:sp>
        <p:nvSpPr>
          <p:cNvPr id="7" name="Rectangle 6"/>
          <p:cNvSpPr/>
          <p:nvPr/>
        </p:nvSpPr>
        <p:spPr>
          <a:xfrm>
            <a:off x="1045209" y="1815465"/>
            <a:ext cx="10740390" cy="4755148"/>
          </a:xfrm>
          <a:prstGeom prst="rect">
            <a:avLst/>
          </a:prstGeom>
        </p:spPr>
        <p:txBody>
          <a:bodyPr vert="horz" wrap="square" lIns="91440" tIns="45720" rIns="91440" bIns="45720" numCol="1" anchor="t">
            <a:spAutoFit/>
          </a:bodyPr>
          <a:lstStyle/>
          <a:p>
            <a:pPr marL="0" indent="0" algn="ctr" defTabSz="914400" eaLnBrk="1" latinLnBrk="0" hangingPunct="1">
              <a:lnSpc>
                <a:spcPct val="100000"/>
              </a:lnSpc>
              <a:spcBef>
                <a:spcPts val="0"/>
              </a:spcBef>
              <a:spcAft>
                <a:spcPts val="0"/>
              </a:spcAft>
              <a:buFontTx/>
              <a:buNone/>
            </a:pPr>
            <a:r>
              <a:rPr lang="en-US" altLang="ko-KR" sz="2000" b="1" dirty="0">
                <a:solidFill>
                  <a:srgbClr val="323E4F"/>
                </a:solidFill>
                <a:latin typeface="NanumGothic" charset="0"/>
                <a:ea typeface="Century Gothic" charset="0"/>
              </a:rPr>
              <a:t>BACHELOR OF ENGINEERING</a:t>
            </a:r>
            <a:endParaRPr lang="ko-KR" altLang="en-US" sz="2000" b="1" dirty="0">
              <a:solidFill>
                <a:srgbClr val="323E4F"/>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r>
              <a:rPr lang="en-US" altLang="ko-KR" sz="2000" b="1" dirty="0">
                <a:solidFill>
                  <a:srgbClr val="323E4F"/>
                </a:solidFill>
                <a:latin typeface="NanumGothic" charset="0"/>
                <a:ea typeface="Century Gothic" charset="0"/>
              </a:rPr>
              <a:t>IN</a:t>
            </a:r>
            <a:endParaRPr lang="ko-KR" altLang="en-US" sz="2000" b="1" dirty="0">
              <a:solidFill>
                <a:srgbClr val="323E4F"/>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r>
              <a:rPr lang="en-US" altLang="ko-KR" sz="2000" b="1" dirty="0">
                <a:solidFill>
                  <a:srgbClr val="323E4F"/>
                </a:solidFill>
                <a:latin typeface="NanumGothic" charset="0"/>
                <a:ea typeface="Century Gothic" charset="0"/>
              </a:rPr>
              <a:t>TELECOMMUNICATION ENGINEERING</a:t>
            </a:r>
            <a:endParaRPr lang="ko-KR" altLang="en-US" sz="2000" b="1" dirty="0">
              <a:solidFill>
                <a:srgbClr val="323E4F"/>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r>
              <a:rPr lang="en-US" altLang="ko-KR" sz="2000" b="1" dirty="0" smtClean="0">
                <a:solidFill>
                  <a:srgbClr val="323E4F"/>
                </a:solidFill>
                <a:latin typeface="NanumGothic" charset="0"/>
                <a:ea typeface="Century Gothic" charset="0"/>
              </a:rPr>
              <a:t>MACHINE LEARNING  </a:t>
            </a:r>
            <a:endParaRPr lang="ko-KR" altLang="en-US" sz="2000" b="1" dirty="0">
              <a:solidFill>
                <a:srgbClr val="323E4F"/>
              </a:solidFill>
              <a:latin typeface="NanumGothic" charset="0"/>
              <a:ea typeface="Century Gothic" charset="0"/>
            </a:endParaRPr>
          </a:p>
          <a:p>
            <a:pPr marL="0" indent="0" algn="ctr" defTabSz="914400" eaLnBrk="1" latinLnBrk="0" hangingPunct="1">
              <a:lnSpc>
                <a:spcPct val="150000"/>
              </a:lnSpc>
              <a:spcBef>
                <a:spcPts val="0"/>
              </a:spcBef>
              <a:spcAft>
                <a:spcPts val="0"/>
              </a:spcAft>
              <a:buFontTx/>
              <a:buNone/>
            </a:pPr>
            <a:r>
              <a:rPr lang="en-US" altLang="ko-KR" sz="1600" b="1" dirty="0">
                <a:latin typeface="NanumGothic" charset="0"/>
                <a:ea typeface="Century Gothic" charset="0"/>
              </a:rPr>
              <a:t> </a:t>
            </a:r>
            <a:endParaRPr lang="ko-KR" altLang="en-US" sz="1600" b="1" dirty="0">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r>
              <a:rPr lang="en-US" altLang="ko-KR" sz="1600" b="1" dirty="0">
                <a:solidFill>
                  <a:srgbClr val="000000"/>
                </a:solidFill>
                <a:latin typeface="NanumGothic" charset="0"/>
                <a:ea typeface="Century Gothic" charset="0"/>
              </a:rPr>
              <a:t>For the Academic Year 2019-2020</a:t>
            </a:r>
            <a:endParaRPr lang="ko-KR" altLang="en-US" sz="1600" b="1" dirty="0">
              <a:solidFill>
                <a:srgbClr val="000000"/>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endParaRPr lang="ko-KR" altLang="en-US" sz="1050" dirty="0">
              <a:solidFill>
                <a:srgbClr val="000000"/>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endParaRPr lang="ko-KR" altLang="en-US" sz="1600" b="1" dirty="0">
              <a:solidFill>
                <a:srgbClr val="000000"/>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r>
              <a:rPr lang="en-US" altLang="ko-KR" sz="1600" b="1" dirty="0">
                <a:solidFill>
                  <a:srgbClr val="000000"/>
                </a:solidFill>
                <a:latin typeface="NanumGothic" charset="0"/>
                <a:ea typeface="Century Gothic" charset="0"/>
              </a:rPr>
              <a:t> Submitted by </a:t>
            </a:r>
            <a:endParaRPr lang="ko-KR" altLang="en-US" sz="1600" b="1" dirty="0">
              <a:solidFill>
                <a:srgbClr val="000000"/>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endParaRPr lang="ko-KR" altLang="en-US" sz="1600" b="1" dirty="0">
              <a:solidFill>
                <a:srgbClr val="000000"/>
              </a:solidFill>
              <a:latin typeface="NanumGothic" charset="0"/>
              <a:ea typeface="Century Gothic" charset="0"/>
            </a:endParaRPr>
          </a:p>
          <a:p>
            <a:pPr marL="0" indent="0" algn="l" defTabSz="914400" eaLnBrk="1" latinLnBrk="0" hangingPunct="1">
              <a:lnSpc>
                <a:spcPct val="100000"/>
              </a:lnSpc>
              <a:spcBef>
                <a:spcPts val="0"/>
              </a:spcBef>
              <a:spcAft>
                <a:spcPts val="0"/>
              </a:spcAft>
              <a:buFontTx/>
              <a:buNone/>
            </a:pPr>
            <a:endParaRPr lang="ko-KR" altLang="en-US" sz="1600" b="1" dirty="0">
              <a:solidFill>
                <a:srgbClr val="000000"/>
              </a:solidFill>
              <a:latin typeface="NanumGothic" charset="0"/>
              <a:ea typeface="Century Gothic" charset="0"/>
            </a:endParaRPr>
          </a:p>
          <a:p>
            <a:pPr marL="0" indent="0" algn="l" defTabSz="914400" eaLnBrk="1" latinLnBrk="0" hangingPunct="1">
              <a:lnSpc>
                <a:spcPct val="100000"/>
              </a:lnSpc>
              <a:spcBef>
                <a:spcPts val="0"/>
              </a:spcBef>
              <a:spcAft>
                <a:spcPts val="0"/>
              </a:spcAft>
              <a:buFontTx/>
              <a:buNone/>
            </a:pPr>
            <a:r>
              <a:rPr lang="en-US" altLang="ko-KR" sz="1600" b="1" dirty="0" smtClean="0">
                <a:solidFill>
                  <a:srgbClr val="000000"/>
                </a:solidFill>
                <a:latin typeface="NanumGothic" charset="0"/>
                <a:ea typeface="Arial" charset="0"/>
              </a:rPr>
              <a:t>                                                   NEEHAR CHANDAVARKAR                  </a:t>
            </a:r>
            <a:r>
              <a:rPr lang="en-US" altLang="ko-KR" sz="1600" b="1" dirty="0">
                <a:solidFill>
                  <a:srgbClr val="000000"/>
                </a:solidFill>
                <a:latin typeface="NanumGothic" charset="0"/>
                <a:ea typeface="Arial" charset="0"/>
              </a:rPr>
              <a:t>(</a:t>
            </a:r>
            <a:r>
              <a:rPr lang="en-US" altLang="ko-KR" sz="1600" b="1" dirty="0" smtClean="0">
                <a:solidFill>
                  <a:srgbClr val="000000"/>
                </a:solidFill>
                <a:latin typeface="NanumGothic" charset="0"/>
                <a:ea typeface="Arial" charset="0"/>
              </a:rPr>
              <a:t>1MS17TE027) </a:t>
            </a:r>
            <a:endParaRPr lang="ko-KR" altLang="en-US" sz="1600" b="1" dirty="0">
              <a:solidFill>
                <a:srgbClr val="000000"/>
              </a:solidFill>
              <a:latin typeface="NanumGothic" charset="0"/>
              <a:ea typeface="Arial" charset="0"/>
            </a:endParaRPr>
          </a:p>
          <a:p>
            <a:pPr marL="0" indent="0" algn="l" defTabSz="914400" eaLnBrk="1" latinLnBrk="0" hangingPunct="1">
              <a:lnSpc>
                <a:spcPct val="100000"/>
              </a:lnSpc>
              <a:spcBef>
                <a:spcPts val="0"/>
              </a:spcBef>
              <a:spcAft>
                <a:spcPts val="0"/>
              </a:spcAft>
              <a:buFontTx/>
              <a:buNone/>
            </a:pPr>
            <a:r>
              <a:rPr lang="en-US" altLang="ko-KR" sz="1600" b="1" dirty="0">
                <a:solidFill>
                  <a:srgbClr val="000000"/>
                </a:solidFill>
                <a:latin typeface="NanumGothic" charset="0"/>
                <a:ea typeface="Arial" charset="0"/>
              </a:rPr>
              <a:t>                                                   NEHA MUKUND R      </a:t>
            </a:r>
            <a:r>
              <a:rPr lang="en-US" altLang="ko-KR" sz="1600" b="1" dirty="0" smtClean="0">
                <a:solidFill>
                  <a:srgbClr val="000000"/>
                </a:solidFill>
                <a:latin typeface="NanumGothic" charset="0"/>
                <a:ea typeface="Arial" charset="0"/>
              </a:rPr>
              <a:t>                            </a:t>
            </a:r>
            <a:r>
              <a:rPr lang="en-US" altLang="ko-KR" sz="1600" b="1" dirty="0">
                <a:solidFill>
                  <a:srgbClr val="000000"/>
                </a:solidFill>
                <a:latin typeface="NanumGothic" charset="0"/>
                <a:ea typeface="Arial" charset="0"/>
              </a:rPr>
              <a:t>(1MS17TE028)</a:t>
            </a:r>
            <a:endParaRPr lang="ko-KR" altLang="en-US" sz="1600" b="1" dirty="0">
              <a:solidFill>
                <a:srgbClr val="000000"/>
              </a:solidFill>
              <a:latin typeface="NanumGothic" charset="0"/>
              <a:ea typeface="Arial" charset="0"/>
            </a:endParaRPr>
          </a:p>
          <a:p>
            <a:pPr marL="0" indent="0" algn="l" defTabSz="914400" eaLnBrk="1" latinLnBrk="0" hangingPunct="1">
              <a:lnSpc>
                <a:spcPct val="100000"/>
              </a:lnSpc>
              <a:spcBef>
                <a:spcPts val="0"/>
              </a:spcBef>
              <a:spcAft>
                <a:spcPts val="0"/>
              </a:spcAft>
              <a:buFontTx/>
              <a:buNone/>
            </a:pPr>
            <a:r>
              <a:rPr lang="en-US" altLang="ko-KR" sz="1600" b="1" dirty="0">
                <a:solidFill>
                  <a:srgbClr val="000000"/>
                </a:solidFill>
                <a:latin typeface="NanumGothic" charset="0"/>
                <a:ea typeface="Arial" charset="0"/>
              </a:rPr>
              <a:t>                                                   </a:t>
            </a:r>
            <a:r>
              <a:rPr lang="en-US" altLang="ko-KR" sz="1600" b="1" dirty="0" smtClean="0">
                <a:solidFill>
                  <a:srgbClr val="000000"/>
                </a:solidFill>
                <a:latin typeface="NanumGothic" charset="0"/>
                <a:ea typeface="Arial" charset="0"/>
              </a:rPr>
              <a:t>MUSKAAN GUPTA                                 </a:t>
            </a:r>
            <a:r>
              <a:rPr lang="en-US" altLang="ko-KR" sz="1600" b="1" dirty="0">
                <a:solidFill>
                  <a:srgbClr val="000000"/>
                </a:solidFill>
                <a:latin typeface="NanumGothic" charset="0"/>
                <a:ea typeface="Arial" charset="0"/>
              </a:rPr>
              <a:t>(</a:t>
            </a:r>
            <a:r>
              <a:rPr lang="en-US" altLang="ko-KR" sz="1600" b="1" dirty="0" smtClean="0">
                <a:solidFill>
                  <a:srgbClr val="000000"/>
                </a:solidFill>
                <a:latin typeface="NanumGothic" charset="0"/>
                <a:ea typeface="Arial" charset="0"/>
              </a:rPr>
              <a:t>1MS17TE063)</a:t>
            </a:r>
            <a:endParaRPr lang="ko-KR" altLang="en-US" sz="1600" b="1" dirty="0">
              <a:solidFill>
                <a:srgbClr val="000000"/>
              </a:solidFill>
              <a:latin typeface="NanumGothic" charset="0"/>
              <a:ea typeface="Arial" charset="0"/>
            </a:endParaRPr>
          </a:p>
          <a:p>
            <a:pPr marL="0" indent="0" algn="l" defTabSz="914400" eaLnBrk="1" latinLnBrk="0" hangingPunct="1">
              <a:lnSpc>
                <a:spcPct val="100000"/>
              </a:lnSpc>
              <a:spcBef>
                <a:spcPts val="0"/>
              </a:spcBef>
              <a:spcAft>
                <a:spcPts val="0"/>
              </a:spcAft>
              <a:buFontTx/>
              <a:buNone/>
            </a:pPr>
            <a:r>
              <a:rPr lang="en-US" altLang="ko-KR" sz="1600" b="1" dirty="0">
                <a:solidFill>
                  <a:srgbClr val="000000"/>
                </a:solidFill>
                <a:latin typeface="NanumGothic" charset="0"/>
                <a:ea typeface="Arial" charset="0"/>
              </a:rPr>
              <a:t>                                        </a:t>
            </a:r>
            <a:endParaRPr lang="ko-KR" altLang="en-US" sz="1600" b="1" dirty="0">
              <a:solidFill>
                <a:srgbClr val="000000"/>
              </a:solidFill>
              <a:latin typeface="NanumGothic" charset="0"/>
              <a:ea typeface="Arial" charset="0"/>
            </a:endParaRPr>
          </a:p>
          <a:p>
            <a:pPr marL="0" indent="0" algn="l" defTabSz="914400" eaLnBrk="1" latinLnBrk="0" hangingPunct="1">
              <a:lnSpc>
                <a:spcPct val="100000"/>
              </a:lnSpc>
              <a:spcBef>
                <a:spcPts val="0"/>
              </a:spcBef>
              <a:spcAft>
                <a:spcPts val="0"/>
              </a:spcAft>
              <a:buFontTx/>
              <a:buNone/>
            </a:pPr>
            <a:r>
              <a:rPr lang="en-US" altLang="ko-KR" sz="1600" b="1" dirty="0">
                <a:solidFill>
                  <a:srgbClr val="000000"/>
                </a:solidFill>
                <a:latin typeface="NanumGothic" charset="0"/>
                <a:ea typeface="Arial" charset="0"/>
              </a:rPr>
              <a:t> </a:t>
            </a:r>
            <a:endParaRPr lang="ko-KR" altLang="en-US" sz="1600" b="1" dirty="0">
              <a:solidFill>
                <a:srgbClr val="000000"/>
              </a:solidFill>
              <a:latin typeface="NanumGothic" charset="0"/>
              <a:ea typeface="Arial" charset="0"/>
            </a:endParaRPr>
          </a:p>
          <a:p>
            <a:pPr marL="0" indent="0" algn="l" defTabSz="914400" eaLnBrk="1" latinLnBrk="0" hangingPunct="1">
              <a:lnSpc>
                <a:spcPct val="100000"/>
              </a:lnSpc>
              <a:spcBef>
                <a:spcPts val="0"/>
              </a:spcBef>
              <a:spcAft>
                <a:spcPts val="0"/>
              </a:spcAft>
              <a:buFontTx/>
              <a:buNone/>
            </a:pPr>
            <a:endParaRPr lang="ko-KR" altLang="en-US" sz="1050" b="1" dirty="0">
              <a:solidFill>
                <a:srgbClr val="000000"/>
              </a:solidFill>
              <a:latin typeface="NanumGothic" charset="0"/>
              <a:ea typeface="Century Gothic" charset="0"/>
            </a:endParaRPr>
          </a:p>
          <a:p>
            <a:pPr marL="0" indent="0" algn="ctr" defTabSz="914400" eaLnBrk="1" latinLnBrk="0" hangingPunct="1">
              <a:lnSpc>
                <a:spcPct val="100000"/>
              </a:lnSpc>
              <a:spcBef>
                <a:spcPts val="0"/>
              </a:spcBef>
              <a:spcAft>
                <a:spcPts val="0"/>
              </a:spcAft>
              <a:buFontTx/>
              <a:buNone/>
            </a:pPr>
            <a:r>
              <a:rPr lang="en-US" altLang="ko-KR" sz="1800" b="1" dirty="0">
                <a:latin typeface="NanumGothic" charset="0"/>
                <a:ea typeface="Century Gothic" charset="0"/>
              </a:rPr>
              <a:t> </a:t>
            </a:r>
            <a:endParaRPr lang="ko-KR" altLang="en-US" sz="1800" b="1" dirty="0">
              <a:latin typeface="NanumGothic" charset="0"/>
              <a:ea typeface="Century Gothic" charset="0"/>
            </a:endParaRPr>
          </a:p>
        </p:txBody>
      </p:sp>
    </p:spTree>
    <p:extLst>
      <p:ext uri="{BB962C8B-B14F-4D97-AF65-F5344CB8AC3E}">
        <p14:creationId xmlns:p14="http://schemas.microsoft.com/office/powerpoint/2010/main" xmlns="" val="17944222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7531" y="309148"/>
            <a:ext cx="8911687" cy="448498"/>
          </a:xfrm>
        </p:spPr>
        <p:txBody>
          <a:bodyPr>
            <a:normAutofit fontScale="90000"/>
          </a:bodyPr>
          <a:lstStyle/>
          <a:p>
            <a:pPr algn="ctr"/>
            <a:r>
              <a:rPr lang="en-US" b="1" dirty="0" smtClean="0">
                <a:solidFill>
                  <a:schemeClr val="tx1"/>
                </a:solidFill>
              </a:rPr>
              <a:t>FLOW PROCESS</a:t>
            </a:r>
            <a:endParaRPr lang="en-US" b="1" dirty="0">
              <a:solidFill>
                <a:schemeClr val="tx1"/>
              </a:solidFill>
            </a:endParaRPr>
          </a:p>
        </p:txBody>
      </p:sp>
      <p:pic>
        <p:nvPicPr>
          <p:cNvPr id="4" name="Content Placeholder 3" descr="IMG_256"/>
          <p:cNvPicPr>
            <a:picLocks noGrp="1"/>
          </p:cNvPicPr>
          <p:nvPr>
            <p:ph idx="1"/>
          </p:nvPr>
        </p:nvPicPr>
        <p:blipFill>
          <a:blip r:embed="rId2"/>
          <a:stretch>
            <a:fillRect/>
          </a:stretch>
        </p:blipFill>
        <p:spPr>
          <a:xfrm>
            <a:off x="1887531" y="939072"/>
            <a:ext cx="8588879" cy="591892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851" y="624110"/>
            <a:ext cx="8911687" cy="642987"/>
          </a:xfrm>
        </p:spPr>
        <p:txBody>
          <a:bodyPr/>
          <a:lstStyle/>
          <a:p>
            <a:pPr algn="ctr"/>
            <a:r>
              <a:rPr lang="en-US" b="1" dirty="0" smtClean="0"/>
              <a:t>CONCLUSIONS AND FUTURE SCOPE</a:t>
            </a:r>
            <a:endParaRPr lang="en-US" b="1" dirty="0"/>
          </a:p>
        </p:txBody>
      </p:sp>
      <p:sp>
        <p:nvSpPr>
          <p:cNvPr id="3" name="Content Placeholder 2"/>
          <p:cNvSpPr>
            <a:spLocks noGrp="1"/>
          </p:cNvSpPr>
          <p:nvPr>
            <p:ph idx="1"/>
          </p:nvPr>
        </p:nvSpPr>
        <p:spPr>
          <a:xfrm>
            <a:off x="1580606" y="1645920"/>
            <a:ext cx="9666514" cy="4624251"/>
          </a:xfrm>
        </p:spPr>
        <p:txBody>
          <a:bodyPr>
            <a:normAutofit lnSpcReduction="10000"/>
          </a:bodyPr>
          <a:lstStyle/>
          <a:p>
            <a:pPr algn="just"/>
            <a:r>
              <a:rPr lang="en-US" sz="2000" dirty="0" smtClean="0">
                <a:solidFill>
                  <a:schemeClr val="tx1"/>
                </a:solidFill>
              </a:rPr>
              <a:t>Health is a critical aspect for Human life. Identification of human health conditions and accurately predicting the symptoms of the diseases is useful work for the society.</a:t>
            </a:r>
          </a:p>
          <a:p>
            <a:pPr algn="just"/>
            <a:r>
              <a:rPr lang="en-US" sz="2000" dirty="0" smtClean="0">
                <a:solidFill>
                  <a:schemeClr val="tx1"/>
                </a:solidFill>
              </a:rPr>
              <a:t> Nail colors are used for the disease detection. It helps in recognizing disease of the person and minimize the cost of the diagnosis of diseases. The detection system makes easy for doctors to give correct treatment to patients. </a:t>
            </a:r>
          </a:p>
          <a:p>
            <a:pPr algn="just"/>
            <a:r>
              <a:rPr lang="en-US" sz="2000" dirty="0" smtClean="0">
                <a:solidFill>
                  <a:schemeClr val="tx1"/>
                </a:solidFill>
              </a:rPr>
              <a:t>The system can be made better with increased number of image samples. </a:t>
            </a:r>
          </a:p>
          <a:p>
            <a:pPr algn="just">
              <a:buNone/>
            </a:pPr>
            <a:r>
              <a:rPr lang="en-US" sz="2000" dirty="0" smtClean="0">
                <a:solidFill>
                  <a:schemeClr val="tx1"/>
                </a:solidFill>
              </a:rPr>
              <a:t> The future scope includes making the refining of the expectant results via the image.</a:t>
            </a:r>
          </a:p>
          <a:p>
            <a:endParaRPr lang="en-US" dirty="0" smtClean="0"/>
          </a:p>
          <a:p>
            <a:pPr>
              <a:buNone/>
            </a:pPr>
            <a:endParaRPr lang="en-US" dirty="0" smtClean="0"/>
          </a:p>
          <a:p>
            <a:pPr>
              <a:buNone/>
            </a:pPr>
            <a:r>
              <a:rPr lang="en-US" dirty="0" smtClean="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650" y="496023"/>
            <a:ext cx="8911687" cy="627747"/>
          </a:xfrm>
        </p:spPr>
        <p:txBody>
          <a:bodyPr>
            <a:normAutofit fontScale="90000"/>
          </a:bodyPr>
          <a:lstStyle/>
          <a:p>
            <a:pPr algn="ctr"/>
            <a:r>
              <a:rPr lang="en-GB" b="1" dirty="0" smtClean="0"/>
              <a:t>REFERENCES</a:t>
            </a:r>
            <a:endParaRPr lang="en-GB" b="1" dirty="0"/>
          </a:p>
        </p:txBody>
      </p:sp>
      <p:sp>
        <p:nvSpPr>
          <p:cNvPr id="3" name="Content Placeholder 2"/>
          <p:cNvSpPr>
            <a:spLocks noGrp="1"/>
          </p:cNvSpPr>
          <p:nvPr>
            <p:ph idx="1"/>
          </p:nvPr>
        </p:nvSpPr>
        <p:spPr>
          <a:xfrm>
            <a:off x="653143" y="1463040"/>
            <a:ext cx="11312434" cy="5943600"/>
          </a:xfrm>
        </p:spPr>
        <p:txBody>
          <a:bodyPr>
            <a:normAutofit fontScale="85000" lnSpcReduction="10000"/>
          </a:bodyPr>
          <a:lstStyle/>
          <a:p>
            <a:pPr algn="just">
              <a:buNone/>
            </a:pPr>
            <a:r>
              <a:rPr lang="en-US" sz="2000" dirty="0" smtClean="0">
                <a:solidFill>
                  <a:schemeClr val="tx1"/>
                </a:solidFill>
              </a:rPr>
              <a:t>1.Indi </a:t>
            </a:r>
            <a:r>
              <a:rPr lang="en-US" sz="2000" dirty="0" err="1" smtClean="0">
                <a:solidFill>
                  <a:schemeClr val="tx1"/>
                </a:solidFill>
              </a:rPr>
              <a:t>Trupti</a:t>
            </a:r>
            <a:r>
              <a:rPr lang="en-US" sz="2000" dirty="0" smtClean="0">
                <a:solidFill>
                  <a:schemeClr val="tx1"/>
                </a:solidFill>
              </a:rPr>
              <a:t>, </a:t>
            </a:r>
            <a:r>
              <a:rPr lang="en-US" sz="2000" dirty="0" err="1" smtClean="0">
                <a:solidFill>
                  <a:schemeClr val="tx1"/>
                </a:solidFill>
              </a:rPr>
              <a:t>Yogesh</a:t>
            </a:r>
            <a:r>
              <a:rPr lang="en-US" sz="2000" dirty="0" smtClean="0">
                <a:solidFill>
                  <a:schemeClr val="tx1"/>
                </a:solidFill>
              </a:rPr>
              <a:t> A. </a:t>
            </a:r>
            <a:r>
              <a:rPr lang="en-US" sz="2000" dirty="0" err="1" smtClean="0">
                <a:solidFill>
                  <a:schemeClr val="tx1"/>
                </a:solidFill>
              </a:rPr>
              <a:t>Gunge</a:t>
            </a:r>
            <a:r>
              <a:rPr lang="en-US" sz="2000" dirty="0" smtClean="0">
                <a:solidFill>
                  <a:schemeClr val="tx1"/>
                </a:solidFill>
              </a:rPr>
              <a:t>, “Early Stage Disease Diagnosis System Using Human Nail Image Processing”, </a:t>
            </a:r>
            <a:r>
              <a:rPr lang="en-US" sz="2000" i="1" dirty="0" smtClean="0">
                <a:solidFill>
                  <a:schemeClr val="tx1"/>
                </a:solidFill>
              </a:rPr>
              <a:t>I.J. Information Technology </a:t>
            </a:r>
            <a:r>
              <a:rPr lang="en-US" sz="2000" i="1" dirty="0" err="1" smtClean="0">
                <a:solidFill>
                  <a:schemeClr val="tx1"/>
                </a:solidFill>
              </a:rPr>
              <a:t>AndComputer</a:t>
            </a:r>
            <a:r>
              <a:rPr lang="en-US" sz="2000" i="1" dirty="0" smtClean="0">
                <a:solidFill>
                  <a:schemeClr val="tx1"/>
                </a:solidFill>
              </a:rPr>
              <a:t> Science, Vol. </a:t>
            </a:r>
            <a:r>
              <a:rPr lang="en-US" sz="2000" dirty="0" smtClean="0">
                <a:solidFill>
                  <a:schemeClr val="tx1"/>
                </a:solidFill>
              </a:rPr>
              <a:t>7, Pp.30-35 , 05-07-2016</a:t>
            </a:r>
          </a:p>
          <a:p>
            <a:pPr algn="just">
              <a:buNone/>
            </a:pPr>
            <a:endParaRPr lang="en-US" sz="2000" dirty="0" smtClean="0">
              <a:solidFill>
                <a:schemeClr val="tx1"/>
              </a:solidFill>
            </a:endParaRPr>
          </a:p>
          <a:p>
            <a:pPr algn="just">
              <a:buNone/>
            </a:pPr>
            <a:r>
              <a:rPr lang="en-US" sz="2000" dirty="0" smtClean="0">
                <a:solidFill>
                  <a:schemeClr val="tx1"/>
                </a:solidFill>
              </a:rPr>
              <a:t>2.Sneha </a:t>
            </a:r>
            <a:r>
              <a:rPr lang="en-US" sz="2000" dirty="0" err="1" smtClean="0">
                <a:solidFill>
                  <a:schemeClr val="tx1"/>
                </a:solidFill>
              </a:rPr>
              <a:t>Gandhat</a:t>
            </a:r>
            <a:r>
              <a:rPr lang="en-US" sz="2000" dirty="0" smtClean="0">
                <a:solidFill>
                  <a:schemeClr val="tx1"/>
                </a:solidFill>
              </a:rPr>
              <a:t>, A. D. </a:t>
            </a:r>
            <a:r>
              <a:rPr lang="en-US" sz="2000" dirty="0" err="1" smtClean="0">
                <a:solidFill>
                  <a:schemeClr val="tx1"/>
                </a:solidFill>
              </a:rPr>
              <a:t>Thakare</a:t>
            </a:r>
            <a:r>
              <a:rPr lang="en-US" sz="2000" dirty="0" smtClean="0">
                <a:solidFill>
                  <a:schemeClr val="tx1"/>
                </a:solidFill>
              </a:rPr>
              <a:t>, </a:t>
            </a:r>
            <a:r>
              <a:rPr lang="en-US" sz="2000" dirty="0" err="1" smtClean="0">
                <a:solidFill>
                  <a:schemeClr val="tx1"/>
                </a:solidFill>
              </a:rPr>
              <a:t>Swati</a:t>
            </a:r>
            <a:r>
              <a:rPr lang="en-US" sz="2000" dirty="0" smtClean="0">
                <a:solidFill>
                  <a:schemeClr val="tx1"/>
                </a:solidFill>
              </a:rPr>
              <a:t> </a:t>
            </a:r>
            <a:r>
              <a:rPr lang="en-US" sz="2000" dirty="0" err="1" smtClean="0">
                <a:solidFill>
                  <a:schemeClr val="tx1"/>
                </a:solidFill>
              </a:rPr>
              <a:t>Avhad,Nityash</a:t>
            </a:r>
            <a:r>
              <a:rPr lang="en-US" sz="2000" dirty="0" smtClean="0">
                <a:solidFill>
                  <a:schemeClr val="tx1"/>
                </a:solidFill>
              </a:rPr>
              <a:t> </a:t>
            </a:r>
            <a:r>
              <a:rPr lang="en-US" sz="2000" dirty="0" err="1" smtClean="0">
                <a:solidFill>
                  <a:schemeClr val="tx1"/>
                </a:solidFill>
              </a:rPr>
              <a:t>Bajpai</a:t>
            </a:r>
            <a:r>
              <a:rPr lang="en-US" sz="2000" dirty="0" smtClean="0">
                <a:solidFill>
                  <a:schemeClr val="tx1"/>
                </a:solidFill>
              </a:rPr>
              <a:t>, </a:t>
            </a:r>
            <a:r>
              <a:rPr lang="en-US" sz="2000" dirty="0" err="1" smtClean="0">
                <a:solidFill>
                  <a:schemeClr val="tx1"/>
                </a:solidFill>
              </a:rPr>
              <a:t>Rohit</a:t>
            </a:r>
            <a:r>
              <a:rPr lang="en-US" sz="2000" dirty="0" smtClean="0">
                <a:solidFill>
                  <a:schemeClr val="tx1"/>
                </a:solidFill>
              </a:rPr>
              <a:t> </a:t>
            </a:r>
            <a:r>
              <a:rPr lang="en-US" sz="2000" dirty="0" err="1" smtClean="0">
                <a:solidFill>
                  <a:schemeClr val="tx1"/>
                </a:solidFill>
              </a:rPr>
              <a:t>Alawadhi</a:t>
            </a:r>
            <a:r>
              <a:rPr lang="en-US" sz="2000" dirty="0" smtClean="0">
                <a:solidFill>
                  <a:schemeClr val="tx1"/>
                </a:solidFill>
              </a:rPr>
              <a:t>, “ Study And Analysis Of Nail Images Of </a:t>
            </a:r>
            <a:r>
              <a:rPr lang="en-US" sz="2000" dirty="0" err="1" smtClean="0">
                <a:solidFill>
                  <a:schemeClr val="tx1"/>
                </a:solidFill>
              </a:rPr>
              <a:t>Patients”,International</a:t>
            </a:r>
            <a:r>
              <a:rPr lang="en-US" sz="2000" dirty="0" smtClean="0">
                <a:solidFill>
                  <a:schemeClr val="tx1"/>
                </a:solidFill>
              </a:rPr>
              <a:t> Journal Of Computer </a:t>
            </a:r>
            <a:r>
              <a:rPr lang="en-US" sz="2000" dirty="0" err="1" smtClean="0">
                <a:solidFill>
                  <a:schemeClr val="tx1"/>
                </a:solidFill>
              </a:rPr>
              <a:t>Applications,Volume</a:t>
            </a:r>
            <a:r>
              <a:rPr lang="en-US" sz="2000" dirty="0" smtClean="0">
                <a:solidFill>
                  <a:schemeClr val="tx1"/>
                </a:solidFill>
              </a:rPr>
              <a:t> 143 – No.13, June 2016</a:t>
            </a:r>
          </a:p>
          <a:p>
            <a:pPr algn="just">
              <a:buNone/>
            </a:pPr>
            <a:endParaRPr lang="en-US" sz="2000" dirty="0" smtClean="0">
              <a:solidFill>
                <a:schemeClr val="tx1"/>
              </a:solidFill>
            </a:endParaRPr>
          </a:p>
          <a:p>
            <a:pPr algn="just">
              <a:buNone/>
            </a:pPr>
            <a:r>
              <a:rPr lang="en-US" sz="2000" dirty="0" smtClean="0">
                <a:solidFill>
                  <a:schemeClr val="tx1"/>
                </a:solidFill>
              </a:rPr>
              <a:t>3.Vipra Sharma, </a:t>
            </a:r>
            <a:r>
              <a:rPr lang="en-US" sz="2000" dirty="0" err="1" smtClean="0">
                <a:solidFill>
                  <a:schemeClr val="tx1"/>
                </a:solidFill>
              </a:rPr>
              <a:t>Aparajit</a:t>
            </a:r>
            <a:r>
              <a:rPr lang="en-US" sz="2000" dirty="0" smtClean="0">
                <a:solidFill>
                  <a:schemeClr val="tx1"/>
                </a:solidFill>
              </a:rPr>
              <a:t> </a:t>
            </a:r>
            <a:r>
              <a:rPr lang="en-US" sz="2000" dirty="0" err="1" smtClean="0">
                <a:solidFill>
                  <a:schemeClr val="tx1"/>
                </a:solidFill>
              </a:rPr>
              <a:t>Shrivastava</a:t>
            </a:r>
            <a:r>
              <a:rPr lang="en-US" sz="2000" dirty="0" smtClean="0">
                <a:solidFill>
                  <a:schemeClr val="tx1"/>
                </a:solidFill>
              </a:rPr>
              <a:t>, ”System For Disease Detection By Analyzing Fingernails Color And </a:t>
            </a:r>
            <a:r>
              <a:rPr lang="en-US" sz="2000" dirty="0" err="1" smtClean="0">
                <a:solidFill>
                  <a:schemeClr val="tx1"/>
                </a:solidFill>
              </a:rPr>
              <a:t>Texture”,International</a:t>
            </a:r>
            <a:r>
              <a:rPr lang="en-US" sz="2000" dirty="0" smtClean="0">
                <a:solidFill>
                  <a:schemeClr val="tx1"/>
                </a:solidFill>
              </a:rPr>
              <a:t> Journal Of Advanced Engineering Research And Science (</a:t>
            </a:r>
            <a:r>
              <a:rPr lang="en-US" sz="2000" dirty="0" err="1" smtClean="0">
                <a:solidFill>
                  <a:schemeClr val="tx1"/>
                </a:solidFill>
              </a:rPr>
              <a:t>Ijaers</a:t>
            </a:r>
            <a:r>
              <a:rPr lang="en-US" sz="2000" dirty="0" smtClean="0">
                <a:solidFill>
                  <a:schemeClr val="tx1"/>
                </a:solidFill>
              </a:rPr>
              <a:t>), Vol-2,Issue-10, Oct- 2015.</a:t>
            </a:r>
          </a:p>
          <a:p>
            <a:pPr algn="just">
              <a:buNone/>
            </a:pPr>
            <a:r>
              <a:rPr lang="en-US" sz="2000" dirty="0" smtClean="0">
                <a:solidFill>
                  <a:schemeClr val="tx1"/>
                </a:solidFill>
              </a:rPr>
              <a:t>4.V.Saranya,Dr.A.Ranichitra,”Image Segmentation Techniques To Detect Nail </a:t>
            </a:r>
            <a:r>
              <a:rPr lang="en-US" sz="2000" dirty="0" err="1" smtClean="0">
                <a:solidFill>
                  <a:schemeClr val="tx1"/>
                </a:solidFill>
              </a:rPr>
              <a:t>Abnormalities”,International</a:t>
            </a:r>
            <a:r>
              <a:rPr lang="en-US" sz="2000" dirty="0" smtClean="0">
                <a:solidFill>
                  <a:schemeClr val="tx1"/>
                </a:solidFill>
              </a:rPr>
              <a:t> Journal Of Computer Technology &amp; Applications, Vol.-8, Issue- 4,Pp.522-527, 2017.</a:t>
            </a:r>
          </a:p>
          <a:p>
            <a:pPr algn="just">
              <a:buNone/>
            </a:pPr>
            <a:endParaRPr lang="en-US" sz="2000" dirty="0" smtClean="0">
              <a:solidFill>
                <a:schemeClr val="tx1"/>
              </a:solidFill>
            </a:endParaRPr>
          </a:p>
          <a:p>
            <a:pPr algn="just">
              <a:buNone/>
            </a:pPr>
            <a:r>
              <a:rPr lang="en-US" sz="2000" dirty="0" smtClean="0">
                <a:solidFill>
                  <a:schemeClr val="tx1"/>
                </a:solidFill>
              </a:rPr>
              <a:t> 5.VipraSharma , </a:t>
            </a:r>
            <a:r>
              <a:rPr lang="en-US" sz="2000" dirty="0" err="1" smtClean="0">
                <a:solidFill>
                  <a:schemeClr val="tx1"/>
                </a:solidFill>
              </a:rPr>
              <a:t>Manoj</a:t>
            </a:r>
            <a:r>
              <a:rPr lang="en-US" sz="2000" dirty="0" smtClean="0">
                <a:solidFill>
                  <a:schemeClr val="tx1"/>
                </a:solidFill>
              </a:rPr>
              <a:t> </a:t>
            </a:r>
            <a:r>
              <a:rPr lang="en-US" sz="2000" dirty="0" err="1" smtClean="0">
                <a:solidFill>
                  <a:schemeClr val="tx1"/>
                </a:solidFill>
              </a:rPr>
              <a:t>Ramaiya</a:t>
            </a:r>
            <a:r>
              <a:rPr lang="en-US" sz="2000" dirty="0" smtClean="0">
                <a:solidFill>
                  <a:schemeClr val="tx1"/>
                </a:solidFill>
              </a:rPr>
              <a:t>, “Nail Color And Texture Analysis For Disease Detection” ,International Journal Of Bio-Science And Bio-Technology, Pp.351-358, Vol.7, Issue – 5, 2015.</a:t>
            </a:r>
          </a:p>
          <a:p>
            <a:pPr algn="just">
              <a:buNone/>
            </a:pPr>
            <a:r>
              <a:rPr lang="en-US" sz="2000" dirty="0" smtClean="0">
                <a:solidFill>
                  <a:schemeClr val="tx1"/>
                </a:solidFill>
              </a:rPr>
              <a:t> </a:t>
            </a:r>
          </a:p>
          <a:p>
            <a:pPr algn="just">
              <a:buNone/>
            </a:pPr>
            <a:r>
              <a:rPr lang="en-US" sz="2000" dirty="0" smtClean="0">
                <a:solidFill>
                  <a:schemeClr val="tx1"/>
                </a:solidFill>
              </a:rPr>
              <a:t> </a:t>
            </a:r>
          </a:p>
          <a:p>
            <a:pPr>
              <a:buNone/>
            </a:pPr>
            <a:endParaRPr lang="en-US" sz="2000" dirty="0" smtClean="0"/>
          </a:p>
          <a:p>
            <a:pPr>
              <a:buNone/>
            </a:pPr>
            <a:r>
              <a:rPr lang="en-US" sz="2000" dirty="0" smtClean="0"/>
              <a:t> </a:t>
            </a:r>
          </a:p>
          <a:p>
            <a:pPr>
              <a:buNone/>
            </a:pPr>
            <a:endParaRPr lang="en-US" sz="2000" dirty="0" smtClean="0"/>
          </a:p>
          <a:p>
            <a:pPr>
              <a:buNone/>
            </a:pPr>
            <a:endParaRPr lang="en-GB" sz="2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pPr algn="ctr"/>
            <a:r>
              <a:rPr lang="en-GB" sz="9600" dirty="0" smtClean="0"/>
              <a:t>Thank You!</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0309" y="1972491"/>
            <a:ext cx="9872754" cy="3836125"/>
          </a:xfrm>
        </p:spPr>
        <p:txBody>
          <a:bodyPr>
            <a:normAutofit lnSpcReduction="10000"/>
          </a:bodyPr>
          <a:lstStyle/>
          <a:p>
            <a:pPr algn="just"/>
            <a:r>
              <a:rPr lang="en-US" sz="2200" dirty="0" smtClean="0">
                <a:solidFill>
                  <a:schemeClr val="tx1"/>
                </a:solidFill>
              </a:rPr>
              <a:t>The project is based on finding the disease a human may be prone to just by analyzing his/her nails. It uses machine learning and </a:t>
            </a:r>
            <a:r>
              <a:rPr lang="en-US" sz="2200" dirty="0" err="1" smtClean="0">
                <a:solidFill>
                  <a:schemeClr val="tx1"/>
                </a:solidFill>
              </a:rPr>
              <a:t>convolutional</a:t>
            </a:r>
            <a:r>
              <a:rPr lang="en-US" sz="2200" dirty="0" smtClean="0">
                <a:solidFill>
                  <a:schemeClr val="tx1"/>
                </a:solidFill>
              </a:rPr>
              <a:t> neural networks.</a:t>
            </a:r>
          </a:p>
          <a:p>
            <a:pPr algn="just"/>
            <a:endParaRPr lang="en-US" sz="2200" dirty="0" smtClean="0">
              <a:solidFill>
                <a:schemeClr val="tx1"/>
              </a:solidFill>
            </a:endParaRPr>
          </a:p>
          <a:p>
            <a:pPr algn="just"/>
            <a:r>
              <a:rPr lang="en-US" sz="2200" dirty="0" smtClean="0">
                <a:solidFill>
                  <a:schemeClr val="tx1"/>
                </a:solidFill>
              </a:rPr>
              <a:t>The main aim of this system design is to provide an application for use in healthcare domain for prediction of diseases.</a:t>
            </a:r>
          </a:p>
          <a:p>
            <a:pPr algn="just"/>
            <a:endParaRPr lang="en-US" sz="2200" dirty="0" smtClean="0">
              <a:solidFill>
                <a:schemeClr val="tx1"/>
              </a:solidFill>
            </a:endParaRPr>
          </a:p>
          <a:p>
            <a:pPr algn="just"/>
            <a:r>
              <a:rPr lang="en-US" sz="2200" dirty="0" smtClean="0">
                <a:solidFill>
                  <a:schemeClr val="tx1"/>
                </a:solidFill>
              </a:rPr>
              <a:t>The proposed system will take nail image as an input and will perform processing on input image.  Then finally it will predict probable  diseases.</a:t>
            </a:r>
          </a:p>
          <a:p>
            <a:pPr algn="just">
              <a:lnSpc>
                <a:spcPct val="150000"/>
              </a:lnSpc>
              <a:buNone/>
            </a:pPr>
            <a:endParaRPr lang="en-US" sz="2000" dirty="0">
              <a:solidFill>
                <a:schemeClr val="tx1"/>
              </a:solidFill>
              <a:latin typeface="+mj-lt"/>
            </a:endParaRPr>
          </a:p>
        </p:txBody>
      </p:sp>
      <p:sp>
        <p:nvSpPr>
          <p:cNvPr id="4" name="Title 3"/>
          <p:cNvSpPr>
            <a:spLocks noGrp="1"/>
          </p:cNvSpPr>
          <p:nvPr>
            <p:ph type="title"/>
          </p:nvPr>
        </p:nvSpPr>
        <p:spPr>
          <a:xfrm>
            <a:off x="1570309" y="624109"/>
            <a:ext cx="8911687" cy="616861"/>
          </a:xfrm>
        </p:spPr>
        <p:txBody>
          <a:bodyPr>
            <a:normAutofit fontScale="90000"/>
          </a:bodyPr>
          <a:lstStyle/>
          <a:p>
            <a:pPr algn="ctr"/>
            <a:r>
              <a:rPr lang="en-US" b="1" dirty="0" smtClean="0"/>
              <a:t>AIM</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532669"/>
            <a:ext cx="8911687" cy="747490"/>
          </a:xfrm>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587829" y="1280158"/>
            <a:ext cx="11364685" cy="5577841"/>
          </a:xfrm>
        </p:spPr>
        <p:txBody>
          <a:bodyPr>
            <a:normAutofit fontScale="77500" lnSpcReduction="20000"/>
          </a:bodyPr>
          <a:lstStyle/>
          <a:p>
            <a:pPr algn="just">
              <a:lnSpc>
                <a:spcPct val="150000"/>
              </a:lnSpc>
            </a:pPr>
            <a:r>
              <a:rPr lang="en-US" sz="2300" dirty="0" smtClean="0">
                <a:solidFill>
                  <a:schemeClr val="tx1"/>
                </a:solidFill>
              </a:rPr>
              <a:t>In health care domain many diseases can be predicted by observing color of human nails. Doctors observe nails of patient to get assistance in disease identification. Usually pink nails indicate healthy human.</a:t>
            </a:r>
          </a:p>
          <a:p>
            <a:pPr algn="just">
              <a:lnSpc>
                <a:spcPct val="150000"/>
              </a:lnSpc>
            </a:pPr>
            <a:r>
              <a:rPr lang="en-US" sz="2300" dirty="0" smtClean="0">
                <a:solidFill>
                  <a:schemeClr val="tx1"/>
                </a:solidFill>
              </a:rPr>
              <a:t>The need of system to analyze nails for disease prediction is because human eye is having subjectivity about colors, having limitation in resolution and small amount of color change in few pixels on nail would not be highlighted to human eyes which may lead to wrong result where as computer recognizes small color changes on nail.  </a:t>
            </a:r>
          </a:p>
          <a:p>
            <a:pPr algn="just">
              <a:lnSpc>
                <a:spcPct val="150000"/>
              </a:lnSpc>
            </a:pPr>
            <a:r>
              <a:rPr lang="en-US" sz="2300" dirty="0" smtClean="0">
                <a:solidFill>
                  <a:schemeClr val="tx1"/>
                </a:solidFill>
              </a:rPr>
              <a:t>In this system human nail image is captured using camera. Captured image is uploaded onto a system and region of interest from nail area is selected from uploaded image manually. The selected area is then processed further for extracting features of nail such as color of nail. </a:t>
            </a:r>
          </a:p>
          <a:p>
            <a:pPr algn="just">
              <a:lnSpc>
                <a:spcPct val="150000"/>
              </a:lnSpc>
            </a:pPr>
            <a:r>
              <a:rPr lang="en-US" sz="2300" dirty="0" smtClean="0">
                <a:solidFill>
                  <a:schemeClr val="tx1"/>
                </a:solidFill>
              </a:rPr>
              <a:t>This color feature of nail is matched using simple matcher algorithm for disease prediction. In this way the system is useful in prediction of diseases in their initial stages. </a:t>
            </a:r>
          </a:p>
          <a:p>
            <a:pPr>
              <a:buNone/>
            </a:pPr>
            <a:r>
              <a:rPr lang="en-US" sz="2300" dirty="0" smtClean="0"/>
              <a:t> </a:t>
            </a:r>
          </a:p>
          <a:p>
            <a:pPr algn="just"/>
            <a:endParaRPr lang="en-US" dirty="0" smtClean="0">
              <a:solidFill>
                <a:schemeClr val="tx1"/>
              </a:solidFill>
            </a:endParaRPr>
          </a:p>
          <a:p>
            <a:pPr algn="just">
              <a:lnSpc>
                <a:spcPct val="150000"/>
              </a:lnSpc>
            </a:pPr>
            <a:endParaRPr lang="en-US" sz="22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097" y="624110"/>
            <a:ext cx="8911687" cy="603799"/>
          </a:xfrm>
        </p:spPr>
        <p:txBody>
          <a:bodyPr>
            <a:normAutofit fontScale="90000"/>
          </a:bodyPr>
          <a:lstStyle/>
          <a:p>
            <a:pPr algn="ctr"/>
            <a:r>
              <a:rPr lang="en-US" b="1" dirty="0" smtClean="0"/>
              <a:t>PROBLEM STATEMENT</a:t>
            </a:r>
            <a:endParaRPr lang="en-US" b="1" dirty="0"/>
          </a:p>
        </p:txBody>
      </p:sp>
      <p:sp>
        <p:nvSpPr>
          <p:cNvPr id="3" name="Content Placeholder 2"/>
          <p:cNvSpPr>
            <a:spLocks noGrp="1"/>
          </p:cNvSpPr>
          <p:nvPr>
            <p:ph idx="1"/>
          </p:nvPr>
        </p:nvSpPr>
        <p:spPr>
          <a:xfrm>
            <a:off x="1828800" y="1593670"/>
            <a:ext cx="9675812" cy="3762102"/>
          </a:xfrm>
        </p:spPr>
        <p:txBody>
          <a:bodyPr>
            <a:normAutofit/>
          </a:bodyPr>
          <a:lstStyle/>
          <a:p>
            <a:pPr algn="just">
              <a:lnSpc>
                <a:spcPct val="150000"/>
              </a:lnSpc>
            </a:pPr>
            <a:r>
              <a:rPr lang="en-US" sz="2000" dirty="0" smtClean="0">
                <a:solidFill>
                  <a:schemeClr val="tx1"/>
                </a:solidFill>
              </a:rPr>
              <a:t>In health care domain doctors observe human nails as supporting information or symptoms for certain disease prediction. The same task is defined by the proposed model without  any human intervention. </a:t>
            </a:r>
          </a:p>
          <a:p>
            <a:pPr algn="just">
              <a:lnSpc>
                <a:spcPct val="150000"/>
              </a:lnSpc>
            </a:pPr>
            <a:r>
              <a:rPr lang="en-US" sz="2000" dirty="0" smtClean="0">
                <a:solidFill>
                  <a:schemeClr val="tx1"/>
                </a:solidFill>
              </a:rPr>
              <a:t>The model gives more accurate results than human vision, errors because it overcomes the limitations of human eye like subjectivity and resolution power.</a:t>
            </a:r>
          </a:p>
          <a:p>
            <a:pPr algn="just">
              <a:lnSpc>
                <a:spcPct val="150000"/>
              </a:lnSpc>
            </a:pPr>
            <a:endParaRPr 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412" y="624110"/>
            <a:ext cx="8366812" cy="773615"/>
          </a:xfrm>
        </p:spPr>
        <p:txBody>
          <a:bodyPr>
            <a:normAutofit/>
          </a:bodyPr>
          <a:lstStyle/>
          <a:p>
            <a:pPr algn="ctr"/>
            <a:r>
              <a:rPr lang="en-US" b="1" dirty="0" smtClean="0"/>
              <a:t>OBJECTIVES</a:t>
            </a:r>
            <a:endParaRPr lang="en-US" b="1" dirty="0"/>
          </a:p>
        </p:txBody>
      </p:sp>
      <p:sp>
        <p:nvSpPr>
          <p:cNvPr id="3" name="Content Placeholder 2"/>
          <p:cNvSpPr>
            <a:spLocks noGrp="1"/>
          </p:cNvSpPr>
          <p:nvPr>
            <p:ph idx="1"/>
          </p:nvPr>
        </p:nvSpPr>
        <p:spPr>
          <a:xfrm>
            <a:off x="1985554" y="1841863"/>
            <a:ext cx="9519058" cy="4062549"/>
          </a:xfrm>
        </p:spPr>
        <p:txBody>
          <a:bodyPr>
            <a:normAutofit/>
          </a:bodyPr>
          <a:lstStyle/>
          <a:p>
            <a:pPr lvl="0" algn="just"/>
            <a:r>
              <a:rPr lang="en-US" sz="2400" dirty="0" smtClean="0">
                <a:solidFill>
                  <a:schemeClr val="tx1"/>
                </a:solidFill>
              </a:rPr>
              <a:t>The main objective of this system design is to provide an application for use in healthcare domain. </a:t>
            </a:r>
          </a:p>
          <a:p>
            <a:pPr lvl="0" algn="just"/>
            <a:r>
              <a:rPr lang="en-US" sz="2400" dirty="0" smtClean="0">
                <a:solidFill>
                  <a:schemeClr val="tx1"/>
                </a:solidFill>
              </a:rPr>
              <a:t>The proposed model is advantageous in terms of cost and  time. </a:t>
            </a:r>
          </a:p>
          <a:p>
            <a:pPr lvl="0" algn="just"/>
            <a:r>
              <a:rPr lang="en-US" sz="2400" dirty="0" smtClean="0">
                <a:solidFill>
                  <a:schemeClr val="tx1"/>
                </a:solidFill>
              </a:rPr>
              <a:t>The proposed system will take nail image as an input and will perform processing on input image.</a:t>
            </a:r>
          </a:p>
          <a:p>
            <a:pPr algn="just"/>
            <a:r>
              <a:rPr lang="en-US" sz="2400" dirty="0" smtClean="0">
                <a:solidFill>
                  <a:schemeClr val="tx1"/>
                </a:solidFill>
              </a:rPr>
              <a:t>Then finally it will predict probable  diseases.  This system can be used by people as well as by doctors in healthcare domain. </a:t>
            </a:r>
          </a:p>
          <a:p>
            <a:pPr lvl="0" algn="just">
              <a:buNone/>
            </a:pPr>
            <a:endParaRPr lang="en-US" sz="2200" dirty="0">
              <a:solidFill>
                <a:schemeClr val="tx1"/>
              </a:solidFill>
            </a:endParaRPr>
          </a:p>
          <a:p>
            <a:pPr algn="just"/>
            <a:endParaRPr lang="en-US" sz="2200" dirty="0">
              <a:solidFill>
                <a:schemeClr val="tx1"/>
              </a:solidFill>
            </a:endParaRPr>
          </a:p>
        </p:txBody>
      </p:sp>
      <p:pic>
        <p:nvPicPr>
          <p:cNvPr id="4" name="Picture 3"/>
          <p:cNvPicPr>
            <a:picLocks noChangeAspect="1"/>
          </p:cNvPicPr>
          <p:nvPr/>
        </p:nvPicPr>
        <p:blipFill>
          <a:blip r:embed="rId2"/>
          <a:stretch>
            <a:fillRect/>
          </a:stretch>
        </p:blipFill>
        <p:spPr>
          <a:xfrm>
            <a:off x="211566" y="0"/>
            <a:ext cx="2377646" cy="755970"/>
          </a:xfrm>
          <a:prstGeom prst="rect">
            <a:avLst/>
          </a:prstGeom>
        </p:spPr>
      </p:pic>
    </p:spTree>
    <p:extLst>
      <p:ext uri="{BB962C8B-B14F-4D97-AF65-F5344CB8AC3E}">
        <p14:creationId xmlns:p14="http://schemas.microsoft.com/office/powerpoint/2010/main" xmlns="" val="95428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536" y="624110"/>
            <a:ext cx="8911687" cy="747490"/>
          </a:xfrm>
        </p:spPr>
        <p:txBody>
          <a:bodyPr/>
          <a:lstStyle/>
          <a:p>
            <a:pPr algn="ctr"/>
            <a:r>
              <a:rPr lang="en-US" b="1" dirty="0" smtClean="0"/>
              <a:t>MOTIVATION</a:t>
            </a:r>
            <a:endParaRPr lang="en-US" b="1" dirty="0"/>
          </a:p>
        </p:txBody>
      </p:sp>
      <p:sp>
        <p:nvSpPr>
          <p:cNvPr id="3" name="Content Placeholder 2"/>
          <p:cNvSpPr>
            <a:spLocks noGrp="1"/>
          </p:cNvSpPr>
          <p:nvPr>
            <p:ph idx="1"/>
          </p:nvPr>
        </p:nvSpPr>
        <p:spPr>
          <a:xfrm>
            <a:off x="1789611" y="1881051"/>
            <a:ext cx="9715001" cy="4030171"/>
          </a:xfrm>
        </p:spPr>
        <p:txBody>
          <a:bodyPr>
            <a:normAutofit/>
          </a:bodyPr>
          <a:lstStyle/>
          <a:p>
            <a:pPr algn="just">
              <a:lnSpc>
                <a:spcPct val="200000"/>
              </a:lnSpc>
              <a:buNone/>
            </a:pPr>
            <a:r>
              <a:rPr lang="en-US" sz="2200" dirty="0" smtClean="0">
                <a:solidFill>
                  <a:schemeClr val="tx1"/>
                </a:solidFill>
              </a:rPr>
              <a:t>      Large population having limited access to medical fraternity and facility, eliminate common errors done during diagnosis by medical professionals, missing standard operating procedures are a few motivating factors to design a simplified process, thereby providing accurate error free treatment there on.</a:t>
            </a:r>
          </a:p>
          <a:p>
            <a:pPr algn="just"/>
            <a:endParaRPr lang="en-US"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663" y="624110"/>
            <a:ext cx="8911687" cy="721364"/>
          </a:xfrm>
        </p:spPr>
        <p:txBody>
          <a:bodyPr/>
          <a:lstStyle/>
          <a:p>
            <a:pPr algn="ctr"/>
            <a:r>
              <a:rPr lang="en-US" b="1" dirty="0" smtClean="0">
                <a:solidFill>
                  <a:schemeClr val="tx1"/>
                </a:solidFill>
              </a:rPr>
              <a:t>ALGORITHM USED</a:t>
            </a:r>
            <a:endParaRPr lang="en-US" b="1" dirty="0">
              <a:solidFill>
                <a:schemeClr val="tx1"/>
              </a:solidFill>
            </a:endParaRPr>
          </a:p>
        </p:txBody>
      </p:sp>
      <p:sp>
        <p:nvSpPr>
          <p:cNvPr id="3" name="Content Placeholder 2"/>
          <p:cNvSpPr>
            <a:spLocks noGrp="1"/>
          </p:cNvSpPr>
          <p:nvPr>
            <p:ph idx="1"/>
          </p:nvPr>
        </p:nvSpPr>
        <p:spPr>
          <a:xfrm>
            <a:off x="705393" y="1345473"/>
            <a:ext cx="11011989" cy="5042263"/>
          </a:xfrm>
        </p:spPr>
        <p:txBody>
          <a:bodyPr>
            <a:normAutofit fontScale="92500" lnSpcReduction="10000"/>
          </a:bodyPr>
          <a:lstStyle/>
          <a:p>
            <a:pPr algn="just">
              <a:lnSpc>
                <a:spcPct val="150000"/>
              </a:lnSpc>
            </a:pPr>
            <a:r>
              <a:rPr lang="en-US" sz="1900" dirty="0" smtClean="0">
                <a:solidFill>
                  <a:schemeClr val="tx1"/>
                </a:solidFill>
              </a:rPr>
              <a:t>The name “</a:t>
            </a:r>
            <a:r>
              <a:rPr lang="en-US" sz="1900" dirty="0" err="1" smtClean="0">
                <a:solidFill>
                  <a:schemeClr val="tx1"/>
                </a:solidFill>
              </a:rPr>
              <a:t>convolutional</a:t>
            </a:r>
            <a:r>
              <a:rPr lang="en-US" sz="1900" dirty="0" smtClean="0">
                <a:solidFill>
                  <a:schemeClr val="tx1"/>
                </a:solidFill>
              </a:rPr>
              <a:t> neural network” indicates that the network employs a mathematical operation called </a:t>
            </a:r>
            <a:r>
              <a:rPr lang="en-US" sz="1900" dirty="0" err="1" smtClean="0">
                <a:solidFill>
                  <a:schemeClr val="tx1"/>
                </a:solidFill>
              </a:rPr>
              <a:t>convolution.Convolution</a:t>
            </a:r>
            <a:r>
              <a:rPr lang="en-US" sz="1900" dirty="0" smtClean="0">
                <a:solidFill>
                  <a:schemeClr val="tx1"/>
                </a:solidFill>
              </a:rPr>
              <a:t> is a specialized kind of linear operation. </a:t>
            </a:r>
            <a:r>
              <a:rPr lang="en-US" sz="1900" dirty="0" err="1" smtClean="0">
                <a:solidFill>
                  <a:schemeClr val="tx1"/>
                </a:solidFill>
              </a:rPr>
              <a:t>Convolutional</a:t>
            </a:r>
            <a:r>
              <a:rPr lang="en-US" sz="1900" dirty="0" smtClean="0">
                <a:solidFill>
                  <a:schemeClr val="tx1"/>
                </a:solidFill>
              </a:rPr>
              <a:t> networks are simply neural networks that use convolution in place of general matrix multiplication in at least one of their layers.</a:t>
            </a:r>
          </a:p>
          <a:p>
            <a:pPr algn="just">
              <a:lnSpc>
                <a:spcPct val="150000"/>
              </a:lnSpc>
            </a:pPr>
            <a:r>
              <a:rPr lang="en-US" sz="1900" dirty="0" smtClean="0">
                <a:solidFill>
                  <a:schemeClr val="tx1"/>
                </a:solidFill>
              </a:rPr>
              <a:t>A </a:t>
            </a:r>
            <a:r>
              <a:rPr lang="en-US" sz="1900" dirty="0" err="1" smtClean="0">
                <a:solidFill>
                  <a:schemeClr val="tx1"/>
                </a:solidFill>
              </a:rPr>
              <a:t>convolutional</a:t>
            </a:r>
            <a:r>
              <a:rPr lang="en-US" sz="1900" dirty="0" smtClean="0">
                <a:solidFill>
                  <a:schemeClr val="tx1"/>
                </a:solidFill>
              </a:rPr>
              <a:t> neural network consists of an input and an output layer, as well as multiple hidden </a:t>
            </a:r>
            <a:r>
              <a:rPr lang="en-US" sz="1900" dirty="0" smtClean="0">
                <a:solidFill>
                  <a:schemeClr val="tx1"/>
                </a:solidFill>
              </a:rPr>
              <a:t>layers</a:t>
            </a:r>
            <a:r>
              <a:rPr lang="en-US" sz="1900" dirty="0" smtClean="0">
                <a:solidFill>
                  <a:schemeClr val="tx1"/>
                </a:solidFill>
              </a:rPr>
              <a:t>.</a:t>
            </a:r>
            <a:r>
              <a:rPr lang="en-US" sz="1900" dirty="0" smtClean="0">
                <a:solidFill>
                  <a:schemeClr val="tx1"/>
                </a:solidFill>
              </a:rPr>
              <a:t>  The activation function is commonly a RELU </a:t>
            </a:r>
            <a:r>
              <a:rPr lang="en-US" sz="1900" dirty="0" smtClean="0">
                <a:solidFill>
                  <a:schemeClr val="tx1"/>
                </a:solidFill>
              </a:rPr>
              <a:t>layer</a:t>
            </a:r>
            <a:r>
              <a:rPr lang="en-US" sz="1900" dirty="0" smtClean="0">
                <a:solidFill>
                  <a:schemeClr val="tx1"/>
                </a:solidFill>
              </a:rPr>
              <a:t>,</a:t>
            </a:r>
            <a:r>
              <a:rPr lang="en-US" sz="1900" dirty="0" smtClean="0">
                <a:solidFill>
                  <a:schemeClr val="tx1"/>
                </a:solidFill>
              </a:rPr>
              <a:t> </a:t>
            </a:r>
            <a:r>
              <a:rPr lang="en-US" sz="1900" dirty="0" smtClean="0">
                <a:solidFill>
                  <a:schemeClr val="tx1"/>
                </a:solidFill>
              </a:rPr>
              <a:t>and is subsequently followed by additional convolutions such as pooling layers, fully connected layers and normalization layers, referred to as hidden layers because their inputs and outputs are masked by the activation function and final </a:t>
            </a:r>
            <a:r>
              <a:rPr lang="en-US" sz="1900" dirty="0" smtClean="0">
                <a:solidFill>
                  <a:schemeClr val="tx1"/>
                </a:solidFill>
              </a:rPr>
              <a:t>convolution</a:t>
            </a:r>
            <a:r>
              <a:rPr lang="en-US" sz="1900" dirty="0" smtClean="0">
                <a:solidFill>
                  <a:schemeClr val="tx1"/>
                </a:solidFill>
              </a:rPr>
              <a:t>.</a:t>
            </a:r>
            <a:endParaRPr lang="en-US" sz="1900" dirty="0" smtClean="0">
              <a:solidFill>
                <a:schemeClr val="tx1"/>
              </a:solidFill>
            </a:endParaRPr>
          </a:p>
          <a:p>
            <a:pPr algn="just"/>
            <a:r>
              <a:rPr lang="en-US" sz="1900" dirty="0" smtClean="0">
                <a:solidFill>
                  <a:schemeClr val="tx1"/>
                </a:solidFill>
              </a:rPr>
              <a:t>When programming a CNN, the input is a tensor with shape (number of images) x (image width) x (image height) x (image depth). Then after passing through a </a:t>
            </a:r>
            <a:r>
              <a:rPr lang="en-US" sz="1900" dirty="0" err="1" smtClean="0">
                <a:solidFill>
                  <a:schemeClr val="tx1"/>
                </a:solidFill>
              </a:rPr>
              <a:t>convolutional</a:t>
            </a:r>
            <a:r>
              <a:rPr lang="en-US" sz="1900" dirty="0" smtClean="0">
                <a:solidFill>
                  <a:schemeClr val="tx1"/>
                </a:solidFill>
              </a:rPr>
              <a:t> layer, the image becomes abstracted to a feature map, with shape (number of images) x (feature map width) x (feature map height) x (feature map channels). </a:t>
            </a:r>
          </a:p>
          <a:p>
            <a:pPr algn="just">
              <a:lnSpc>
                <a:spcPct val="150000"/>
              </a:lnSpc>
            </a:pPr>
            <a:endParaRPr lang="en-US" sz="16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13" y="315679"/>
            <a:ext cx="8911687" cy="616861"/>
          </a:xfrm>
        </p:spPr>
        <p:txBody>
          <a:bodyPr>
            <a:normAutofit fontScale="90000"/>
          </a:bodyPr>
          <a:lstStyle/>
          <a:p>
            <a:r>
              <a:rPr lang="en-US" b="1" dirty="0" smtClean="0">
                <a:solidFill>
                  <a:schemeClr val="tx1"/>
                </a:solidFill>
              </a:rPr>
              <a:t>ALGORITHM USED CONTD..</a:t>
            </a:r>
            <a:endParaRPr lang="en-US" b="1" dirty="0">
              <a:solidFill>
                <a:schemeClr val="tx1"/>
              </a:solidFill>
            </a:endParaRPr>
          </a:p>
        </p:txBody>
      </p:sp>
      <p:sp>
        <p:nvSpPr>
          <p:cNvPr id="3" name="Content Placeholder 2"/>
          <p:cNvSpPr>
            <a:spLocks noGrp="1"/>
          </p:cNvSpPr>
          <p:nvPr>
            <p:ph idx="1"/>
          </p:nvPr>
        </p:nvSpPr>
        <p:spPr>
          <a:xfrm>
            <a:off x="718457" y="1149531"/>
            <a:ext cx="10985863" cy="5368835"/>
          </a:xfrm>
        </p:spPr>
        <p:txBody>
          <a:bodyPr>
            <a:normAutofit lnSpcReduction="10000"/>
          </a:bodyPr>
          <a:lstStyle/>
          <a:p>
            <a:pPr algn="just"/>
            <a:r>
              <a:rPr lang="en-US" dirty="0" smtClean="0">
                <a:solidFill>
                  <a:schemeClr val="tx1"/>
                </a:solidFill>
              </a:rPr>
              <a:t>A </a:t>
            </a:r>
            <a:r>
              <a:rPr lang="en-US" dirty="0" err="1" smtClean="0">
                <a:solidFill>
                  <a:schemeClr val="tx1"/>
                </a:solidFill>
              </a:rPr>
              <a:t>convolutional</a:t>
            </a:r>
            <a:r>
              <a:rPr lang="en-US" dirty="0" smtClean="0">
                <a:solidFill>
                  <a:schemeClr val="tx1"/>
                </a:solidFill>
              </a:rPr>
              <a:t> layer within a neural network should have the following attributes:</a:t>
            </a:r>
          </a:p>
          <a:p>
            <a:pPr algn="just">
              <a:buNone/>
            </a:pPr>
            <a:r>
              <a:rPr lang="en-US" dirty="0" smtClean="0">
                <a:solidFill>
                  <a:schemeClr val="tx1"/>
                </a:solidFill>
              </a:rPr>
              <a:t>      1. </a:t>
            </a:r>
            <a:r>
              <a:rPr lang="en-US" dirty="0" err="1" smtClean="0">
                <a:solidFill>
                  <a:schemeClr val="tx1"/>
                </a:solidFill>
              </a:rPr>
              <a:t>Convolutional</a:t>
            </a:r>
            <a:r>
              <a:rPr lang="en-US" dirty="0" smtClean="0">
                <a:solidFill>
                  <a:schemeClr val="tx1"/>
                </a:solidFill>
              </a:rPr>
              <a:t> kernels defined by a width and height (hyper-parameters).</a:t>
            </a:r>
          </a:p>
          <a:p>
            <a:pPr algn="just">
              <a:buNone/>
            </a:pPr>
            <a:r>
              <a:rPr lang="en-US" dirty="0" smtClean="0">
                <a:solidFill>
                  <a:schemeClr val="tx1"/>
                </a:solidFill>
              </a:rPr>
              <a:t>      2.  The number of input channels and output channels (hyper-parameter).</a:t>
            </a:r>
          </a:p>
          <a:p>
            <a:pPr algn="just">
              <a:buNone/>
            </a:pPr>
            <a:r>
              <a:rPr lang="en-US" dirty="0" smtClean="0">
                <a:solidFill>
                  <a:schemeClr val="tx1"/>
                </a:solidFill>
              </a:rPr>
              <a:t>      3.  The depth of the Convolution filter (the input channels) must be equal to the  number channels (depth) of the input feature map.</a:t>
            </a:r>
          </a:p>
          <a:p>
            <a:pPr algn="just"/>
            <a:r>
              <a:rPr lang="en-US" dirty="0" err="1" smtClean="0">
                <a:solidFill>
                  <a:schemeClr val="tx1"/>
                </a:solidFill>
              </a:rPr>
              <a:t>Convolutional</a:t>
            </a:r>
            <a:r>
              <a:rPr lang="en-US" dirty="0" smtClean="0">
                <a:solidFill>
                  <a:schemeClr val="tx1"/>
                </a:solidFill>
              </a:rPr>
              <a:t> layers convolve the input and pass its result to the next layer. This is similar to the response of a neuron in the visual cortex to a specific stimulus.</a:t>
            </a:r>
          </a:p>
          <a:p>
            <a:pPr algn="just"/>
            <a:r>
              <a:rPr lang="en-US" b="1" dirty="0" smtClean="0">
                <a:solidFill>
                  <a:schemeClr val="tx1"/>
                </a:solidFill>
              </a:rPr>
              <a:t>Pooling: </a:t>
            </a:r>
            <a:r>
              <a:rPr lang="en-US" dirty="0" err="1" smtClean="0">
                <a:solidFill>
                  <a:schemeClr val="tx1"/>
                </a:solidFill>
              </a:rPr>
              <a:t>Convolutional</a:t>
            </a:r>
            <a:r>
              <a:rPr lang="en-US" dirty="0" smtClean="0">
                <a:solidFill>
                  <a:schemeClr val="tx1"/>
                </a:solidFill>
              </a:rPr>
              <a:t> networks may include local or global pooling layers to streamline the underlying computation. Pooling layers reduce the dimensions of the data by combining the outputs of neuron clusters at one layer into a single neuron in the next layer. Local pooling combines small clusters, typically 2 x 2. Global pooling acts on all the neurons of the </a:t>
            </a:r>
            <a:r>
              <a:rPr lang="en-US" dirty="0" err="1" smtClean="0">
                <a:solidFill>
                  <a:schemeClr val="tx1"/>
                </a:solidFill>
              </a:rPr>
              <a:t>convolutional</a:t>
            </a:r>
            <a:r>
              <a:rPr lang="en-US" dirty="0" smtClean="0">
                <a:solidFill>
                  <a:schemeClr val="tx1"/>
                </a:solidFill>
              </a:rPr>
              <a:t> layer.</a:t>
            </a:r>
            <a:endParaRPr lang="en-US" b="1" dirty="0" smtClean="0">
              <a:solidFill>
                <a:schemeClr val="tx1"/>
              </a:solidFill>
            </a:endParaRPr>
          </a:p>
          <a:p>
            <a:pPr algn="just"/>
            <a:r>
              <a:rPr lang="en-US" dirty="0" smtClean="0">
                <a:solidFill>
                  <a:schemeClr val="tx1"/>
                </a:solidFill>
              </a:rPr>
              <a:t>In addition, pooling may compute a max or an average. </a:t>
            </a:r>
            <a:r>
              <a:rPr lang="en-US" i="1" dirty="0" smtClean="0">
                <a:solidFill>
                  <a:schemeClr val="tx1"/>
                </a:solidFill>
              </a:rPr>
              <a:t>Max pooling</a:t>
            </a:r>
            <a:r>
              <a:rPr lang="en-US" dirty="0" smtClean="0">
                <a:solidFill>
                  <a:schemeClr val="tx1"/>
                </a:solidFill>
              </a:rPr>
              <a:t> uses the maximum value from each of a cluster of neurons at the prior layer.</a:t>
            </a:r>
          </a:p>
          <a:p>
            <a:r>
              <a:rPr lang="en-US" b="1" dirty="0" err="1" smtClean="0">
                <a:solidFill>
                  <a:schemeClr val="tx1"/>
                </a:solidFill>
              </a:rPr>
              <a:t>ReLU</a:t>
            </a:r>
            <a:r>
              <a:rPr lang="en-US" b="1" dirty="0" smtClean="0">
                <a:solidFill>
                  <a:schemeClr val="tx1"/>
                </a:solidFill>
              </a:rPr>
              <a:t> </a:t>
            </a:r>
            <a:r>
              <a:rPr lang="en-US" b="1" dirty="0" err="1" smtClean="0">
                <a:solidFill>
                  <a:schemeClr val="tx1"/>
                </a:solidFill>
              </a:rPr>
              <a:t>layer:</a:t>
            </a:r>
            <a:r>
              <a:rPr lang="en-US" dirty="0" err="1" smtClean="0">
                <a:solidFill>
                  <a:schemeClr val="tx1"/>
                </a:solidFill>
              </a:rPr>
              <a:t>ReLU</a:t>
            </a:r>
            <a:r>
              <a:rPr lang="en-US" dirty="0" smtClean="0">
                <a:solidFill>
                  <a:schemeClr val="tx1"/>
                </a:solidFill>
              </a:rPr>
              <a:t> is the abbreviation of rectified linear unit, which applies the non-saturating activation function {\</a:t>
            </a:r>
            <a:r>
              <a:rPr lang="en-US" dirty="0" err="1" smtClean="0">
                <a:solidFill>
                  <a:schemeClr val="tx1"/>
                </a:solidFill>
              </a:rPr>
              <a:t>textstyle</a:t>
            </a:r>
            <a:r>
              <a:rPr lang="en-US" dirty="0" smtClean="0">
                <a:solidFill>
                  <a:schemeClr val="tx1"/>
                </a:solidFill>
              </a:rPr>
              <a:t> f(x)=\max(0,x)}.</a:t>
            </a:r>
          </a:p>
          <a:p>
            <a:pPr algn="just"/>
            <a:endParaRPr lang="en-US" dirty="0" smtClean="0">
              <a:solidFill>
                <a:schemeClr val="tx1"/>
              </a:solidFill>
            </a:endParaRPr>
          </a:p>
          <a:p>
            <a:pPr algn="just"/>
            <a:endParaRPr lang="en-US" dirty="0" smtClean="0">
              <a:solidFill>
                <a:schemeClr val="tx1"/>
              </a:solidFill>
            </a:endParaRPr>
          </a:p>
          <a:p>
            <a:pPr algn="just">
              <a:buNone/>
            </a:pPr>
            <a:endParaRPr lang="en-US" dirty="0" smtClean="0">
              <a:solidFill>
                <a:schemeClr val="tx1"/>
              </a:solidFill>
            </a:endParaRPr>
          </a:p>
          <a:p>
            <a:pPr>
              <a:buNone/>
            </a:pPr>
            <a:endParaRPr lang="en-US" dirty="0" smtClean="0">
              <a:solidFill>
                <a:schemeClr val="tx1"/>
              </a:solidFill>
            </a:endParaRPr>
          </a:p>
          <a:p>
            <a:pPr>
              <a:buNone/>
            </a:pPr>
            <a:endParaRPr lang="en-US" dirty="0" smtClean="0">
              <a:solidFill>
                <a:schemeClr val="tx1"/>
              </a:solidFill>
            </a:endParaRPr>
          </a:p>
          <a:p>
            <a:pPr>
              <a:buNone/>
            </a:pPr>
            <a:endParaRPr lang="en-US" dirty="0" smtClean="0">
              <a:solidFill>
                <a:schemeClr val="tx1"/>
              </a:solidFill>
            </a:endParaRPr>
          </a:p>
          <a:p>
            <a:pPr>
              <a:buNone/>
            </a:pPr>
            <a:endParaRPr lang="en-US" dirty="0" smtClean="0">
              <a:solidFill>
                <a:schemeClr val="tx1"/>
              </a:solidFill>
            </a:endParaRPr>
          </a:p>
          <a:p>
            <a:pPr>
              <a:buNone/>
            </a:pPr>
            <a:endParaRPr lang="en-US" dirty="0" smtClean="0">
              <a:solidFill>
                <a:schemeClr val="tx1"/>
              </a:solidFill>
            </a:endParaRPr>
          </a:p>
          <a:p>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411" y="624110"/>
            <a:ext cx="8911687" cy="656050"/>
          </a:xfrm>
        </p:spPr>
        <p:txBody>
          <a:bodyPr/>
          <a:lstStyle/>
          <a:p>
            <a:r>
              <a:rPr lang="en-US" b="1" dirty="0" smtClean="0">
                <a:solidFill>
                  <a:schemeClr val="tx1"/>
                </a:solidFill>
              </a:rPr>
              <a:t>ALGORITHM FLOW CONTD..</a:t>
            </a:r>
            <a:endParaRPr lang="en-US" b="1" dirty="0">
              <a:solidFill>
                <a:schemeClr val="tx1"/>
              </a:solidFill>
            </a:endParaRPr>
          </a:p>
        </p:txBody>
      </p:sp>
      <p:sp>
        <p:nvSpPr>
          <p:cNvPr id="3" name="Content Placeholder 2"/>
          <p:cNvSpPr>
            <a:spLocks noGrp="1"/>
          </p:cNvSpPr>
          <p:nvPr>
            <p:ph idx="1"/>
          </p:nvPr>
        </p:nvSpPr>
        <p:spPr>
          <a:xfrm>
            <a:off x="1844629" y="1724297"/>
            <a:ext cx="9572308" cy="4624252"/>
          </a:xfrm>
        </p:spPr>
        <p:txBody>
          <a:bodyPr>
            <a:normAutofit/>
          </a:bodyPr>
          <a:lstStyle/>
          <a:p>
            <a:pPr algn="just"/>
            <a:r>
              <a:rPr lang="en-US" dirty="0" smtClean="0">
                <a:solidFill>
                  <a:schemeClr val="tx1"/>
                </a:solidFill>
              </a:rPr>
              <a:t>The proposed system guides in such scenario to take decision in disease diagnosis. The input to the proposed system is person nail image. The system will process an image of nail and extract features of nail which is used for disease diagnosis. </a:t>
            </a:r>
          </a:p>
          <a:p>
            <a:pPr algn="just"/>
            <a:r>
              <a:rPr lang="en-US" dirty="0" smtClean="0">
                <a:solidFill>
                  <a:schemeClr val="tx1"/>
                </a:solidFill>
              </a:rPr>
              <a:t>Human nail consist of various features, out of which proposed system uses nail color changes for disease diagnosis. Here, first training set data is prepared using </a:t>
            </a:r>
            <a:r>
              <a:rPr lang="en-IN" dirty="0" smtClean="0">
                <a:solidFill>
                  <a:schemeClr val="tx1"/>
                </a:solidFill>
              </a:rPr>
              <a:t>CNN</a:t>
            </a:r>
            <a:r>
              <a:rPr lang="en-US" dirty="0" smtClean="0">
                <a:solidFill>
                  <a:schemeClr val="tx1"/>
                </a:solidFill>
              </a:rPr>
              <a:t> from nail images of patients of specific diseases. A feature extracted from input nail image is compared with the training data set to get result. </a:t>
            </a:r>
          </a:p>
          <a:p>
            <a:pPr algn="just"/>
            <a:r>
              <a:rPr lang="en-US" dirty="0" smtClean="0">
                <a:solidFill>
                  <a:schemeClr val="tx1"/>
                </a:solidFill>
              </a:rPr>
              <a:t>Human fingernail image analysis is procedure consists of image capturing, pre-processing of image, image segmentation, segmentation of image, feature extraction</a:t>
            </a:r>
          </a:p>
          <a:p>
            <a:pPr algn="just"/>
            <a:r>
              <a:rPr lang="en-US" dirty="0" smtClean="0">
                <a:solidFill>
                  <a:schemeClr val="tx1"/>
                </a:solidFill>
              </a:rPr>
              <a:t>The nail features such as color, shape and texture used to predict diseases.</a:t>
            </a:r>
          </a:p>
          <a:p>
            <a:endParaRPr lang="en-US"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217</TotalTime>
  <Pages>18</Pages>
  <Words>898</Words>
  <Characters>0</Characters>
  <Application>Microsoft Office PowerPoint</Application>
  <DocSecurity>0</DocSecurity>
  <PresentationFormat>Custom</PresentationFormat>
  <Lines>0</Lines>
  <Paragraphs>89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Slide 1</vt:lpstr>
      <vt:lpstr>AIM</vt:lpstr>
      <vt:lpstr>INTRODUCTION</vt:lpstr>
      <vt:lpstr>PROBLEM STATEMENT</vt:lpstr>
      <vt:lpstr>OBJECTIVES</vt:lpstr>
      <vt:lpstr>MOTIVATION</vt:lpstr>
      <vt:lpstr>ALGORITHM USED</vt:lpstr>
      <vt:lpstr>ALGORITHM USED CONTD..</vt:lpstr>
      <vt:lpstr>ALGORITHM FLOW CONTD..</vt:lpstr>
      <vt:lpstr>FLOW PROCESS</vt:lpstr>
      <vt:lpstr>CONCLUSIONS AND FUTURE SCOPE</vt:lpstr>
      <vt:lpstr>REFERENCES</vt:lpstr>
      <vt:lpstr>Thank You!</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pruthvi t</dc:creator>
  <cp:lastModifiedBy>m</cp:lastModifiedBy>
  <cp:revision>30</cp:revision>
  <dcterms:modified xsi:type="dcterms:W3CDTF">2020-05-14T15:55:58Z</dcterms:modified>
</cp:coreProperties>
</file>