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51" r:id="rId2"/>
  </p:sldMasterIdLst>
  <p:notesMasterIdLst>
    <p:notesMasterId r:id="rId22"/>
  </p:notesMasterIdLst>
  <p:sldIdLst>
    <p:sldId id="256" r:id="rId3"/>
    <p:sldId id="257" r:id="rId4"/>
    <p:sldId id="258" r:id="rId5"/>
    <p:sldId id="259" r:id="rId6"/>
    <p:sldId id="261" r:id="rId7"/>
    <p:sldId id="263" r:id="rId8"/>
    <p:sldId id="262" r:id="rId9"/>
    <p:sldId id="264" r:id="rId10"/>
    <p:sldId id="276" r:id="rId11"/>
    <p:sldId id="265" r:id="rId12"/>
    <p:sldId id="266" r:id="rId13"/>
    <p:sldId id="267" r:id="rId14"/>
    <p:sldId id="268" r:id="rId15"/>
    <p:sldId id="269" r:id="rId16"/>
    <p:sldId id="270" r:id="rId17"/>
    <p:sldId id="271" r:id="rId18"/>
    <p:sldId id="274" r:id="rId19"/>
    <p:sldId id="275" r:id="rId20"/>
    <p:sldId id="272" r:id="rId21"/>
  </p:sldIdLst>
  <p:sldSz cx="9144000" cy="6858000" type="screen4x3"/>
  <p:notesSz cx="6858000" cy="9144000"/>
  <p:embeddedFontLst>
    <p:embeddedFont>
      <p:font typeface="Lexend" panose="020B0604020202020204" charset="0"/>
      <p:regular r:id="rId23"/>
      <p:bold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 Jacob" initials="NJ" lastIdx="1" clrIdx="0">
    <p:extLst>
      <p:ext uri="{19B8F6BF-5375-455C-9EA6-DF929625EA0E}">
        <p15:presenceInfo xmlns:p15="http://schemas.microsoft.com/office/powerpoint/2012/main" userId="2094f5504d8735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169DE3-36F8-4EC0-9C56-441325F45330}">
  <a:tblStyle styleId="{0D169DE3-36F8-4EC0-9C56-441325F453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09T11:28:54.32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 name="Google Shape;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b4a2330a0c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1b4a2330a0c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4a2330a0c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b4a2330a0c_2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4a2330a0c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1b4a2330a0c_2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4a2330a0c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b4a2330a0c_2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4a2330a0c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4a2330a0c_2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4a2330a0c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1b4a2330a0c_2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4a2330a0c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1b4a2330a0c_2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449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4a2330a0c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1b4a2330a0c_2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6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 name="Google Shape;2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b4a2330a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g1b4a2330a0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b4a2330a0c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g1b4a2330a0c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b4a2330a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g1b4a2330a0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4a2330a0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4a2330a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b4a2330a0c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1b4a2330a0c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b4a2330a0c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b4a2330a0c_2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4a2330a0c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1b4a2330a0c_2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p:nvPr/>
        </p:nvSpPr>
        <p:spPr>
          <a:xfrm rot="10800000" flipH="1">
            <a:off x="0" y="5778500"/>
            <a:ext cx="9144000" cy="50800"/>
          </a:xfrm>
          <a:prstGeom prst="rect">
            <a:avLst/>
          </a:prstGeom>
          <a:solidFill>
            <a:srgbClr val="FFCC00"/>
          </a:soli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7" name="Google Shape;7;p1" descr="Small Use Shield_GoldOnTrans.eps"/>
          <p:cNvPicPr preferRelativeResize="0"/>
          <p:nvPr/>
        </p:nvPicPr>
        <p:blipFill rotWithShape="1">
          <a:blip r:embed="rId3">
            <a:alphaModFix/>
          </a:blip>
          <a:srcRect/>
          <a:stretch/>
        </p:blipFill>
        <p:spPr>
          <a:xfrm>
            <a:off x="8201027" y="238127"/>
            <a:ext cx="748239" cy="748239"/>
          </a:xfrm>
          <a:prstGeom prst="rect">
            <a:avLst/>
          </a:prstGeom>
          <a:noFill/>
          <a:ln>
            <a:noFill/>
          </a:ln>
        </p:spPr>
      </p:pic>
      <p:pic>
        <p:nvPicPr>
          <p:cNvPr id="8" name="Google Shape;8;p1" descr="1-lineWordmark_GoldOnCard_NoBG.eps"/>
          <p:cNvPicPr preferRelativeResize="0"/>
          <p:nvPr/>
        </p:nvPicPr>
        <p:blipFill rotWithShape="1">
          <a:blip r:embed="rId4">
            <a:alphaModFix/>
          </a:blip>
          <a:srcRect/>
          <a:stretch/>
        </p:blipFill>
        <p:spPr>
          <a:xfrm>
            <a:off x="6997700" y="6462029"/>
            <a:ext cx="1822126" cy="154821"/>
          </a:xfrm>
          <a:prstGeom prst="rect">
            <a:avLst/>
          </a:prstGeom>
          <a:noFill/>
          <a:ln>
            <a:noFill/>
          </a:ln>
        </p:spPr>
      </p:pic>
      <p:pic>
        <p:nvPicPr>
          <p:cNvPr id="9" name="Google Shape;9;p1" descr="Formal_Viterbi_GoldOnCard_NoBG.eps"/>
          <p:cNvPicPr preferRelativeResize="0"/>
          <p:nvPr/>
        </p:nvPicPr>
        <p:blipFill rotWithShape="1">
          <a:blip r:embed="rId5">
            <a:alphaModFix/>
          </a:blip>
          <a:srcRect/>
          <a:stretch/>
        </p:blipFill>
        <p:spPr>
          <a:xfrm>
            <a:off x="292102" y="6138309"/>
            <a:ext cx="1741688" cy="470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p:nvPr/>
        </p:nvSpPr>
        <p:spPr>
          <a:xfrm>
            <a:off x="0" y="5803900"/>
            <a:ext cx="9144000" cy="1052718"/>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3"/>
          <p:cNvSpPr/>
          <p:nvPr/>
        </p:nvSpPr>
        <p:spPr>
          <a:xfrm rot="10800000" flipH="1">
            <a:off x="0" y="5778500"/>
            <a:ext cx="9144000" cy="50800"/>
          </a:xfrm>
          <a:prstGeom prst="rect">
            <a:avLst/>
          </a:prstGeom>
          <a:solidFill>
            <a:srgbClr val="FFCC00"/>
          </a:soli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4" name="Google Shape;14;p3" descr="Small Use Shield_GoldOnTrans.eps"/>
          <p:cNvPicPr preferRelativeResize="0"/>
          <p:nvPr/>
        </p:nvPicPr>
        <p:blipFill rotWithShape="1">
          <a:blip r:embed="rId3">
            <a:alphaModFix/>
          </a:blip>
          <a:srcRect/>
          <a:stretch/>
        </p:blipFill>
        <p:spPr>
          <a:xfrm>
            <a:off x="8201027" y="238127"/>
            <a:ext cx="748239" cy="748239"/>
          </a:xfrm>
          <a:prstGeom prst="rect">
            <a:avLst/>
          </a:prstGeom>
          <a:noFill/>
          <a:ln>
            <a:noFill/>
          </a:ln>
        </p:spPr>
      </p:pic>
      <p:pic>
        <p:nvPicPr>
          <p:cNvPr id="15" name="Google Shape;15;p3" descr="1-lineWordmark_GoldOnCard_NoBG.eps"/>
          <p:cNvPicPr preferRelativeResize="0"/>
          <p:nvPr/>
        </p:nvPicPr>
        <p:blipFill rotWithShape="1">
          <a:blip r:embed="rId4">
            <a:alphaModFix/>
          </a:blip>
          <a:srcRect/>
          <a:stretch/>
        </p:blipFill>
        <p:spPr>
          <a:xfrm>
            <a:off x="6997700" y="6462029"/>
            <a:ext cx="1822126" cy="154821"/>
          </a:xfrm>
          <a:prstGeom prst="rect">
            <a:avLst/>
          </a:prstGeom>
          <a:noFill/>
          <a:ln>
            <a:noFill/>
          </a:ln>
        </p:spPr>
      </p:pic>
      <p:pic>
        <p:nvPicPr>
          <p:cNvPr id="16" name="Google Shape;16;p3" descr="Formal_Viterbi_GoldOnCard_NoBG.eps"/>
          <p:cNvPicPr preferRelativeResize="0"/>
          <p:nvPr/>
        </p:nvPicPr>
        <p:blipFill rotWithShape="1">
          <a:blip r:embed="rId5">
            <a:alphaModFix/>
          </a:blip>
          <a:srcRect/>
          <a:stretch/>
        </p:blipFill>
        <p:spPr>
          <a:xfrm>
            <a:off x="292102" y="6138309"/>
            <a:ext cx="1741688" cy="470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5"/>
          <p:cNvSpPr txBox="1"/>
          <p:nvPr/>
        </p:nvSpPr>
        <p:spPr>
          <a:xfrm>
            <a:off x="14701" y="1646703"/>
            <a:ext cx="9129299" cy="220027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2"/>
              </a:buClr>
              <a:buSzPts val="3200"/>
              <a:buFont typeface="Arial"/>
              <a:buNone/>
            </a:pPr>
            <a:r>
              <a:rPr lang="en-US" sz="5400" b="1" dirty="0">
                <a:solidFill>
                  <a:schemeClr val="lt2"/>
                </a:solidFill>
                <a:latin typeface="Times New Roman" panose="02020603050405020304" pitchFamily="18" charset="0"/>
                <a:cs typeface="Times New Roman" panose="02020603050405020304" pitchFamily="18" charset="0"/>
              </a:rPr>
              <a:t>Source Code Summarizer</a:t>
            </a:r>
            <a:r>
              <a:rPr lang="en-US" sz="4800" b="0" i="0" u="none" strike="noStrike" cap="none" dirty="0">
                <a:solidFill>
                  <a:schemeClr val="lt2"/>
                </a:solidFill>
                <a:latin typeface="Arial"/>
                <a:ea typeface="Arial"/>
                <a:cs typeface="Arial"/>
                <a:sym typeface="Arial"/>
              </a:rPr>
              <a:t/>
            </a:r>
            <a:br>
              <a:rPr lang="en-US" sz="4800" b="0" i="0" u="none" strike="noStrike" cap="none" dirty="0">
                <a:solidFill>
                  <a:schemeClr val="lt2"/>
                </a:solidFill>
                <a:latin typeface="Arial"/>
                <a:ea typeface="Arial"/>
                <a:cs typeface="Arial"/>
                <a:sym typeface="Arial"/>
              </a:rPr>
            </a:br>
            <a:endParaRPr sz="1800" dirty="0"/>
          </a:p>
        </p:txBody>
      </p:sp>
      <p:sp>
        <p:nvSpPr>
          <p:cNvPr id="23" name="Google Shape;23;p5"/>
          <p:cNvSpPr txBox="1"/>
          <p:nvPr/>
        </p:nvSpPr>
        <p:spPr>
          <a:xfrm>
            <a:off x="0" y="4566556"/>
            <a:ext cx="9129299" cy="749301"/>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00000"/>
              </a:lnSpc>
              <a:spcBef>
                <a:spcPts val="0"/>
              </a:spcBef>
              <a:spcAft>
                <a:spcPts val="0"/>
              </a:spcAft>
              <a:buClr>
                <a:schemeClr val="lt1"/>
              </a:buClr>
              <a:buSzPts val="2400"/>
              <a:buFont typeface="Arial"/>
              <a:buNone/>
            </a:pPr>
            <a:r>
              <a:rPr lang="en-US" sz="2400" i="1" dirty="0" smtClean="0">
                <a:solidFill>
                  <a:schemeClr val="lt1"/>
                </a:solidFill>
                <a:latin typeface="Times New Roman"/>
                <a:ea typeface="Times New Roman"/>
                <a:cs typeface="Times New Roman"/>
                <a:sym typeface="Times New Roman"/>
              </a:rPr>
              <a:t>  </a:t>
            </a:r>
            <a:r>
              <a:rPr lang="en-US" sz="2400" dirty="0" smtClean="0">
                <a:solidFill>
                  <a:schemeClr val="lt1"/>
                </a:solidFill>
                <a:latin typeface="Times New Roman"/>
                <a:ea typeface="Times New Roman"/>
                <a:cs typeface="Times New Roman"/>
                <a:sym typeface="Times New Roman"/>
              </a:rPr>
              <a:t>Nisha </a:t>
            </a:r>
            <a:r>
              <a:rPr lang="en-US" sz="2400" dirty="0">
                <a:solidFill>
                  <a:schemeClr val="lt1"/>
                </a:solidFill>
                <a:latin typeface="Times New Roman"/>
                <a:ea typeface="Times New Roman"/>
                <a:cs typeface="Times New Roman"/>
                <a:sym typeface="Times New Roman"/>
              </a:rPr>
              <a:t>Jacob (8915179886), </a:t>
            </a:r>
            <a:r>
              <a:rPr lang="en-US" sz="2400" dirty="0" err="1">
                <a:solidFill>
                  <a:schemeClr val="lt1"/>
                </a:solidFill>
                <a:latin typeface="Times New Roman"/>
                <a:ea typeface="Times New Roman"/>
                <a:cs typeface="Times New Roman"/>
                <a:sym typeface="Times New Roman"/>
              </a:rPr>
              <a:t>Shreeram</a:t>
            </a:r>
            <a:r>
              <a:rPr lang="en-US" sz="2400" dirty="0">
                <a:solidFill>
                  <a:schemeClr val="lt1"/>
                </a:solidFill>
                <a:latin typeface="Times New Roman"/>
                <a:ea typeface="Times New Roman"/>
                <a:cs typeface="Times New Roman"/>
                <a:sym typeface="Times New Roman"/>
              </a:rPr>
              <a:t> N (1937566881), </a:t>
            </a:r>
            <a:r>
              <a:rPr lang="en-US" sz="2400" dirty="0" err="1">
                <a:solidFill>
                  <a:schemeClr val="lt1"/>
                </a:solidFill>
                <a:latin typeface="Times New Roman"/>
                <a:ea typeface="Times New Roman"/>
                <a:cs typeface="Times New Roman"/>
                <a:sym typeface="Times New Roman"/>
              </a:rPr>
              <a:t>Muskaan</a:t>
            </a:r>
            <a:r>
              <a:rPr lang="en-US" sz="2400" dirty="0">
                <a:solidFill>
                  <a:schemeClr val="lt1"/>
                </a:solidFill>
                <a:latin typeface="Times New Roman"/>
                <a:ea typeface="Times New Roman"/>
                <a:cs typeface="Times New Roman"/>
                <a:sym typeface="Times New Roman"/>
              </a:rPr>
              <a:t> </a:t>
            </a:r>
            <a:r>
              <a:rPr lang="en-US" sz="2400" dirty="0" err="1">
                <a:solidFill>
                  <a:schemeClr val="lt1"/>
                </a:solidFill>
                <a:latin typeface="Times New Roman"/>
                <a:ea typeface="Times New Roman"/>
                <a:cs typeface="Times New Roman"/>
                <a:sym typeface="Times New Roman"/>
              </a:rPr>
              <a:t>Parmar</a:t>
            </a:r>
            <a:r>
              <a:rPr lang="en-US" sz="2400" dirty="0">
                <a:solidFill>
                  <a:schemeClr val="lt1"/>
                </a:solidFill>
                <a:latin typeface="Times New Roman"/>
                <a:ea typeface="Times New Roman"/>
                <a:cs typeface="Times New Roman"/>
                <a:sym typeface="Times New Roman"/>
              </a:rPr>
              <a:t> (1660937440)</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p:nvPr/>
        </p:nvSpPr>
        <p:spPr>
          <a:xfrm>
            <a:off x="7350" y="334875"/>
            <a:ext cx="9129300" cy="709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Decoder</a:t>
            </a:r>
            <a:endParaRPr>
              <a:solidFill>
                <a:schemeClr val="dk1"/>
              </a:solidFill>
            </a:endParaRPr>
          </a:p>
        </p:txBody>
      </p:sp>
      <p:sp>
        <p:nvSpPr>
          <p:cNvPr id="78" name="Google Shape;78;p14"/>
          <p:cNvSpPr txBox="1"/>
          <p:nvPr/>
        </p:nvSpPr>
        <p:spPr>
          <a:xfrm>
            <a:off x="7350" y="455425"/>
            <a:ext cx="9129300" cy="48759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None/>
            </a:pPr>
            <a:endParaRPr sz="1900" dirty="0">
              <a:solidFill>
                <a:srgbClr val="323232"/>
              </a:solidFill>
              <a:latin typeface="Times New Roman"/>
              <a:ea typeface="Times New Roman"/>
              <a:cs typeface="Times New Roman"/>
              <a:sym typeface="Times New Roman"/>
            </a:endParaRPr>
          </a:p>
          <a:p>
            <a:pPr marL="393700" lvl="0" indent="-285750" algn="just" rtl="0">
              <a:lnSpc>
                <a:spcPct val="115000"/>
              </a:lnSpc>
              <a:spcBef>
                <a:spcPts val="1200"/>
              </a:spcBef>
              <a:spcAft>
                <a:spcPts val="0"/>
              </a:spcAft>
              <a:buClr>
                <a:srgbClr val="323232"/>
              </a:buClr>
              <a:buSzPts val="19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We are employing a Transformer Decoder with a self attention and an encoder-decoder attention head followers by a feed-forward network and a </a:t>
            </a:r>
            <a:r>
              <a:rPr lang="en-US" sz="1800" dirty="0" err="1">
                <a:solidFill>
                  <a:srgbClr val="323232"/>
                </a:solidFill>
                <a:latin typeface="Times New Roman"/>
                <a:ea typeface="Times New Roman"/>
                <a:cs typeface="Times New Roman"/>
                <a:sym typeface="Times New Roman"/>
              </a:rPr>
              <a:t>softmax</a:t>
            </a:r>
            <a:r>
              <a:rPr lang="en-US" sz="1800" dirty="0">
                <a:solidFill>
                  <a:srgbClr val="323232"/>
                </a:solidFill>
                <a:latin typeface="Times New Roman"/>
                <a:ea typeface="Times New Roman"/>
                <a:cs typeface="Times New Roman"/>
                <a:sym typeface="Times New Roman"/>
              </a:rPr>
              <a:t>.</a:t>
            </a:r>
            <a:endParaRPr sz="1800" dirty="0">
              <a:solidFill>
                <a:srgbClr val="323232"/>
              </a:solidFill>
              <a:latin typeface="Times New Roman"/>
              <a:ea typeface="Times New Roman"/>
              <a:cs typeface="Times New Roman"/>
              <a:sym typeface="Times New Roman"/>
            </a:endParaRPr>
          </a:p>
          <a:p>
            <a:pPr marL="393700" lvl="0" indent="-285750" algn="just" rtl="0">
              <a:lnSpc>
                <a:spcPct val="115000"/>
              </a:lnSpc>
              <a:spcBef>
                <a:spcPts val="0"/>
              </a:spcBef>
              <a:spcAft>
                <a:spcPts val="0"/>
              </a:spcAft>
              <a:buClr>
                <a:srgbClr val="323232"/>
              </a:buClr>
              <a:buSzPts val="19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Our decoder architecture </a:t>
            </a:r>
            <a:r>
              <a:rPr lang="en-US" sz="1800" dirty="0" smtClean="0">
                <a:solidFill>
                  <a:srgbClr val="323232"/>
                </a:solidFill>
                <a:latin typeface="Times New Roman"/>
                <a:ea typeface="Times New Roman"/>
                <a:cs typeface="Times New Roman"/>
                <a:sym typeface="Times New Roman"/>
              </a:rPr>
              <a:t>is as follows:</a:t>
            </a:r>
            <a:endParaRPr sz="1800" dirty="0">
              <a:solidFill>
                <a:srgbClr val="323232"/>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800" dirty="0">
              <a:solidFill>
                <a:srgbClr val="323232"/>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900" dirty="0">
              <a:solidFill>
                <a:srgbClr val="323232"/>
              </a:solidFill>
              <a:latin typeface="Times New Roman"/>
              <a:ea typeface="Times New Roman"/>
              <a:cs typeface="Times New Roman"/>
              <a:sym typeface="Times New Roman"/>
            </a:endParaRPr>
          </a:p>
        </p:txBody>
      </p:sp>
      <p:pic>
        <p:nvPicPr>
          <p:cNvPr id="79" name="Google Shape;79;p14"/>
          <p:cNvPicPr preferRelativeResize="0"/>
          <p:nvPr/>
        </p:nvPicPr>
        <p:blipFill>
          <a:blip r:embed="rId3">
            <a:alphaModFix/>
          </a:blip>
          <a:stretch>
            <a:fillRect/>
          </a:stretch>
        </p:blipFill>
        <p:spPr>
          <a:xfrm>
            <a:off x="0" y="2437800"/>
            <a:ext cx="9144000" cy="333525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p:nvPr/>
        </p:nvSpPr>
        <p:spPr>
          <a:xfrm>
            <a:off x="7350" y="334876"/>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Training Details</a:t>
            </a:r>
            <a:endParaRPr>
              <a:solidFill>
                <a:schemeClr val="dk1"/>
              </a:solidFill>
            </a:endParaRPr>
          </a:p>
        </p:txBody>
      </p:sp>
      <p:sp>
        <p:nvSpPr>
          <p:cNvPr id="85" name="Google Shape;85;p15"/>
          <p:cNvSpPr txBox="1"/>
          <p:nvPr/>
        </p:nvSpPr>
        <p:spPr>
          <a:xfrm>
            <a:off x="7350" y="1580550"/>
            <a:ext cx="9129300" cy="4058700"/>
          </a:xfrm>
          <a:prstGeom prst="rect">
            <a:avLst/>
          </a:prstGeom>
          <a:noFill/>
          <a:ln>
            <a:noFill/>
          </a:ln>
        </p:spPr>
        <p:txBody>
          <a:bodyPr spcFirstLastPara="1" wrap="square" lIns="91425" tIns="45700" rIns="91425" bIns="45700" anchor="t" anchorCtr="0">
            <a:normAutofit/>
          </a:bodyPr>
          <a:lstStyle/>
          <a:p>
            <a:pPr marL="374650" lvl="0" indent="-285750" algn="just" rtl="0">
              <a:lnSpc>
                <a:spcPct val="115000"/>
              </a:lnSpc>
              <a:spcBef>
                <a:spcPts val="0"/>
              </a:spcBef>
              <a:spcAft>
                <a:spcPts val="0"/>
              </a:spcAft>
              <a:buClr>
                <a:srgbClr val="323232"/>
              </a:buClr>
              <a:buSzPts val="22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The networks were trained for 3 epochs. The optimizer used was Adam with weight decay  and a batch size of 4</a:t>
            </a:r>
            <a:r>
              <a:rPr lang="en-US" sz="1800" dirty="0" smtClean="0">
                <a:solidFill>
                  <a:srgbClr val="323232"/>
                </a:solidFill>
                <a:latin typeface="Times New Roman"/>
                <a:ea typeface="Times New Roman"/>
                <a:cs typeface="Times New Roman"/>
                <a:sym typeface="Times New Roman"/>
              </a:rPr>
              <a:t>.</a:t>
            </a:r>
          </a:p>
          <a:p>
            <a:pPr marL="88900" lvl="0" algn="just" rtl="0">
              <a:lnSpc>
                <a:spcPct val="115000"/>
              </a:lnSpc>
              <a:spcBef>
                <a:spcPts val="0"/>
              </a:spcBef>
              <a:spcAft>
                <a:spcPts val="0"/>
              </a:spcAft>
              <a:buClr>
                <a:srgbClr val="323232"/>
              </a:buClr>
              <a:buSzPts val="2200"/>
            </a:pPr>
            <a:endParaRPr sz="1800" dirty="0">
              <a:solidFill>
                <a:srgbClr val="323232"/>
              </a:solidFill>
              <a:latin typeface="Times New Roman"/>
              <a:ea typeface="Times New Roman"/>
              <a:cs typeface="Times New Roman"/>
              <a:sym typeface="Times New Roman"/>
            </a:endParaRPr>
          </a:p>
          <a:p>
            <a:pPr marL="374650" lvl="0" indent="-285750" algn="just" rtl="0">
              <a:lnSpc>
                <a:spcPct val="115000"/>
              </a:lnSpc>
              <a:spcBef>
                <a:spcPts val="0"/>
              </a:spcBef>
              <a:spcAft>
                <a:spcPts val="0"/>
              </a:spcAft>
              <a:buClr>
                <a:srgbClr val="323232"/>
              </a:buClr>
              <a:buSzPts val="22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We set a constant learning rate of 5e-5 throughout the training process</a:t>
            </a:r>
            <a:r>
              <a:rPr lang="en-US" sz="1800" dirty="0" smtClean="0">
                <a:solidFill>
                  <a:srgbClr val="323232"/>
                </a:solidFill>
                <a:latin typeface="Times New Roman"/>
                <a:ea typeface="Times New Roman"/>
                <a:cs typeface="Times New Roman"/>
                <a:sym typeface="Times New Roman"/>
              </a:rPr>
              <a:t>.</a:t>
            </a:r>
          </a:p>
          <a:p>
            <a:pPr marL="88900" lvl="0" algn="just" rtl="0">
              <a:lnSpc>
                <a:spcPct val="115000"/>
              </a:lnSpc>
              <a:spcBef>
                <a:spcPts val="0"/>
              </a:spcBef>
              <a:spcAft>
                <a:spcPts val="0"/>
              </a:spcAft>
              <a:buClr>
                <a:srgbClr val="323232"/>
              </a:buClr>
              <a:buSzPts val="2200"/>
            </a:pPr>
            <a:endParaRPr sz="1800" dirty="0">
              <a:solidFill>
                <a:srgbClr val="323232"/>
              </a:solidFill>
              <a:latin typeface="Times New Roman"/>
              <a:ea typeface="Times New Roman"/>
              <a:cs typeface="Times New Roman"/>
              <a:sym typeface="Times New Roman"/>
            </a:endParaRPr>
          </a:p>
          <a:p>
            <a:pPr marL="374650" lvl="0" indent="-285750" algn="just" rtl="0">
              <a:lnSpc>
                <a:spcPct val="115000"/>
              </a:lnSpc>
              <a:spcBef>
                <a:spcPts val="0"/>
              </a:spcBef>
              <a:spcAft>
                <a:spcPts val="0"/>
              </a:spcAft>
              <a:buClr>
                <a:srgbClr val="323232"/>
              </a:buClr>
              <a:buSzPts val="22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We use the Cross Entropy Loss as our loss function</a:t>
            </a:r>
            <a:r>
              <a:rPr lang="en-US" sz="1800" dirty="0" smtClean="0">
                <a:solidFill>
                  <a:srgbClr val="323232"/>
                </a:solidFill>
                <a:latin typeface="Times New Roman"/>
                <a:ea typeface="Times New Roman"/>
                <a:cs typeface="Times New Roman"/>
                <a:sym typeface="Times New Roman"/>
              </a:rPr>
              <a:t>.</a:t>
            </a:r>
          </a:p>
          <a:p>
            <a:pPr marL="374650" lvl="0" indent="-285750" algn="just" rtl="0">
              <a:lnSpc>
                <a:spcPct val="115000"/>
              </a:lnSpc>
              <a:spcBef>
                <a:spcPts val="0"/>
              </a:spcBef>
              <a:spcAft>
                <a:spcPts val="0"/>
              </a:spcAft>
              <a:buClr>
                <a:srgbClr val="323232"/>
              </a:buClr>
              <a:buSzPts val="2200"/>
              <a:buFont typeface="Arial" panose="020B0604020202020204" pitchFamily="34" charset="0"/>
              <a:buChar char="•"/>
            </a:pPr>
            <a:endParaRPr lang="en-US" sz="1800" dirty="0">
              <a:solidFill>
                <a:srgbClr val="323232"/>
              </a:solidFill>
              <a:latin typeface="Times New Roman"/>
              <a:ea typeface="Times New Roman"/>
              <a:cs typeface="Times New Roman"/>
              <a:sym typeface="Times New Roman"/>
            </a:endParaRPr>
          </a:p>
          <a:p>
            <a:pPr marL="374650" lvl="0" indent="-285750" algn="just">
              <a:lnSpc>
                <a:spcPct val="115000"/>
              </a:lnSpc>
              <a:buClr>
                <a:srgbClr val="323232"/>
              </a:buClr>
              <a:buSzPts val="2200"/>
              <a:buFont typeface="Arial" panose="020B0604020202020204" pitchFamily="34" charset="0"/>
              <a:buChar char="•"/>
            </a:pPr>
            <a:r>
              <a:rPr lang="en-US" sz="1800" dirty="0">
                <a:solidFill>
                  <a:srgbClr val="323232"/>
                </a:solidFill>
                <a:latin typeface="Times New Roman"/>
                <a:ea typeface="Times New Roman"/>
                <a:cs typeface="Times New Roman"/>
              </a:rPr>
              <a:t>For training the pre-trained and custom designed networks we used </a:t>
            </a:r>
            <a:r>
              <a:rPr lang="en-US" sz="1800" dirty="0" smtClean="0">
                <a:solidFill>
                  <a:srgbClr val="323232"/>
                </a:solidFill>
                <a:latin typeface="Times New Roman"/>
                <a:ea typeface="Times New Roman"/>
                <a:cs typeface="Times New Roman"/>
              </a:rPr>
              <a:t>an NVIDIA </a:t>
            </a:r>
            <a:r>
              <a:rPr lang="en-US" sz="1800" dirty="0">
                <a:solidFill>
                  <a:srgbClr val="323232"/>
                </a:solidFill>
                <a:latin typeface="Times New Roman"/>
                <a:ea typeface="Times New Roman"/>
                <a:cs typeface="Times New Roman"/>
              </a:rPr>
              <a:t>A100 40GB </a:t>
            </a:r>
            <a:r>
              <a:rPr lang="en-US" sz="1800" dirty="0" smtClean="0">
                <a:solidFill>
                  <a:srgbClr val="323232"/>
                </a:solidFill>
                <a:latin typeface="Times New Roman"/>
                <a:ea typeface="Times New Roman"/>
                <a:cs typeface="Times New Roman"/>
              </a:rPr>
              <a:t>GPU.</a:t>
            </a:r>
            <a:endParaRPr sz="1800" dirty="0">
              <a:solidFill>
                <a:srgbClr val="32323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p:nvPr/>
        </p:nvSpPr>
        <p:spPr>
          <a:xfrm>
            <a:off x="14700" y="403750"/>
            <a:ext cx="9129300" cy="966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dirty="0">
                <a:solidFill>
                  <a:schemeClr val="dk1"/>
                </a:solidFill>
              </a:rPr>
              <a:t>Results</a:t>
            </a:r>
            <a:endParaRPr dirty="0">
              <a:solidFill>
                <a:schemeClr val="dk1"/>
              </a:solidFill>
            </a:endParaRPr>
          </a:p>
        </p:txBody>
      </p:sp>
      <p:sp>
        <p:nvSpPr>
          <p:cNvPr id="91" name="Google Shape;91;p16"/>
          <p:cNvSpPr txBox="1"/>
          <p:nvPr/>
        </p:nvSpPr>
        <p:spPr>
          <a:xfrm>
            <a:off x="352582" y="1449921"/>
            <a:ext cx="9129300" cy="40587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0"/>
              </a:spcBef>
              <a:spcAft>
                <a:spcPts val="0"/>
              </a:spcAft>
              <a:buNone/>
            </a:pPr>
            <a:r>
              <a:rPr lang="en-US" sz="6400" b="1" dirty="0">
                <a:latin typeface="Times New Roman"/>
                <a:ea typeface="Times New Roman"/>
                <a:cs typeface="Times New Roman"/>
                <a:sym typeface="Times New Roman"/>
              </a:rPr>
              <a:t>Input Code Snippet: </a:t>
            </a:r>
            <a:endParaRPr sz="6400" b="1"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def</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load_asf</a:t>
            </a:r>
            <a:r>
              <a:rPr lang="en-US" sz="6400" dirty="0">
                <a:latin typeface="Times New Roman"/>
                <a:ea typeface="Times New Roman"/>
                <a:cs typeface="Times New Roman"/>
                <a:sym typeface="Times New Roman"/>
              </a:rPr>
              <a:t> ( self , source , ** </a:t>
            </a:r>
            <a:r>
              <a:rPr lang="en-US" sz="6400" dirty="0" err="1">
                <a:latin typeface="Times New Roman"/>
                <a:ea typeface="Times New Roman"/>
                <a:cs typeface="Times New Roman"/>
                <a:sym typeface="Times New Roman"/>
              </a:rPr>
              <a:t>kwargs</a:t>
            </a:r>
            <a:r>
              <a:rPr lang="en-US" sz="6400" dirty="0">
                <a:latin typeface="Times New Roman"/>
                <a:ea typeface="Times New Roman"/>
                <a:cs typeface="Times New Roman"/>
                <a:sym typeface="Times New Roman"/>
              </a:rPr>
              <a:t> ): </a:t>
            </a: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if </a:t>
            </a:r>
            <a:r>
              <a:rPr lang="en-US" sz="6400" dirty="0" err="1">
                <a:latin typeface="Times New Roman"/>
                <a:ea typeface="Times New Roman"/>
                <a:cs typeface="Times New Roman"/>
                <a:sym typeface="Times New Roman"/>
              </a:rPr>
              <a:t>hasattr</a:t>
            </a:r>
            <a:r>
              <a:rPr lang="en-US" sz="6400" dirty="0">
                <a:latin typeface="Times New Roman"/>
                <a:ea typeface="Times New Roman"/>
                <a:cs typeface="Times New Roman"/>
                <a:sym typeface="Times New Roman"/>
              </a:rPr>
              <a:t> ( source , 'read' ): </a:t>
            </a: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p = </a:t>
            </a:r>
            <a:r>
              <a:rPr lang="en-US" sz="6400" dirty="0" err="1">
                <a:latin typeface="Times New Roman"/>
                <a:ea typeface="Times New Roman"/>
                <a:cs typeface="Times New Roman"/>
                <a:sym typeface="Times New Roman"/>
              </a:rPr>
              <a:t>parser.parse_asf</a:t>
            </a:r>
            <a:r>
              <a:rPr lang="en-US" sz="6400" dirty="0">
                <a:latin typeface="Times New Roman"/>
                <a:ea typeface="Times New Roman"/>
                <a:cs typeface="Times New Roman"/>
                <a:sym typeface="Times New Roman"/>
              </a:rPr>
              <a:t> (source, </a:t>
            </a:r>
            <a:r>
              <a:rPr lang="en-US" sz="6400" dirty="0" err="1">
                <a:latin typeface="Times New Roman"/>
                <a:ea typeface="Times New Roman"/>
                <a:cs typeface="Times New Roman"/>
                <a:sym typeface="Times New Roman"/>
              </a:rPr>
              <a:t>self.world</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self.jointgroup</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kwargs</a:t>
            </a:r>
            <a:r>
              <a:rPr lang="en-US" sz="6400" dirty="0">
                <a:latin typeface="Times New Roman"/>
                <a:ea typeface="Times New Roman"/>
                <a:cs typeface="Times New Roman"/>
                <a:sym typeface="Times New Roman"/>
              </a:rPr>
              <a:t>) </a:t>
            </a: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else: </a:t>
            </a: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with open (source) as handle: </a:t>
            </a: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p = </a:t>
            </a:r>
            <a:r>
              <a:rPr lang="en-US" sz="6400" dirty="0" err="1">
                <a:latin typeface="Times New Roman"/>
                <a:ea typeface="Times New Roman"/>
                <a:cs typeface="Times New Roman"/>
                <a:sym typeface="Times New Roman"/>
              </a:rPr>
              <a:t>parser.parse_asf</a:t>
            </a:r>
            <a:r>
              <a:rPr lang="en-US" sz="6400" dirty="0">
                <a:latin typeface="Times New Roman"/>
                <a:ea typeface="Times New Roman"/>
                <a:cs typeface="Times New Roman"/>
                <a:sym typeface="Times New Roman"/>
              </a:rPr>
              <a:t>(handle, </a:t>
            </a:r>
            <a:r>
              <a:rPr lang="en-US" sz="6400" dirty="0" err="1">
                <a:latin typeface="Times New Roman"/>
                <a:ea typeface="Times New Roman"/>
                <a:cs typeface="Times New Roman"/>
                <a:sym typeface="Times New Roman"/>
              </a:rPr>
              <a:t>self.world</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self.jointgroup</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kwargs</a:t>
            </a:r>
            <a:r>
              <a:rPr lang="en-US" sz="6400" dirty="0">
                <a:latin typeface="Times New Roman"/>
                <a:ea typeface="Times New Roman"/>
                <a:cs typeface="Times New Roman"/>
                <a:sym typeface="Times New Roman"/>
              </a:rPr>
              <a:t>) </a:t>
            </a: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self.bodies</a:t>
            </a:r>
            <a:r>
              <a:rPr lang="en-US" sz="6400" dirty="0">
                <a:latin typeface="Times New Roman"/>
                <a:ea typeface="Times New Roman"/>
                <a:cs typeface="Times New Roman"/>
                <a:sym typeface="Times New Roman"/>
              </a:rPr>
              <a:t> = </a:t>
            </a:r>
            <a:r>
              <a:rPr lang="en-US" sz="6400" dirty="0" err="1">
                <a:latin typeface="Times New Roman"/>
                <a:ea typeface="Times New Roman"/>
                <a:cs typeface="Times New Roman"/>
                <a:sym typeface="Times New Roman"/>
              </a:rPr>
              <a:t>p.bodies</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self.joints</a:t>
            </a:r>
            <a:r>
              <a:rPr lang="en-US" sz="6400" dirty="0">
                <a:latin typeface="Times New Roman"/>
                <a:ea typeface="Times New Roman"/>
                <a:cs typeface="Times New Roman"/>
                <a:sym typeface="Times New Roman"/>
              </a:rPr>
              <a:t> = </a:t>
            </a:r>
            <a:r>
              <a:rPr lang="en-US" sz="6400" dirty="0" err="1">
                <a:latin typeface="Times New Roman"/>
                <a:ea typeface="Times New Roman"/>
                <a:cs typeface="Times New Roman"/>
                <a:sym typeface="Times New Roman"/>
              </a:rPr>
              <a:t>p.joints</a:t>
            </a:r>
            <a:r>
              <a:rPr lang="en-US" sz="6400" dirty="0">
                <a:latin typeface="Times New Roman"/>
                <a:ea typeface="Times New Roman"/>
                <a:cs typeface="Times New Roman"/>
                <a:sym typeface="Times New Roman"/>
              </a:rPr>
              <a:t> </a:t>
            </a:r>
            <a:r>
              <a:rPr lang="en-US" sz="6400" dirty="0" err="1">
                <a:latin typeface="Times New Roman"/>
                <a:ea typeface="Times New Roman"/>
                <a:cs typeface="Times New Roman"/>
                <a:sym typeface="Times New Roman"/>
              </a:rPr>
              <a:t>self.set_pid_params</a:t>
            </a:r>
            <a:r>
              <a:rPr lang="en-US" sz="6400" dirty="0">
                <a:latin typeface="Times New Roman"/>
                <a:ea typeface="Times New Roman"/>
                <a:cs typeface="Times New Roman"/>
                <a:sym typeface="Times New Roman"/>
              </a:rPr>
              <a:t>(</a:t>
            </a:r>
            <a:r>
              <a:rPr lang="en-US" sz="6400" dirty="0" err="1">
                <a:latin typeface="Times New Roman"/>
                <a:ea typeface="Times New Roman"/>
                <a:cs typeface="Times New Roman"/>
                <a:sym typeface="Times New Roman"/>
              </a:rPr>
              <a:t>kp</a:t>
            </a:r>
            <a:r>
              <a:rPr lang="en-US" sz="6400" dirty="0">
                <a:latin typeface="Times New Roman"/>
                <a:ea typeface="Times New Roman"/>
                <a:cs typeface="Times New Roman"/>
                <a:sym typeface="Times New Roman"/>
              </a:rPr>
              <a:t>=                                                                       0.999 / </a:t>
            </a:r>
            <a:r>
              <a:rPr lang="en-US" sz="6400" dirty="0" err="1">
                <a:latin typeface="Times New Roman"/>
                <a:ea typeface="Times New Roman"/>
                <a:cs typeface="Times New Roman"/>
                <a:sym typeface="Times New Roman"/>
              </a:rPr>
              <a:t>self.world.dt</a:t>
            </a:r>
            <a:r>
              <a:rPr lang="en-US" sz="6400" dirty="0" smtClean="0">
                <a:latin typeface="Times New Roman"/>
                <a:ea typeface="Times New Roman"/>
                <a:cs typeface="Times New Roman"/>
                <a:sym typeface="Times New Roman"/>
              </a:rPr>
              <a:t>)</a:t>
            </a:r>
          </a:p>
          <a:p>
            <a:pPr marL="0" lvl="0" indent="0" algn="l" rtl="0">
              <a:lnSpc>
                <a:spcPct val="115000"/>
              </a:lnSpc>
              <a:spcBef>
                <a:spcPts val="1200"/>
              </a:spcBef>
              <a:spcAft>
                <a:spcPts val="0"/>
              </a:spcAft>
              <a:buNone/>
            </a:pPr>
            <a:endParaRPr sz="6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6400" b="1" dirty="0">
                <a:latin typeface="Times New Roman"/>
                <a:ea typeface="Times New Roman"/>
                <a:cs typeface="Times New Roman"/>
                <a:sym typeface="Times New Roman"/>
              </a:rPr>
              <a:t>Pre-trained Model Output:</a:t>
            </a:r>
            <a:r>
              <a:rPr lang="en-US" sz="6400" dirty="0">
                <a:latin typeface="Times New Roman"/>
                <a:ea typeface="Times New Roman"/>
                <a:cs typeface="Times New Roman"/>
                <a:sym typeface="Times New Roman"/>
              </a:rPr>
              <a:t> Load an </a:t>
            </a:r>
            <a:r>
              <a:rPr lang="en-US" sz="6400" dirty="0" err="1">
                <a:latin typeface="Times New Roman"/>
                <a:ea typeface="Times New Roman"/>
                <a:cs typeface="Times New Roman"/>
                <a:sym typeface="Times New Roman"/>
              </a:rPr>
              <a:t>asf</a:t>
            </a:r>
            <a:r>
              <a:rPr lang="en-US" sz="6400" dirty="0">
                <a:latin typeface="Times New Roman"/>
                <a:ea typeface="Times New Roman"/>
                <a:cs typeface="Times New Roman"/>
                <a:sym typeface="Times New Roman"/>
              </a:rPr>
              <a:t> from a source file.</a:t>
            </a:r>
            <a:endParaRPr sz="6400" dirty="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2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0" y="226470"/>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dirty="0">
                <a:solidFill>
                  <a:schemeClr val="dk1"/>
                </a:solidFill>
              </a:rPr>
              <a:t>Results</a:t>
            </a:r>
            <a:endParaRPr dirty="0">
              <a:solidFill>
                <a:schemeClr val="dk1"/>
              </a:solidFill>
            </a:endParaRPr>
          </a:p>
        </p:txBody>
      </p:sp>
      <p:sp>
        <p:nvSpPr>
          <p:cNvPr id="97" name="Google Shape;97;p17"/>
          <p:cNvSpPr txBox="1"/>
          <p:nvPr/>
        </p:nvSpPr>
        <p:spPr>
          <a:xfrm>
            <a:off x="399236" y="1672476"/>
            <a:ext cx="9129300" cy="4058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1800" b="1" dirty="0">
                <a:latin typeface="Times New Roman"/>
                <a:ea typeface="Times New Roman"/>
                <a:cs typeface="Times New Roman"/>
                <a:sym typeface="Times New Roman"/>
              </a:rPr>
              <a:t>Input Code Snippet: </a:t>
            </a:r>
            <a:endParaRPr sz="1800" b="1"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dirty="0" err="1">
                <a:latin typeface="Times New Roman"/>
                <a:ea typeface="Times New Roman"/>
                <a:cs typeface="Times New Roman"/>
                <a:sym typeface="Times New Roman"/>
              </a:rPr>
              <a:t>async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def</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set_typing</a:t>
            </a:r>
            <a:r>
              <a:rPr lang="en-US" sz="1800" dirty="0">
                <a:latin typeface="Times New Roman"/>
                <a:ea typeface="Times New Roman"/>
                <a:cs typeface="Times New Roman"/>
                <a:sym typeface="Times New Roman"/>
              </a:rPr>
              <a:t> ( self , </a:t>
            </a:r>
            <a:r>
              <a:rPr lang="en-US" sz="1800" dirty="0" err="1">
                <a:latin typeface="Times New Roman"/>
                <a:ea typeface="Times New Roman"/>
                <a:cs typeface="Times New Roman"/>
                <a:sym typeface="Times New Roman"/>
              </a:rPr>
              <a:t>set_typing_request</a:t>
            </a:r>
            <a:r>
              <a:rPr lang="en-US" sz="1800" dirty="0">
                <a:latin typeface="Times New Roman"/>
                <a:ea typeface="Times New Roman"/>
                <a:cs typeface="Times New Roman"/>
                <a:sym typeface="Times New Roman"/>
              </a:rPr>
              <a:t> ): </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dirty="0">
                <a:latin typeface="Times New Roman"/>
                <a:ea typeface="Times New Roman"/>
                <a:cs typeface="Times New Roman"/>
                <a:sym typeface="Times New Roman"/>
              </a:rPr>
              <a:t>        response = hangouts_pb2.SetTypingResponse() </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dirty="0">
                <a:latin typeface="Times New Roman"/>
                <a:ea typeface="Times New Roman"/>
                <a:cs typeface="Times New Roman"/>
                <a:sym typeface="Times New Roman"/>
              </a:rPr>
              <a:t>        await self._</a:t>
            </a:r>
            <a:r>
              <a:rPr lang="en-US" sz="1800" dirty="0" err="1">
                <a:latin typeface="Times New Roman"/>
                <a:ea typeface="Times New Roman"/>
                <a:cs typeface="Times New Roman"/>
                <a:sym typeface="Times New Roman"/>
              </a:rPr>
              <a:t>pb_request</a:t>
            </a:r>
            <a:r>
              <a:rPr lang="en-US" sz="1800" dirty="0">
                <a:latin typeface="Times New Roman"/>
                <a:ea typeface="Times New Roman"/>
                <a:cs typeface="Times New Roman"/>
                <a:sym typeface="Times New Roman"/>
              </a:rPr>
              <a:t>('conversations/</a:t>
            </a:r>
            <a:r>
              <a:rPr lang="en-US" sz="1800" dirty="0" err="1">
                <a:latin typeface="Times New Roman"/>
                <a:ea typeface="Times New Roman"/>
                <a:cs typeface="Times New Roman"/>
                <a:sym typeface="Times New Roman"/>
              </a:rPr>
              <a:t>settyping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set_typing_request</a:t>
            </a:r>
            <a:r>
              <a:rPr lang="en-US" sz="1800" dirty="0">
                <a:latin typeface="Times New Roman"/>
                <a:ea typeface="Times New Roman"/>
                <a:cs typeface="Times New Roman"/>
                <a:sym typeface="Times New Roman"/>
              </a:rPr>
              <a:t>, response) </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dirty="0">
                <a:latin typeface="Times New Roman"/>
                <a:ea typeface="Times New Roman"/>
                <a:cs typeface="Times New Roman"/>
                <a:sym typeface="Times New Roman"/>
              </a:rPr>
              <a:t>        return response</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b="1" dirty="0">
                <a:latin typeface="Times New Roman"/>
                <a:ea typeface="Times New Roman"/>
                <a:cs typeface="Times New Roman"/>
                <a:sym typeface="Times New Roman"/>
              </a:rPr>
              <a:t>Pre-trained Model Output:</a:t>
            </a:r>
            <a:r>
              <a:rPr lang="en-US" sz="1800" dirty="0">
                <a:latin typeface="Times New Roman"/>
                <a:ea typeface="Times New Roman"/>
                <a:cs typeface="Times New Roman"/>
                <a:sym typeface="Times New Roman"/>
              </a:rPr>
              <a:t> Sets the typing of the conversations.</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2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0" y="544497"/>
            <a:ext cx="9129300" cy="69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dirty="0">
                <a:solidFill>
                  <a:schemeClr val="dk1"/>
                </a:solidFill>
              </a:rPr>
              <a:t>Results</a:t>
            </a:r>
            <a:endParaRPr dirty="0">
              <a:solidFill>
                <a:schemeClr val="dk1"/>
              </a:solidFill>
            </a:endParaRPr>
          </a:p>
        </p:txBody>
      </p:sp>
      <p:sp>
        <p:nvSpPr>
          <p:cNvPr id="103" name="Google Shape;103;p18"/>
          <p:cNvSpPr txBox="1"/>
          <p:nvPr/>
        </p:nvSpPr>
        <p:spPr>
          <a:xfrm>
            <a:off x="361913" y="2034685"/>
            <a:ext cx="9129300" cy="44454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None/>
            </a:pPr>
            <a:r>
              <a:rPr lang="en-US" sz="1800" b="1" dirty="0">
                <a:latin typeface="Times New Roman"/>
                <a:ea typeface="Times New Roman"/>
                <a:cs typeface="Times New Roman"/>
                <a:sym typeface="Times New Roman"/>
              </a:rPr>
              <a:t>Input Code Snippet:</a:t>
            </a:r>
            <a:endParaRPr sz="1800" b="1" dirty="0">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US" sz="1800" dirty="0" err="1">
                <a:latin typeface="Times New Roman"/>
                <a:ea typeface="Times New Roman"/>
                <a:cs typeface="Times New Roman"/>
                <a:sym typeface="Times New Roman"/>
              </a:rPr>
              <a:t>def</a:t>
            </a:r>
            <a:r>
              <a:rPr lang="en-US" sz="1800" dirty="0">
                <a:latin typeface="Times New Roman"/>
                <a:ea typeface="Times New Roman"/>
                <a:cs typeface="Times New Roman"/>
                <a:sym typeface="Times New Roman"/>
              </a:rPr>
              <a:t> _</a:t>
            </a:r>
            <a:r>
              <a:rPr lang="en-US" sz="1800" dirty="0" err="1">
                <a:latin typeface="Times New Roman"/>
                <a:ea typeface="Times New Roman"/>
                <a:cs typeface="Times New Roman"/>
                <a:sym typeface="Times New Roman"/>
              </a:rPr>
              <a:t>serialize_items</a:t>
            </a:r>
            <a:r>
              <a:rPr lang="en-US" sz="1800" dirty="0">
                <a:latin typeface="Times New Roman"/>
                <a:ea typeface="Times New Roman"/>
                <a:cs typeface="Times New Roman"/>
                <a:sym typeface="Times New Roman"/>
              </a:rPr>
              <a:t>(self, </a:t>
            </a:r>
            <a:r>
              <a:rPr lang="en-US" sz="1800" dirty="0" err="1">
                <a:latin typeface="Times New Roman"/>
                <a:ea typeface="Times New Roman"/>
                <a:cs typeface="Times New Roman"/>
                <a:sym typeface="Times New Roman"/>
              </a:rPr>
              <a:t>channel_metadata_items</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US" sz="1800" dirty="0">
                <a:latin typeface="Times New Roman"/>
                <a:ea typeface="Times New Roman"/>
                <a:cs typeface="Times New Roman"/>
                <a:sym typeface="Times New Roman"/>
              </a:rPr>
              <a:t>    return </a:t>
            </a:r>
            <a:r>
              <a:rPr lang="en-US" sz="1800" dirty="0" err="1">
                <a:latin typeface="Times New Roman"/>
                <a:ea typeface="Times New Roman"/>
                <a:cs typeface="Times New Roman"/>
                <a:sym typeface="Times New Roman"/>
              </a:rPr>
              <a:t>json.dumps</a:t>
            </a:r>
            <a:r>
              <a:rPr lang="en-US" sz="1800" dirty="0">
                <a:latin typeface="Times New Roman"/>
                <a:ea typeface="Times New Roman"/>
                <a:cs typeface="Times New Roman"/>
                <a:sym typeface="Times New Roman"/>
              </a:rPr>
              <a:t>(self._</a:t>
            </a:r>
            <a:r>
              <a:rPr lang="en-US" sz="1800" dirty="0" err="1">
                <a:latin typeface="Times New Roman"/>
                <a:ea typeface="Times New Roman"/>
                <a:cs typeface="Times New Roman"/>
                <a:sym typeface="Times New Roman"/>
              </a:rPr>
              <a:t>prepare_items_for_transmission</a:t>
            </a:r>
            <a:r>
              <a:rPr lang="en-US" sz="1800" dirty="0">
                <a:latin typeface="Times New Roman"/>
                <a:ea typeface="Times New Roman"/>
                <a:cs typeface="Times New Roman"/>
                <a:sym typeface="Times New Roman"/>
              </a:rPr>
              <a:t>(</a:t>
            </a:r>
            <a:r>
              <a:rPr lang="en-US" sz="1800" dirty="0" err="1">
                <a:latin typeface="Times New Roman"/>
                <a:ea typeface="Times New Roman"/>
                <a:cs typeface="Times New Roman"/>
                <a:sym typeface="Times New Roman"/>
              </a:rPr>
              <a:t>channel_metadata_items</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sort_keys</a:t>
            </a:r>
            <a:r>
              <a:rPr lang="en-US" sz="1800" dirty="0">
                <a:latin typeface="Times New Roman"/>
                <a:ea typeface="Times New Roman"/>
                <a:cs typeface="Times New Roman"/>
                <a:sym typeface="Times New Roman"/>
              </a:rPr>
              <a:t>=True).encode('utf-8')</a:t>
            </a:r>
            <a:endParaRPr sz="1800" dirty="0">
              <a:latin typeface="Times New Roman"/>
              <a:ea typeface="Times New Roman"/>
              <a:cs typeface="Times New Roman"/>
              <a:sym typeface="Times New Roman"/>
            </a:endParaRPr>
          </a:p>
          <a:p>
            <a:pPr marL="0" lvl="0" indent="0" algn="l" rtl="0">
              <a:lnSpc>
                <a:spcPct val="105000"/>
              </a:lnSpc>
              <a:spcBef>
                <a:spcPts val="1200"/>
              </a:spcBef>
              <a:spcAft>
                <a:spcPts val="0"/>
              </a:spcAft>
              <a:buNone/>
            </a:pP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800" b="1" dirty="0">
                <a:latin typeface="Times New Roman"/>
                <a:ea typeface="Times New Roman"/>
                <a:cs typeface="Times New Roman"/>
                <a:sym typeface="Times New Roman"/>
              </a:rPr>
              <a:t>Pre-trained Model Output:</a:t>
            </a:r>
            <a:r>
              <a:rPr lang="en-US" sz="1800" dirty="0">
                <a:latin typeface="Times New Roman"/>
                <a:ea typeface="Times New Roman"/>
                <a:cs typeface="Times New Roman"/>
                <a:sym typeface="Times New Roman"/>
              </a:rPr>
              <a:t> Serialize items for transmission.</a:t>
            </a: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7350" y="516712"/>
            <a:ext cx="9129300" cy="69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dirty="0">
                <a:solidFill>
                  <a:schemeClr val="dk1"/>
                </a:solidFill>
              </a:rPr>
              <a:t>Results</a:t>
            </a:r>
            <a:endParaRPr dirty="0">
              <a:solidFill>
                <a:schemeClr val="dk1"/>
              </a:solidFill>
            </a:endParaRPr>
          </a:p>
        </p:txBody>
      </p:sp>
      <p:sp>
        <p:nvSpPr>
          <p:cNvPr id="109" name="Google Shape;109;p19"/>
          <p:cNvSpPr txBox="1"/>
          <p:nvPr/>
        </p:nvSpPr>
        <p:spPr>
          <a:xfrm>
            <a:off x="7350" y="943004"/>
            <a:ext cx="9129300" cy="444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1200"/>
              </a:spcAft>
              <a:buNone/>
            </a:pPr>
            <a:endParaRPr sz="2650">
              <a:latin typeface="Times New Roman"/>
              <a:ea typeface="Times New Roman"/>
              <a:cs typeface="Times New Roman"/>
              <a:sym typeface="Times New Roman"/>
            </a:endParaRPr>
          </a:p>
        </p:txBody>
      </p:sp>
      <p:graphicFrame>
        <p:nvGraphicFramePr>
          <p:cNvPr id="110" name="Google Shape;110;p19"/>
          <p:cNvGraphicFramePr/>
          <p:nvPr>
            <p:extLst>
              <p:ext uri="{D42A27DB-BD31-4B8C-83A1-F6EECF244321}">
                <p14:modId xmlns:p14="http://schemas.microsoft.com/office/powerpoint/2010/main" val="3052579996"/>
              </p:ext>
            </p:extLst>
          </p:nvPr>
        </p:nvGraphicFramePr>
        <p:xfrm>
          <a:off x="952500" y="1607508"/>
          <a:ext cx="7239000" cy="2690100"/>
        </p:xfrm>
        <a:graphic>
          <a:graphicData uri="http://schemas.openxmlformats.org/drawingml/2006/table">
            <a:tbl>
              <a:tblPr>
                <a:noFill/>
                <a:tableStyleId>{0D169DE3-36F8-4EC0-9C56-441325F45330}</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896700">
                <a:tc>
                  <a:txBody>
                    <a:bodyPr/>
                    <a:lstStyle/>
                    <a:p>
                      <a:pPr marL="0" lvl="0" indent="0" algn="l" rtl="0">
                        <a:spcBef>
                          <a:spcPts val="0"/>
                        </a:spcBef>
                        <a:spcAft>
                          <a:spcPts val="0"/>
                        </a:spcAft>
                        <a:buNone/>
                      </a:pPr>
                      <a:r>
                        <a:rPr lang="en-US" b="1"/>
                        <a:t>Scoring metric</a:t>
                      </a:r>
                      <a:endParaRPr b="1"/>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b="1"/>
                        <a:t>CodeT5</a:t>
                      </a:r>
                      <a:endParaRPr b="1"/>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b="1"/>
                        <a:t>Roberta-Base</a:t>
                      </a:r>
                      <a:endParaRPr b="1"/>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b="1"/>
                        <a:t>Roberta Modified</a:t>
                      </a:r>
                      <a:endParaRPr b="1"/>
                    </a:p>
                  </a:txBody>
                  <a:tcPr marL="91425" marR="91425" marT="91425" marB="91425">
                    <a:cell3D prstMaterial="dkEdge">
                      <a:bevel w="25400" h="25400" prst="angle"/>
                      <a:lightRig rig="flood" dir="t"/>
                    </a:cell3D>
                  </a:tcPr>
                </a:tc>
                <a:extLst>
                  <a:ext uri="{0D108BD9-81ED-4DB2-BD59-A6C34878D82A}">
                    <a16:rowId xmlns:a16="http://schemas.microsoft.com/office/drawing/2014/main" val="10000"/>
                  </a:ext>
                </a:extLst>
              </a:tr>
              <a:tr h="896700">
                <a:tc>
                  <a:txBody>
                    <a:bodyPr/>
                    <a:lstStyle/>
                    <a:p>
                      <a:pPr marL="0" lvl="0" indent="0" algn="l" rtl="0">
                        <a:spcBef>
                          <a:spcPts val="0"/>
                        </a:spcBef>
                        <a:spcAft>
                          <a:spcPts val="0"/>
                        </a:spcAft>
                        <a:buNone/>
                      </a:pPr>
                      <a:r>
                        <a:rPr lang="en-US" b="1"/>
                        <a:t>Bleu-4 score</a:t>
                      </a:r>
                      <a:endParaRPr b="1"/>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dirty="0"/>
                        <a:t>19.92</a:t>
                      </a:r>
                      <a:endParaRPr dirty="0"/>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dirty="0"/>
                        <a:t>17.07</a:t>
                      </a:r>
                      <a:endParaRPr dirty="0"/>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a:t>Training ongoing</a:t>
                      </a:r>
                      <a:endParaRPr/>
                    </a:p>
                  </a:txBody>
                  <a:tcPr marL="91425" marR="91425" marT="91425" marB="91425">
                    <a:cell3D prstMaterial="dkEdge">
                      <a:bevel w="25400" h="25400" prst="angle"/>
                      <a:lightRig rig="flood" dir="t"/>
                    </a:cell3D>
                  </a:tcPr>
                </a:tc>
                <a:extLst>
                  <a:ext uri="{0D108BD9-81ED-4DB2-BD59-A6C34878D82A}">
                    <a16:rowId xmlns:a16="http://schemas.microsoft.com/office/drawing/2014/main" val="10001"/>
                  </a:ext>
                </a:extLst>
              </a:tr>
              <a:tr h="896700">
                <a:tc>
                  <a:txBody>
                    <a:bodyPr/>
                    <a:lstStyle/>
                    <a:p>
                      <a:pPr marL="0" lvl="0" indent="0" algn="l" rtl="0">
                        <a:spcBef>
                          <a:spcPts val="0"/>
                        </a:spcBef>
                        <a:spcAft>
                          <a:spcPts val="0"/>
                        </a:spcAft>
                        <a:buNone/>
                      </a:pPr>
                      <a:r>
                        <a:rPr lang="en-US" b="1" dirty="0"/>
                        <a:t>EM score</a:t>
                      </a:r>
                      <a:endParaRPr b="1" dirty="0"/>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a:t>1.6356</a:t>
                      </a:r>
                      <a:endParaRPr/>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dirty="0"/>
                        <a:t>0.3419</a:t>
                      </a:r>
                      <a:endParaRPr dirty="0"/>
                    </a:p>
                  </a:txBody>
                  <a:tcPr marL="91425" marR="91425" marT="91425" marB="91425">
                    <a:cell3D prstMaterial="dkEdge">
                      <a:bevel w="25400" h="25400" prst="angle"/>
                      <a:lightRig rig="flood" dir="t"/>
                    </a:cell3D>
                  </a:tcPr>
                </a:tc>
                <a:tc>
                  <a:txBody>
                    <a:bodyPr/>
                    <a:lstStyle/>
                    <a:p>
                      <a:pPr marL="0" lvl="0" indent="0" algn="l" rtl="0">
                        <a:spcBef>
                          <a:spcPts val="0"/>
                        </a:spcBef>
                        <a:spcAft>
                          <a:spcPts val="0"/>
                        </a:spcAft>
                        <a:buNone/>
                      </a:pPr>
                      <a:r>
                        <a:rPr lang="en-US" dirty="0"/>
                        <a:t>Training ongoing</a:t>
                      </a:r>
                      <a:endParaRPr dirty="0"/>
                    </a:p>
                  </a:txBody>
                  <a:tcPr marL="91425" marR="91425" marT="91425" marB="91425">
                    <a:cell3D prstMaterial="dkEdge">
                      <a:bevel w="25400" h="25400" prst="angle"/>
                      <a:lightRig rig="flood" dir="t"/>
                    </a:cell3D>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7350" y="133950"/>
            <a:ext cx="9129300" cy="69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ML-OPS</a:t>
            </a:r>
            <a:endParaRPr>
              <a:solidFill>
                <a:schemeClr val="dk1"/>
              </a:solidFill>
            </a:endParaRPr>
          </a:p>
        </p:txBody>
      </p:sp>
      <p:sp>
        <p:nvSpPr>
          <p:cNvPr id="116" name="Google Shape;116;p20"/>
          <p:cNvSpPr txBox="1"/>
          <p:nvPr/>
        </p:nvSpPr>
        <p:spPr>
          <a:xfrm>
            <a:off x="7350" y="943004"/>
            <a:ext cx="9129300" cy="444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50" dirty="0">
              <a:latin typeface="Times New Roman"/>
              <a:ea typeface="Times New Roman"/>
              <a:cs typeface="Times New Roman"/>
              <a:sym typeface="Times New Roman"/>
            </a:endParaRPr>
          </a:p>
          <a:p>
            <a:pPr marL="384175" lvl="0" indent="-285750" algn="l" rtl="0">
              <a:lnSpc>
                <a:spcPct val="115000"/>
              </a:lnSpc>
              <a:spcBef>
                <a:spcPts val="1200"/>
              </a:spcBef>
              <a:spcAft>
                <a:spcPts val="0"/>
              </a:spcAft>
              <a:buSzPts val="2050"/>
              <a:buFont typeface="Arial" panose="020B0604020202020204" pitchFamily="34" charset="0"/>
              <a:buChar char="•"/>
            </a:pPr>
            <a:r>
              <a:rPr lang="en-US" sz="1800" dirty="0">
                <a:latin typeface="Times New Roman"/>
                <a:ea typeface="Times New Roman"/>
                <a:cs typeface="Times New Roman"/>
                <a:sym typeface="Times New Roman"/>
              </a:rPr>
              <a:t>We plan to factor in automation by giving the users the ability to input a python file and obtain </a:t>
            </a:r>
            <a:r>
              <a:rPr lang="en-US" sz="1800" dirty="0" err="1">
                <a:latin typeface="Times New Roman"/>
                <a:ea typeface="Times New Roman"/>
                <a:cs typeface="Times New Roman"/>
                <a:sym typeface="Times New Roman"/>
              </a:rPr>
              <a:t>docstrings</a:t>
            </a:r>
            <a:r>
              <a:rPr lang="en-US" sz="1800" dirty="0">
                <a:latin typeface="Times New Roman"/>
                <a:ea typeface="Times New Roman"/>
                <a:cs typeface="Times New Roman"/>
                <a:sym typeface="Times New Roman"/>
              </a:rPr>
              <a:t> from our language model.</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800" dirty="0">
              <a:latin typeface="Times New Roman"/>
              <a:ea typeface="Times New Roman"/>
              <a:cs typeface="Times New Roman"/>
              <a:sym typeface="Times New Roman"/>
            </a:endParaRPr>
          </a:p>
          <a:p>
            <a:pPr marL="384175" lvl="0" indent="-285750" algn="l" rtl="0">
              <a:lnSpc>
                <a:spcPct val="115000"/>
              </a:lnSpc>
              <a:spcBef>
                <a:spcPts val="1200"/>
              </a:spcBef>
              <a:spcAft>
                <a:spcPts val="0"/>
              </a:spcAft>
              <a:buSzPts val="2050"/>
              <a:buFont typeface="Arial" panose="020B0604020202020204" pitchFamily="34" charset="0"/>
              <a:buChar char="•"/>
            </a:pPr>
            <a:r>
              <a:rPr lang="en-US" sz="1800" dirty="0">
                <a:latin typeface="Times New Roman"/>
                <a:ea typeface="Times New Roman"/>
                <a:cs typeface="Times New Roman"/>
                <a:sym typeface="Times New Roman"/>
              </a:rPr>
              <a:t>We have written an automation script that takes in an input python file from the user, reads all of the functions inside it as text and is fed to the Roberta Model to get back a short description of the functionality of the code.</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205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7350" y="133950"/>
            <a:ext cx="9129300" cy="69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ML-OPS</a:t>
            </a:r>
            <a:endParaRPr>
              <a:solidFill>
                <a:schemeClr val="dk1"/>
              </a:solidFill>
            </a:endParaRPr>
          </a:p>
        </p:txBody>
      </p:sp>
      <p:pic>
        <p:nvPicPr>
          <p:cNvPr id="1026" name="Picture 2" descr="https://lh5.googleusercontent.com/kSFoYuailBnicMQ9WY3uMKWPSO62iiqnRqCu1mbrCR7G555okMkZGrd2otyvgdnE8dnaDVs-juYqqyhn1c6-6pw6hO8gKDZjfWdhdbSflEIcFFxJrZAx2fG4DcelKtZvLq1hJfJyBhPDoMH8QnIfJRiwlYuc56kXI2S8kvTt4SjS-Ha7GlCckCqbIor61zQ8"/>
          <p:cNvPicPr>
            <a:picLocks noChangeAspect="1" noChangeArrowheads="1"/>
          </p:cNvPicPr>
          <p:nvPr/>
        </p:nvPicPr>
        <p:blipFill rotWithShape="1">
          <a:blip r:embed="rId3">
            <a:extLst>
              <a:ext uri="{28A0092B-C50C-407E-A947-70E740481C1C}">
                <a14:useLocalDpi xmlns:a14="http://schemas.microsoft.com/office/drawing/2010/main" val="0"/>
              </a:ext>
            </a:extLst>
          </a:blip>
          <a:srcRect t="3881" r="3378" b="4773"/>
          <a:stretch/>
        </p:blipFill>
        <p:spPr bwMode="auto">
          <a:xfrm>
            <a:off x="545210" y="1250302"/>
            <a:ext cx="8053579" cy="428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28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0" y="273909"/>
            <a:ext cx="9129300" cy="69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dirty="0" smtClean="0">
                <a:solidFill>
                  <a:schemeClr val="dk1"/>
                </a:solidFill>
              </a:rPr>
              <a:t>References</a:t>
            </a:r>
            <a:endParaRPr dirty="0">
              <a:solidFill>
                <a:schemeClr val="dk1"/>
              </a:solidFill>
            </a:endParaRPr>
          </a:p>
        </p:txBody>
      </p:sp>
      <p:sp>
        <p:nvSpPr>
          <p:cNvPr id="2" name="TextBox 1"/>
          <p:cNvSpPr txBox="1"/>
          <p:nvPr/>
        </p:nvSpPr>
        <p:spPr>
          <a:xfrm>
            <a:off x="457200" y="1268964"/>
            <a:ext cx="8229600" cy="375487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Wang, Yue, </a:t>
            </a:r>
            <a:r>
              <a:rPr lang="en-US" sz="1600" dirty="0" err="1">
                <a:latin typeface="Times New Roman" panose="02020603050405020304" pitchFamily="18" charset="0"/>
                <a:cs typeface="Times New Roman" panose="02020603050405020304" pitchFamily="18" charset="0"/>
              </a:rPr>
              <a:t>Weishi</a:t>
            </a:r>
            <a:r>
              <a:rPr lang="en-US" sz="1600" dirty="0">
                <a:latin typeface="Times New Roman" panose="02020603050405020304" pitchFamily="18" charset="0"/>
                <a:cs typeface="Times New Roman" panose="02020603050405020304" pitchFamily="18" charset="0"/>
              </a:rPr>
              <a:t> Wang, </a:t>
            </a:r>
            <a:r>
              <a:rPr lang="en-US" sz="1600" dirty="0" err="1">
                <a:latin typeface="Times New Roman" panose="02020603050405020304" pitchFamily="18" charset="0"/>
                <a:cs typeface="Times New Roman" panose="02020603050405020304" pitchFamily="18" charset="0"/>
              </a:rPr>
              <a:t>Shafiq</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Joty</a:t>
            </a:r>
            <a:r>
              <a:rPr lang="en-US" sz="1600" dirty="0">
                <a:latin typeface="Times New Roman" panose="02020603050405020304" pitchFamily="18" charset="0"/>
                <a:cs typeface="Times New Roman" panose="02020603050405020304" pitchFamily="18" charset="0"/>
              </a:rPr>
              <a:t>, and Steven CH Hoi. "Codet5: Identifier-aware unified pre-trained encoder-decoder models for code understanding and generation."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arXiv:2109.00859 (2021</a:t>
            </a:r>
            <a:r>
              <a:rPr lang="en-US" sz="1600" dirty="0" smtClean="0">
                <a:latin typeface="Times New Roman" panose="02020603050405020304" pitchFamily="18" charset="0"/>
                <a:cs typeface="Times New Roman" panose="02020603050405020304" pitchFamily="18" charset="0"/>
              </a:rPr>
              <a:t>).</a:t>
            </a:r>
          </a:p>
          <a:p>
            <a:pPr fontAlgn="base"/>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Ahmad, </a:t>
            </a:r>
            <a:r>
              <a:rPr lang="en-US" sz="1600" dirty="0" err="1">
                <a:latin typeface="Times New Roman" panose="02020603050405020304" pitchFamily="18" charset="0"/>
                <a:cs typeface="Times New Roman" panose="02020603050405020304" pitchFamily="18" charset="0"/>
              </a:rPr>
              <a:t>Wasi</a:t>
            </a:r>
            <a:r>
              <a:rPr lang="en-US" sz="1600" dirty="0">
                <a:latin typeface="Times New Roman" panose="02020603050405020304" pitchFamily="18" charset="0"/>
                <a:cs typeface="Times New Roman" panose="02020603050405020304" pitchFamily="18" charset="0"/>
              </a:rPr>
              <a:t> Uddin, </a:t>
            </a:r>
            <a:r>
              <a:rPr lang="en-US" sz="1600" dirty="0" err="1">
                <a:latin typeface="Times New Roman" panose="02020603050405020304" pitchFamily="18" charset="0"/>
                <a:cs typeface="Times New Roman" panose="02020603050405020304" pitchFamily="18" charset="0"/>
              </a:rPr>
              <a:t>Saikat</a:t>
            </a:r>
            <a:r>
              <a:rPr lang="en-US" sz="1600" dirty="0">
                <a:latin typeface="Times New Roman" panose="02020603050405020304" pitchFamily="18" charset="0"/>
                <a:cs typeface="Times New Roman" panose="02020603050405020304" pitchFamily="18" charset="0"/>
              </a:rPr>
              <a:t> Chakraborty, </a:t>
            </a:r>
            <a:r>
              <a:rPr lang="en-US" sz="1600" dirty="0" err="1">
                <a:latin typeface="Times New Roman" panose="02020603050405020304" pitchFamily="18" charset="0"/>
                <a:cs typeface="Times New Roman" panose="02020603050405020304" pitchFamily="18" charset="0"/>
              </a:rPr>
              <a:t>Baishakhi</a:t>
            </a:r>
            <a:r>
              <a:rPr lang="en-US" sz="1600" dirty="0">
                <a:latin typeface="Times New Roman" panose="02020603050405020304" pitchFamily="18" charset="0"/>
                <a:cs typeface="Times New Roman" panose="02020603050405020304" pitchFamily="18" charset="0"/>
              </a:rPr>
              <a:t> Ray, and Kai-Wei Chang. "Unified pre-training for program understanding and generation."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arXiv:2103.06333 (2021</a:t>
            </a:r>
            <a:r>
              <a:rPr lang="en-US" sz="1600" dirty="0" smtClean="0">
                <a:latin typeface="Times New Roman" panose="02020603050405020304" pitchFamily="18" charset="0"/>
                <a:cs typeface="Times New Roman" panose="02020603050405020304" pitchFamily="18" charset="0"/>
              </a:rPr>
              <a:t>).</a:t>
            </a:r>
          </a:p>
          <a:p>
            <a:pPr fontAlgn="base"/>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Ahmad, </a:t>
            </a:r>
            <a:r>
              <a:rPr lang="en-US" sz="1600" dirty="0" err="1">
                <a:latin typeface="Times New Roman" panose="02020603050405020304" pitchFamily="18" charset="0"/>
                <a:cs typeface="Times New Roman" panose="02020603050405020304" pitchFamily="18" charset="0"/>
              </a:rPr>
              <a:t>Wasi</a:t>
            </a:r>
            <a:r>
              <a:rPr lang="en-US" sz="1600" dirty="0">
                <a:latin typeface="Times New Roman" panose="02020603050405020304" pitchFamily="18" charset="0"/>
                <a:cs typeface="Times New Roman" panose="02020603050405020304" pitchFamily="18" charset="0"/>
              </a:rPr>
              <a:t> Uddin, </a:t>
            </a:r>
            <a:r>
              <a:rPr lang="en-US" sz="1600" dirty="0" err="1">
                <a:latin typeface="Times New Roman" panose="02020603050405020304" pitchFamily="18" charset="0"/>
                <a:cs typeface="Times New Roman" panose="02020603050405020304" pitchFamily="18" charset="0"/>
              </a:rPr>
              <a:t>Saikat</a:t>
            </a:r>
            <a:r>
              <a:rPr lang="en-US" sz="1600" dirty="0">
                <a:latin typeface="Times New Roman" panose="02020603050405020304" pitchFamily="18" charset="0"/>
                <a:cs typeface="Times New Roman" panose="02020603050405020304" pitchFamily="18" charset="0"/>
              </a:rPr>
              <a:t> Chakraborty, </a:t>
            </a:r>
            <a:r>
              <a:rPr lang="en-US" sz="1600" dirty="0" err="1">
                <a:latin typeface="Times New Roman" panose="02020603050405020304" pitchFamily="18" charset="0"/>
                <a:cs typeface="Times New Roman" panose="02020603050405020304" pitchFamily="18" charset="0"/>
              </a:rPr>
              <a:t>Baishakhi</a:t>
            </a:r>
            <a:r>
              <a:rPr lang="en-US" sz="1600" dirty="0">
                <a:latin typeface="Times New Roman" panose="02020603050405020304" pitchFamily="18" charset="0"/>
                <a:cs typeface="Times New Roman" panose="02020603050405020304" pitchFamily="18" charset="0"/>
              </a:rPr>
              <a:t> Ray, and Kai-Wei Chang. "A transformer-based approach for source code summarization."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arXiv:2005.00653 (2020</a:t>
            </a:r>
            <a:r>
              <a:rPr lang="en-US" sz="1600" dirty="0" smtClean="0">
                <a:latin typeface="Times New Roman" panose="02020603050405020304" pitchFamily="18" charset="0"/>
                <a:cs typeface="Times New Roman" panose="02020603050405020304" pitchFamily="18" charset="0"/>
              </a:rPr>
              <a:t>).</a:t>
            </a:r>
          </a:p>
          <a:p>
            <a:pPr fontAlgn="base"/>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Iyer</a:t>
            </a:r>
            <a:r>
              <a:rPr lang="en-US" sz="1600" dirty="0">
                <a:latin typeface="Times New Roman" panose="02020603050405020304" pitchFamily="18" charset="0"/>
                <a:cs typeface="Times New Roman" panose="02020603050405020304" pitchFamily="18" charset="0"/>
              </a:rPr>
              <a:t>, Srinivasan, </a:t>
            </a:r>
            <a:r>
              <a:rPr lang="en-US" sz="1600" dirty="0" err="1">
                <a:latin typeface="Times New Roman" panose="02020603050405020304" pitchFamily="18" charset="0"/>
                <a:cs typeface="Times New Roman" panose="02020603050405020304" pitchFamily="18" charset="0"/>
              </a:rPr>
              <a:t>Ioannis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Konstas</a:t>
            </a:r>
            <a:r>
              <a:rPr lang="en-US" sz="1600" dirty="0">
                <a:latin typeface="Times New Roman" panose="02020603050405020304" pitchFamily="18" charset="0"/>
                <a:cs typeface="Times New Roman" panose="02020603050405020304" pitchFamily="18" charset="0"/>
              </a:rPr>
              <a:t>, Alvin Cheung, and Luke </a:t>
            </a:r>
            <a:r>
              <a:rPr lang="en-US" sz="1600" dirty="0" err="1">
                <a:latin typeface="Times New Roman" panose="02020603050405020304" pitchFamily="18" charset="0"/>
                <a:cs typeface="Times New Roman" panose="02020603050405020304" pitchFamily="18" charset="0"/>
              </a:rPr>
              <a:t>Zettlemoyer</a:t>
            </a:r>
            <a:r>
              <a:rPr lang="en-US" sz="1600" dirty="0">
                <a:latin typeface="Times New Roman" panose="02020603050405020304" pitchFamily="18" charset="0"/>
                <a:cs typeface="Times New Roman" panose="02020603050405020304" pitchFamily="18" charset="0"/>
              </a:rPr>
              <a:t>. "Summarizing source code using a neural attention model." In Proceedings of the 54th Annual Meeting of the Association for Computational Linguistics (Volume 1: Long Papers), pp. 2073-2083. 2016.</a:t>
            </a:r>
          </a:p>
          <a:p>
            <a:endParaRPr lang="en-US" dirty="0"/>
          </a:p>
        </p:txBody>
      </p:sp>
    </p:spTree>
    <p:extLst>
      <p:ext uri="{BB962C8B-B14F-4D97-AF65-F5344CB8AC3E}">
        <p14:creationId xmlns:p14="http://schemas.microsoft.com/office/powerpoint/2010/main" val="3381423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8759" y="2071395"/>
            <a:ext cx="5085184" cy="1323439"/>
          </a:xfrm>
          <a:prstGeom prst="rect">
            <a:avLst/>
          </a:prstGeom>
          <a:noFill/>
        </p:spPr>
        <p:txBody>
          <a:bodyPr wrap="square" rtlCol="0">
            <a:spAutoFit/>
          </a:bodyPr>
          <a:lstStyle/>
          <a:p>
            <a:pPr algn="ctr"/>
            <a:r>
              <a:rPr lang="en-US" sz="8000" dirty="0" smtClean="0">
                <a:latin typeface="Times New Roman" panose="02020603050405020304" pitchFamily="18" charset="0"/>
                <a:cs typeface="Times New Roman" panose="02020603050405020304" pitchFamily="18" charset="0"/>
              </a:rPr>
              <a:t>Thank You</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260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6"/>
          <p:cNvSpPr txBox="1"/>
          <p:nvPr/>
        </p:nvSpPr>
        <p:spPr>
          <a:xfrm>
            <a:off x="7350" y="334876"/>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Introduction</a:t>
            </a:r>
            <a:endParaRPr>
              <a:solidFill>
                <a:schemeClr val="dk1"/>
              </a:solidFill>
            </a:endParaRPr>
          </a:p>
        </p:txBody>
      </p:sp>
      <p:sp>
        <p:nvSpPr>
          <p:cNvPr id="29" name="Google Shape;29;p6"/>
          <p:cNvSpPr txBox="1"/>
          <p:nvPr/>
        </p:nvSpPr>
        <p:spPr>
          <a:xfrm>
            <a:off x="186612" y="1580550"/>
            <a:ext cx="8696131" cy="4058700"/>
          </a:xfrm>
          <a:prstGeom prst="rect">
            <a:avLst/>
          </a:prstGeom>
          <a:noFill/>
          <a:ln>
            <a:noFill/>
          </a:ln>
        </p:spPr>
        <p:txBody>
          <a:bodyPr spcFirstLastPara="1" wrap="square" lIns="91425" tIns="45700" rIns="91425" bIns="45700" anchor="t" anchorCtr="0">
            <a:normAutofit/>
          </a:bodyPr>
          <a:lstStyle/>
          <a:p>
            <a:pPr marL="425450" lvl="0" indent="-285750" algn="just" rtl="0">
              <a:lnSpc>
                <a:spcPct val="115000"/>
              </a:lnSpc>
              <a:spcBef>
                <a:spcPts val="0"/>
              </a:spcBef>
              <a:spcAft>
                <a:spcPts val="0"/>
              </a:spcAft>
              <a:buSzPts val="1400"/>
              <a:buFont typeface="Arial" panose="020B0604020202020204" pitchFamily="34" charset="0"/>
              <a:buChar char="•"/>
            </a:pPr>
            <a:r>
              <a:rPr lang="en-US" sz="1800" dirty="0">
                <a:latin typeface="Times New Roman"/>
                <a:ea typeface="Times New Roman"/>
                <a:cs typeface="Times New Roman"/>
                <a:sym typeface="Times New Roman"/>
              </a:rPr>
              <a:t>Code summarization is a task that tries to comprehend code and generate descriptions from the source code</a:t>
            </a:r>
            <a:r>
              <a:rPr lang="en-US" sz="1800" dirty="0" smtClean="0">
                <a:latin typeface="Times New Roman"/>
                <a:ea typeface="Times New Roman"/>
                <a:cs typeface="Times New Roman"/>
                <a:sym typeface="Times New Roman"/>
              </a:rPr>
              <a:t>.</a:t>
            </a:r>
          </a:p>
          <a:p>
            <a:pPr marL="139700" lvl="0" algn="just" rtl="0">
              <a:lnSpc>
                <a:spcPct val="115000"/>
              </a:lnSpc>
              <a:spcBef>
                <a:spcPts val="0"/>
              </a:spcBef>
              <a:spcAft>
                <a:spcPts val="0"/>
              </a:spcAft>
              <a:buSzPts val="1400"/>
            </a:pPr>
            <a:endParaRPr sz="1800" dirty="0">
              <a:latin typeface="Times New Roman"/>
              <a:ea typeface="Times New Roman"/>
              <a:cs typeface="Times New Roman"/>
              <a:sym typeface="Times New Roman"/>
            </a:endParaRPr>
          </a:p>
          <a:p>
            <a:pPr marL="400050" lvl="0" indent="-285750" algn="just" rtl="0">
              <a:lnSpc>
                <a:spcPct val="115000"/>
              </a:lnSpc>
              <a:spcBef>
                <a:spcPts val="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This summary would include a description of the logic and the function of the code. Programmers can save time and effort in describing what their code performs by making use of the code summarizer</a:t>
            </a:r>
            <a:r>
              <a:rPr lang="en-US" sz="1800" dirty="0" smtClean="0">
                <a:latin typeface="Times New Roman"/>
                <a:ea typeface="Times New Roman"/>
                <a:cs typeface="Times New Roman"/>
                <a:sym typeface="Times New Roman"/>
              </a:rPr>
              <a:t>.</a:t>
            </a:r>
          </a:p>
          <a:p>
            <a:pPr marL="114300" lvl="0" algn="just" rtl="0">
              <a:lnSpc>
                <a:spcPct val="115000"/>
              </a:lnSpc>
              <a:spcBef>
                <a:spcPts val="0"/>
              </a:spcBef>
              <a:spcAft>
                <a:spcPts val="0"/>
              </a:spcAft>
              <a:buSzPts val="1800"/>
            </a:pPr>
            <a:endParaRPr sz="1800" dirty="0">
              <a:latin typeface="Times New Roman"/>
              <a:ea typeface="Times New Roman"/>
              <a:cs typeface="Times New Roman"/>
              <a:sym typeface="Times New Roman"/>
            </a:endParaRPr>
          </a:p>
          <a:p>
            <a:pPr marL="400050" lvl="0" indent="-285750" algn="just" rtl="0">
              <a:lnSpc>
                <a:spcPct val="115000"/>
              </a:lnSpc>
              <a:spcBef>
                <a:spcPts val="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It would also allow users to look up codes written by another developer to understand how they had approached the problem.</a:t>
            </a: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7"/>
          <p:cNvSpPr txBox="1"/>
          <p:nvPr/>
        </p:nvSpPr>
        <p:spPr>
          <a:xfrm>
            <a:off x="7350" y="334876"/>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Dataset</a:t>
            </a:r>
            <a:endParaRPr>
              <a:solidFill>
                <a:schemeClr val="dk1"/>
              </a:solidFill>
            </a:endParaRPr>
          </a:p>
        </p:txBody>
      </p:sp>
      <p:sp>
        <p:nvSpPr>
          <p:cNvPr id="35" name="Google Shape;35;p7"/>
          <p:cNvSpPr txBox="1"/>
          <p:nvPr/>
        </p:nvSpPr>
        <p:spPr>
          <a:xfrm>
            <a:off x="111966" y="1588574"/>
            <a:ext cx="8882743" cy="3799800"/>
          </a:xfrm>
          <a:prstGeom prst="rect">
            <a:avLst/>
          </a:prstGeom>
          <a:noFill/>
          <a:ln>
            <a:noFill/>
          </a:ln>
        </p:spPr>
        <p:txBody>
          <a:bodyPr spcFirstLastPara="1" wrap="square" lIns="91425" tIns="45700" rIns="91425" bIns="45700" anchor="t" anchorCtr="0">
            <a:normAutofit/>
          </a:bodyPr>
          <a:lstStyle/>
          <a:p>
            <a:pPr marL="400050" lvl="0" indent="-285750" algn="just" rtl="0">
              <a:spcBef>
                <a:spcPts val="1612"/>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Making use of the 251820  Python code files present in </a:t>
            </a:r>
            <a:r>
              <a:rPr lang="en-US" sz="1800" dirty="0" err="1">
                <a:latin typeface="Times New Roman"/>
                <a:ea typeface="Times New Roman"/>
                <a:cs typeface="Times New Roman"/>
                <a:sym typeface="Times New Roman"/>
              </a:rPr>
              <a:t>CodeSearchNet</a:t>
            </a:r>
            <a:r>
              <a:rPr lang="en-US" sz="1800" dirty="0">
                <a:latin typeface="Times New Roman"/>
                <a:ea typeface="Times New Roman"/>
                <a:cs typeface="Times New Roman"/>
                <a:sym typeface="Times New Roman"/>
              </a:rPr>
              <a:t> Corpus dataset</a:t>
            </a:r>
            <a:r>
              <a:rPr lang="en-US" sz="1800" dirty="0" smtClean="0">
                <a:latin typeface="Times New Roman"/>
                <a:ea typeface="Times New Roman"/>
                <a:cs typeface="Times New Roman"/>
                <a:sym typeface="Times New Roman"/>
              </a:rPr>
              <a:t>.</a:t>
            </a:r>
          </a:p>
          <a:p>
            <a:pPr marL="114300" lvl="0" algn="just" rtl="0">
              <a:spcBef>
                <a:spcPts val="1612"/>
              </a:spcBef>
              <a:spcAft>
                <a:spcPts val="0"/>
              </a:spcAft>
              <a:buSzPts val="1800"/>
            </a:pPr>
            <a:endParaRPr sz="1800" dirty="0">
              <a:latin typeface="Times New Roman"/>
              <a:ea typeface="Times New Roman"/>
              <a:cs typeface="Times New Roman"/>
              <a:sym typeface="Times New Roman"/>
            </a:endParaRPr>
          </a:p>
          <a:p>
            <a:pPr marL="400050" lvl="0" indent="-285750" algn="just" rtl="0">
              <a:spcBef>
                <a:spcPts val="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Preprocessed data stored in JSON lines </a:t>
            </a:r>
            <a:r>
              <a:rPr lang="en-US" sz="1800" dirty="0" smtClean="0">
                <a:latin typeface="Times New Roman"/>
                <a:ea typeface="Times New Roman"/>
                <a:cs typeface="Times New Roman"/>
                <a:sym typeface="Times New Roman"/>
              </a:rPr>
              <a:t>format</a:t>
            </a:r>
          </a:p>
          <a:p>
            <a:pPr marL="114300" lvl="0" algn="just" rtl="0">
              <a:spcBef>
                <a:spcPts val="0"/>
              </a:spcBef>
              <a:spcAft>
                <a:spcPts val="0"/>
              </a:spcAft>
              <a:buSzPts val="1800"/>
            </a:pPr>
            <a:endParaRPr sz="1800" dirty="0">
              <a:latin typeface="Times New Roman"/>
              <a:ea typeface="Times New Roman"/>
              <a:cs typeface="Times New Roman"/>
              <a:sym typeface="Times New Roman"/>
            </a:endParaRPr>
          </a:p>
          <a:p>
            <a:pPr marL="400050" lvl="0" indent="-285750" algn="just" rtl="0">
              <a:spcBef>
                <a:spcPts val="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Each line in the uncompressed file contains an example with the following information: </a:t>
            </a:r>
            <a:r>
              <a:rPr lang="en-US" sz="1800" i="1" dirty="0">
                <a:latin typeface="Times New Roman"/>
                <a:ea typeface="Times New Roman"/>
                <a:cs typeface="Times New Roman"/>
                <a:sym typeface="Times New Roman"/>
              </a:rPr>
              <a:t>id, repo, path, </a:t>
            </a:r>
            <a:r>
              <a:rPr lang="en-US" sz="1800" i="1" dirty="0" err="1">
                <a:latin typeface="Times New Roman"/>
                <a:ea typeface="Times New Roman"/>
                <a:cs typeface="Times New Roman"/>
                <a:sym typeface="Times New Roman"/>
              </a:rPr>
              <a:t>func_name</a:t>
            </a:r>
            <a:r>
              <a:rPr lang="en-US" sz="1800" i="1" dirty="0">
                <a:latin typeface="Times New Roman"/>
                <a:ea typeface="Times New Roman"/>
                <a:cs typeface="Times New Roman"/>
                <a:sym typeface="Times New Roman"/>
              </a:rPr>
              <a:t>, </a:t>
            </a:r>
            <a:r>
              <a:rPr lang="en-US" sz="1800" i="1" dirty="0" err="1">
                <a:latin typeface="Times New Roman"/>
                <a:ea typeface="Times New Roman"/>
                <a:cs typeface="Times New Roman"/>
                <a:sym typeface="Times New Roman"/>
              </a:rPr>
              <a:t>original_string</a:t>
            </a:r>
            <a:r>
              <a:rPr lang="en-US" sz="1800" i="1" dirty="0">
                <a:latin typeface="Times New Roman"/>
                <a:ea typeface="Times New Roman"/>
                <a:cs typeface="Times New Roman"/>
                <a:sym typeface="Times New Roman"/>
              </a:rPr>
              <a:t>, language, code, </a:t>
            </a:r>
            <a:r>
              <a:rPr lang="en-US" sz="1800" i="1" dirty="0" err="1">
                <a:latin typeface="Times New Roman"/>
                <a:ea typeface="Times New Roman"/>
                <a:cs typeface="Times New Roman"/>
                <a:sym typeface="Times New Roman"/>
              </a:rPr>
              <a:t>code_tokens</a:t>
            </a:r>
            <a:r>
              <a:rPr lang="en-US" sz="1800" i="1" dirty="0">
                <a:latin typeface="Times New Roman"/>
                <a:ea typeface="Times New Roman"/>
                <a:cs typeface="Times New Roman"/>
                <a:sym typeface="Times New Roman"/>
              </a:rPr>
              <a:t>, </a:t>
            </a:r>
            <a:r>
              <a:rPr lang="en-US" sz="1800" i="1" dirty="0" err="1">
                <a:latin typeface="Times New Roman"/>
                <a:ea typeface="Times New Roman"/>
                <a:cs typeface="Times New Roman"/>
                <a:sym typeface="Times New Roman"/>
              </a:rPr>
              <a:t>docstring</a:t>
            </a:r>
            <a:r>
              <a:rPr lang="en-US" sz="1800" i="1" dirty="0">
                <a:latin typeface="Times New Roman"/>
                <a:ea typeface="Times New Roman"/>
                <a:cs typeface="Times New Roman"/>
                <a:sym typeface="Times New Roman"/>
              </a:rPr>
              <a:t>, </a:t>
            </a:r>
            <a:r>
              <a:rPr lang="en-US" sz="1800" i="1" dirty="0" err="1">
                <a:latin typeface="Times New Roman"/>
                <a:ea typeface="Times New Roman"/>
                <a:cs typeface="Times New Roman"/>
                <a:sym typeface="Times New Roman"/>
              </a:rPr>
              <a:t>docstring_tokens</a:t>
            </a:r>
            <a:r>
              <a:rPr lang="en-US" sz="1800" i="1" dirty="0">
                <a:latin typeface="Times New Roman"/>
                <a:ea typeface="Times New Roman"/>
                <a:cs typeface="Times New Roman"/>
                <a:sym typeface="Times New Roman"/>
              </a:rPr>
              <a:t>, </a:t>
            </a:r>
            <a:r>
              <a:rPr lang="en-US" sz="1800" i="1" dirty="0" err="1">
                <a:latin typeface="Times New Roman"/>
                <a:ea typeface="Times New Roman"/>
                <a:cs typeface="Times New Roman"/>
                <a:sym typeface="Times New Roman"/>
              </a:rPr>
              <a:t>sha</a:t>
            </a:r>
            <a:r>
              <a:rPr lang="en-US" sz="1800" i="1" dirty="0">
                <a:latin typeface="Times New Roman"/>
                <a:ea typeface="Times New Roman"/>
                <a:cs typeface="Times New Roman"/>
                <a:sym typeface="Times New Roman"/>
              </a:rPr>
              <a:t>, partition, </a:t>
            </a:r>
            <a:r>
              <a:rPr lang="en-US" sz="1800" i="1" dirty="0" err="1" smtClean="0">
                <a:latin typeface="Times New Roman"/>
                <a:ea typeface="Times New Roman"/>
                <a:cs typeface="Times New Roman"/>
                <a:sym typeface="Times New Roman"/>
              </a:rPr>
              <a:t>url</a:t>
            </a:r>
            <a:endParaRPr lang="en-US" sz="1800" i="1" dirty="0" smtClean="0">
              <a:latin typeface="Times New Roman"/>
              <a:ea typeface="Times New Roman"/>
              <a:cs typeface="Times New Roman"/>
              <a:sym typeface="Times New Roman"/>
            </a:endParaRPr>
          </a:p>
          <a:p>
            <a:pPr marL="114300" lvl="0" algn="just" rtl="0">
              <a:spcBef>
                <a:spcPts val="0"/>
              </a:spcBef>
              <a:spcAft>
                <a:spcPts val="0"/>
              </a:spcAft>
              <a:buSzPts val="1800"/>
            </a:pPr>
            <a:endParaRPr sz="1800" dirty="0">
              <a:latin typeface="Times New Roman"/>
              <a:ea typeface="Times New Roman"/>
              <a:cs typeface="Times New Roman"/>
              <a:sym typeface="Times New Roman"/>
            </a:endParaRPr>
          </a:p>
          <a:p>
            <a:pPr marL="400050" lvl="0" indent="-285750" algn="just" rtl="0">
              <a:spcBef>
                <a:spcPts val="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Two columns that are heavily used for the purpose of code summarization are </a:t>
            </a:r>
            <a:r>
              <a:rPr lang="en-US" sz="1800" i="1" dirty="0" err="1">
                <a:latin typeface="Times New Roman"/>
                <a:ea typeface="Times New Roman"/>
                <a:cs typeface="Times New Roman"/>
                <a:sym typeface="Times New Roman"/>
              </a:rPr>
              <a:t>code_tokens</a:t>
            </a:r>
            <a:r>
              <a:rPr lang="en-US" sz="1800" i="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and </a:t>
            </a:r>
            <a:r>
              <a:rPr lang="en-US" sz="1800" i="1" dirty="0" err="1">
                <a:latin typeface="Times New Roman"/>
                <a:ea typeface="Times New Roman"/>
                <a:cs typeface="Times New Roman"/>
                <a:sym typeface="Times New Roman"/>
              </a:rPr>
              <a:t>docstring_tokens</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8"/>
          <p:cNvSpPr txBox="1"/>
          <p:nvPr/>
        </p:nvSpPr>
        <p:spPr>
          <a:xfrm>
            <a:off x="133775" y="348000"/>
            <a:ext cx="8462400" cy="2701800"/>
          </a:xfrm>
          <a:prstGeom prst="rect">
            <a:avLst/>
          </a:prstGeom>
          <a:noFill/>
          <a:ln>
            <a:noFill/>
          </a:ln>
        </p:spPr>
        <p:txBody>
          <a:bodyPr spcFirstLastPara="1" wrap="square" lIns="91425" tIns="45700" rIns="91425" bIns="45700" anchor="t" anchorCtr="0">
            <a:normAutofit/>
          </a:bodyPr>
          <a:lstStyle/>
          <a:p>
            <a:pPr marL="3275" lvl="0" indent="0" algn="just" rtl="0">
              <a:spcBef>
                <a:spcPts val="1612"/>
              </a:spcBef>
              <a:spcAft>
                <a:spcPts val="0"/>
              </a:spcAft>
              <a:buNone/>
            </a:pPr>
            <a:r>
              <a:rPr lang="en-US" sz="1600" dirty="0">
                <a:latin typeface="Times New Roman" panose="02020603050405020304" pitchFamily="18" charset="0"/>
                <a:cs typeface="Times New Roman" panose="02020603050405020304" pitchFamily="18" charset="0"/>
              </a:rPr>
              <a:t>An example of how the tokenized code looks is as follows : </a:t>
            </a:r>
            <a:endParaRPr sz="1600" dirty="0">
              <a:latin typeface="Times New Roman" panose="02020603050405020304" pitchFamily="18" charset="0"/>
              <a:cs typeface="Times New Roman" panose="02020603050405020304" pitchFamily="18" charset="0"/>
            </a:endParaRPr>
          </a:p>
          <a:p>
            <a:pPr marL="3275" algn="just">
              <a:lnSpc>
                <a:spcPct val="10000"/>
              </a:lnSpc>
              <a:spcBef>
                <a:spcPts val="1612"/>
              </a:spcBef>
            </a:pPr>
            <a:r>
              <a:rPr lang="en-US" b="1" i="1" dirty="0">
                <a:solidFill>
                  <a:srgbClr val="24292F"/>
                </a:solidFill>
                <a:latin typeface="Courier New"/>
                <a:ea typeface="Courier New"/>
                <a:cs typeface="Courier New"/>
                <a:sym typeface="Courier New"/>
              </a:rPr>
              <a:t>code  </a:t>
            </a:r>
            <a:r>
              <a:rPr lang="en-US" i="1" dirty="0">
                <a:solidFill>
                  <a:srgbClr val="24292F"/>
                </a:solidFill>
                <a:latin typeface="Courier New"/>
                <a:ea typeface="Courier New"/>
                <a:cs typeface="Courier New"/>
                <a:sym typeface="Courier New"/>
              </a:rPr>
              <a:t>: </a:t>
            </a:r>
            <a:r>
              <a:rPr lang="en-US" i="1" dirty="0" smtClean="0">
                <a:solidFill>
                  <a:srgbClr val="24292F"/>
                </a:solidFill>
                <a:latin typeface="Courier New"/>
                <a:ea typeface="Courier New"/>
                <a:cs typeface="Courier New"/>
                <a:sym typeface="Courier New"/>
              </a:rPr>
              <a:t>           </a:t>
            </a:r>
            <a:r>
              <a:rPr lang="en-US" i="1" dirty="0" smtClean="0">
                <a:solidFill>
                  <a:srgbClr val="24292F"/>
                </a:solidFill>
                <a:latin typeface="Courier New"/>
                <a:ea typeface="Courier New"/>
                <a:cs typeface="Courier New"/>
                <a:sym typeface="Lexend"/>
              </a:rPr>
              <a:t>'</a:t>
            </a:r>
            <a:r>
              <a:rPr lang="en-US" i="1" dirty="0" err="1" smtClean="0">
                <a:solidFill>
                  <a:srgbClr val="24292F"/>
                </a:solidFill>
                <a:latin typeface="Courier New"/>
                <a:ea typeface="Courier New"/>
                <a:cs typeface="Courier New"/>
                <a:sym typeface="Lexend"/>
              </a:rPr>
              <a:t>def</a:t>
            </a:r>
            <a:r>
              <a:rPr lang="en-US" i="1" dirty="0" smtClean="0">
                <a:solidFill>
                  <a:srgbClr val="24292F"/>
                </a:solidFill>
                <a:latin typeface="Courier New"/>
                <a:ea typeface="Courier New"/>
                <a:cs typeface="Courier New"/>
                <a:sym typeface="Lexend"/>
              </a:rPr>
              <a:t> </a:t>
            </a:r>
            <a:r>
              <a:rPr lang="en-US" i="1" dirty="0" err="1">
                <a:solidFill>
                  <a:srgbClr val="24292F"/>
                </a:solidFill>
                <a:latin typeface="Courier New"/>
                <a:ea typeface="Courier New"/>
                <a:cs typeface="Courier New"/>
                <a:sym typeface="Lexend"/>
              </a:rPr>
              <a:t>get_vid_from_url</a:t>
            </a:r>
            <a:r>
              <a:rPr lang="en-US" i="1" dirty="0">
                <a:solidFill>
                  <a:srgbClr val="24292F"/>
                </a:solidFill>
                <a:latin typeface="Courier New"/>
                <a:ea typeface="Courier New"/>
                <a:cs typeface="Courier New"/>
                <a:sym typeface="Lexend"/>
              </a:rPr>
              <a:t>(</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"""Extracts video ID from URL.\n'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return match1(</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 </a:t>
            </a:r>
            <a:r>
              <a:rPr lang="en-US" i="1" dirty="0" err="1">
                <a:solidFill>
                  <a:srgbClr val="24292F"/>
                </a:solidFill>
                <a:latin typeface="Courier New"/>
                <a:ea typeface="Courier New"/>
                <a:cs typeface="Courier New"/>
                <a:sym typeface="Lexend"/>
              </a:rPr>
              <a:t>r'youtu</a:t>
            </a:r>
            <a:r>
              <a:rPr lang="en-US" i="1" dirty="0">
                <a:solidFill>
                  <a:srgbClr val="24292F"/>
                </a:solidFill>
                <a:latin typeface="Courier New"/>
                <a:ea typeface="Courier New"/>
                <a:cs typeface="Courier New"/>
                <a:sym typeface="Lexend"/>
              </a:rPr>
              <a:t>\\.be/([^?/]+)') or \\\n"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match1(</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 </a:t>
            </a:r>
            <a:r>
              <a:rPr lang="en-US" i="1" dirty="0" err="1">
                <a:solidFill>
                  <a:srgbClr val="24292F"/>
                </a:solidFill>
                <a:latin typeface="Courier New"/>
                <a:ea typeface="Courier New"/>
                <a:cs typeface="Courier New"/>
                <a:sym typeface="Lexend"/>
              </a:rPr>
              <a:t>r'youtube</a:t>
            </a:r>
            <a:r>
              <a:rPr lang="en-US" i="1" dirty="0">
                <a:solidFill>
                  <a:srgbClr val="24292F"/>
                </a:solidFill>
                <a:latin typeface="Courier New"/>
                <a:ea typeface="Courier New"/>
                <a:cs typeface="Courier New"/>
                <a:sym typeface="Lexend"/>
              </a:rPr>
              <a:t>\\.com/embed/([^/?]+)') or \\\n"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match1(</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 </a:t>
            </a:r>
            <a:r>
              <a:rPr lang="en-US" i="1" dirty="0" err="1">
                <a:solidFill>
                  <a:srgbClr val="24292F"/>
                </a:solidFill>
                <a:latin typeface="Courier New"/>
                <a:ea typeface="Courier New"/>
                <a:cs typeface="Courier New"/>
                <a:sym typeface="Lexend"/>
              </a:rPr>
              <a:t>r'youtube</a:t>
            </a:r>
            <a:r>
              <a:rPr lang="en-US" i="1" dirty="0">
                <a:solidFill>
                  <a:srgbClr val="24292F"/>
                </a:solidFill>
                <a:latin typeface="Courier New"/>
                <a:ea typeface="Courier New"/>
                <a:cs typeface="Courier New"/>
                <a:sym typeface="Lexend"/>
              </a:rPr>
              <a:t>\\.com/v/([^/?]+)') or \\\n"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match1(</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 </a:t>
            </a:r>
            <a:r>
              <a:rPr lang="en-US" i="1" dirty="0" err="1">
                <a:solidFill>
                  <a:srgbClr val="24292F"/>
                </a:solidFill>
                <a:latin typeface="Courier New"/>
                <a:ea typeface="Courier New"/>
                <a:cs typeface="Courier New"/>
                <a:sym typeface="Lexend"/>
              </a:rPr>
              <a:t>r'youtube</a:t>
            </a:r>
            <a:r>
              <a:rPr lang="en-US" i="1" dirty="0">
                <a:solidFill>
                  <a:srgbClr val="24292F"/>
                </a:solidFill>
                <a:latin typeface="Courier New"/>
                <a:ea typeface="Courier New"/>
                <a:cs typeface="Courier New"/>
                <a:sym typeface="Lexend"/>
              </a:rPr>
              <a:t>\\.com/watch/([^/?]+)') or \\\n"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a:t>
            </a:r>
            <a:r>
              <a:rPr lang="en-US" i="1" dirty="0" err="1">
                <a:solidFill>
                  <a:srgbClr val="24292F"/>
                </a:solidFill>
                <a:latin typeface="Courier New"/>
                <a:ea typeface="Courier New"/>
                <a:cs typeface="Courier New"/>
                <a:sym typeface="Lexend"/>
              </a:rPr>
              <a:t>parse_query_param</a:t>
            </a:r>
            <a:r>
              <a:rPr lang="en-US" i="1" dirty="0">
                <a:solidFill>
                  <a:srgbClr val="24292F"/>
                </a:solidFill>
                <a:latin typeface="Courier New"/>
                <a:ea typeface="Courier New"/>
                <a:cs typeface="Courier New"/>
                <a:sym typeface="Lexend"/>
              </a:rPr>
              <a:t>(</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 'v') or \\\n"</a:t>
            </a:r>
            <a:endParaRPr i="1" dirty="0">
              <a:solidFill>
                <a:srgbClr val="24292F"/>
              </a:solidFill>
              <a:latin typeface="Courier New"/>
              <a:ea typeface="Courier New"/>
              <a:cs typeface="Courier New"/>
              <a:sym typeface="Lexend"/>
            </a:endParaRPr>
          </a:p>
          <a:p>
            <a:pPr marL="3275" algn="just">
              <a:lnSpc>
                <a:spcPct val="10000"/>
              </a:lnSpc>
              <a:spcBef>
                <a:spcPts val="1612"/>
              </a:spcBef>
            </a:pPr>
            <a:r>
              <a:rPr lang="en-US" i="1" dirty="0">
                <a:solidFill>
                  <a:srgbClr val="24292F"/>
                </a:solidFill>
                <a:latin typeface="Courier New"/>
                <a:ea typeface="Courier New"/>
                <a:cs typeface="Courier New"/>
                <a:sym typeface="Lexend"/>
              </a:rPr>
              <a:t>          "          </a:t>
            </a:r>
            <a:r>
              <a:rPr lang="en-US" i="1" dirty="0" err="1">
                <a:solidFill>
                  <a:srgbClr val="24292F"/>
                </a:solidFill>
                <a:latin typeface="Courier New"/>
                <a:ea typeface="Courier New"/>
                <a:cs typeface="Courier New"/>
                <a:sym typeface="Lexend"/>
              </a:rPr>
              <a:t>parse_query_param</a:t>
            </a:r>
            <a:r>
              <a:rPr lang="en-US" i="1" dirty="0">
                <a:solidFill>
                  <a:srgbClr val="24292F"/>
                </a:solidFill>
                <a:latin typeface="Courier New"/>
                <a:ea typeface="Courier New"/>
                <a:cs typeface="Courier New"/>
                <a:sym typeface="Lexend"/>
              </a:rPr>
              <a:t>(</a:t>
            </a:r>
            <a:r>
              <a:rPr lang="en-US" i="1" dirty="0" err="1">
                <a:solidFill>
                  <a:srgbClr val="24292F"/>
                </a:solidFill>
                <a:latin typeface="Courier New"/>
                <a:ea typeface="Courier New"/>
                <a:cs typeface="Courier New"/>
                <a:sym typeface="Lexend"/>
              </a:rPr>
              <a:t>parse_query_param</a:t>
            </a:r>
            <a:r>
              <a:rPr lang="en-US" i="1" dirty="0">
                <a:solidFill>
                  <a:srgbClr val="24292F"/>
                </a:solidFill>
                <a:latin typeface="Courier New"/>
                <a:ea typeface="Courier New"/>
                <a:cs typeface="Courier New"/>
                <a:sym typeface="Lexend"/>
              </a:rPr>
              <a:t>(</a:t>
            </a:r>
            <a:r>
              <a:rPr lang="en-US" i="1" dirty="0" err="1">
                <a:solidFill>
                  <a:srgbClr val="24292F"/>
                </a:solidFill>
                <a:latin typeface="Courier New"/>
                <a:ea typeface="Courier New"/>
                <a:cs typeface="Courier New"/>
                <a:sym typeface="Lexend"/>
              </a:rPr>
              <a:t>url</a:t>
            </a:r>
            <a:r>
              <a:rPr lang="en-US" i="1" dirty="0">
                <a:solidFill>
                  <a:srgbClr val="24292F"/>
                </a:solidFill>
                <a:latin typeface="Courier New"/>
                <a:ea typeface="Courier New"/>
                <a:cs typeface="Courier New"/>
                <a:sym typeface="Lexend"/>
              </a:rPr>
              <a:t>, 'u'), 'v')"</a:t>
            </a:r>
            <a:endParaRPr i="1" dirty="0">
              <a:solidFill>
                <a:srgbClr val="24292F"/>
              </a:solidFill>
              <a:latin typeface="Courier New"/>
              <a:ea typeface="Courier New"/>
              <a:cs typeface="Courier New"/>
              <a:sym typeface="Lexend"/>
            </a:endParaRPr>
          </a:p>
        </p:txBody>
      </p:sp>
      <p:sp>
        <p:nvSpPr>
          <p:cNvPr id="41" name="Google Shape;41;p8"/>
          <p:cNvSpPr txBox="1"/>
          <p:nvPr/>
        </p:nvSpPr>
        <p:spPr>
          <a:xfrm>
            <a:off x="218550" y="3049800"/>
            <a:ext cx="8706900" cy="2476500"/>
          </a:xfrm>
          <a:prstGeom prst="rect">
            <a:avLst/>
          </a:prstGeom>
          <a:noFill/>
          <a:ln>
            <a:noFill/>
          </a:ln>
        </p:spPr>
        <p:txBody>
          <a:bodyPr spcFirstLastPara="1" wrap="square" lIns="91425" tIns="91425" rIns="91425" bIns="91425" anchor="t" anchorCtr="0">
            <a:spAutoFit/>
          </a:bodyPr>
          <a:lstStyle/>
          <a:p>
            <a:pPr marL="3275" lvl="0" indent="0" algn="just" rtl="0">
              <a:lnSpc>
                <a:spcPct val="10000"/>
              </a:lnSpc>
              <a:spcBef>
                <a:spcPts val="1612"/>
              </a:spcBef>
              <a:spcAft>
                <a:spcPts val="0"/>
              </a:spcAft>
              <a:buNone/>
            </a:pPr>
            <a:r>
              <a:rPr lang="en-US" b="1" i="1" dirty="0" err="1">
                <a:solidFill>
                  <a:srgbClr val="24292F"/>
                </a:solidFill>
                <a:latin typeface="Courier New"/>
                <a:ea typeface="Courier New"/>
                <a:cs typeface="Courier New"/>
                <a:sym typeface="Courier New"/>
              </a:rPr>
              <a:t>code_tokens</a:t>
            </a:r>
            <a:r>
              <a:rPr lang="en-US" b="1" i="1" dirty="0">
                <a:solidFill>
                  <a:srgbClr val="24292F"/>
                </a:solidFill>
                <a:latin typeface="Courier New"/>
                <a:ea typeface="Courier New"/>
                <a:cs typeface="Courier New"/>
                <a:sym typeface="Courier New"/>
              </a:rPr>
              <a:t>  </a:t>
            </a: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def</a:t>
            </a: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get_vid_from_url</a:t>
            </a:r>
            <a:r>
              <a:rPr lang="en-US" i="1" dirty="0">
                <a:solidFill>
                  <a:srgbClr val="24292F"/>
                </a:solidFill>
                <a:latin typeface="Courier New"/>
                <a:ea typeface="Courier New"/>
                <a:cs typeface="Courier New"/>
                <a:sym typeface="Courier New"/>
              </a:rPr>
              <a:t>', '(',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 ':', 'return',</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'match1', '(',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 "</a:t>
            </a:r>
            <a:r>
              <a:rPr lang="en-US" i="1" dirty="0" err="1">
                <a:solidFill>
                  <a:srgbClr val="24292F"/>
                </a:solidFill>
                <a:latin typeface="Courier New"/>
                <a:ea typeface="Courier New"/>
                <a:cs typeface="Courier New"/>
                <a:sym typeface="Courier New"/>
              </a:rPr>
              <a:t>r'youtu</a:t>
            </a:r>
            <a:r>
              <a:rPr lang="en-US" i="1" dirty="0">
                <a:solidFill>
                  <a:srgbClr val="24292F"/>
                </a:solidFill>
                <a:latin typeface="Courier New"/>
                <a:ea typeface="Courier New"/>
                <a:cs typeface="Courier New"/>
                <a:sym typeface="Courier New"/>
              </a:rPr>
              <a:t>\\.be/([^?/]+)'", ')',</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'or', ’match1', '(',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r'youtube</a:t>
            </a:r>
            <a:r>
              <a:rPr lang="en-US" i="1" dirty="0">
                <a:solidFill>
                  <a:srgbClr val="24292F"/>
                </a:solidFill>
                <a:latin typeface="Courier New"/>
                <a:ea typeface="Courier New"/>
                <a:cs typeface="Courier New"/>
                <a:sym typeface="Courier New"/>
              </a:rPr>
              <a:t>\\.com/embed/([^/?]+)'", ')', 'or', 'match1',</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 "</a:t>
            </a:r>
            <a:r>
              <a:rPr lang="en-US" i="1" dirty="0" err="1">
                <a:solidFill>
                  <a:srgbClr val="24292F"/>
                </a:solidFill>
                <a:latin typeface="Courier New"/>
                <a:ea typeface="Courier New"/>
                <a:cs typeface="Courier New"/>
                <a:sym typeface="Courier New"/>
              </a:rPr>
              <a:t>r'youtube</a:t>
            </a:r>
            <a:r>
              <a:rPr lang="en-US" i="1" dirty="0">
                <a:solidFill>
                  <a:srgbClr val="24292F"/>
                </a:solidFill>
                <a:latin typeface="Courier New"/>
                <a:ea typeface="Courier New"/>
                <a:cs typeface="Courier New"/>
                <a:sym typeface="Courier New"/>
              </a:rPr>
              <a:t>\\.com/v/([^/?]+)'", ')', 'or',</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'match1', '(',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r'youtube</a:t>
            </a:r>
            <a:r>
              <a:rPr lang="en-US" i="1" dirty="0">
                <a:solidFill>
                  <a:srgbClr val="24292F"/>
                </a:solidFill>
                <a:latin typeface="Courier New"/>
                <a:ea typeface="Courier New"/>
                <a:cs typeface="Courier New"/>
                <a:sym typeface="Courier New"/>
              </a:rPr>
              <a:t>\\.com/watch/([^/?]+)'", ')', 'or',</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parse_query_param</a:t>
            </a:r>
            <a:r>
              <a:rPr lang="en-US" i="1" dirty="0">
                <a:solidFill>
                  <a:srgbClr val="24292F"/>
                </a:solidFill>
                <a:latin typeface="Courier New"/>
                <a:ea typeface="Courier New"/>
                <a:cs typeface="Courier New"/>
                <a:sym typeface="Courier New"/>
              </a:rPr>
              <a:t>', '(',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 "'v'", ')', 'or',</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parse_query_param</a:t>
            </a:r>
            <a:r>
              <a:rPr lang="en-US" i="1" dirty="0">
                <a:solidFill>
                  <a:srgbClr val="24292F"/>
                </a:solidFill>
                <a:latin typeface="Courier New"/>
                <a:ea typeface="Courier New"/>
                <a:cs typeface="Courier New"/>
                <a:sym typeface="Courier New"/>
              </a:rPr>
              <a:t>', '(', '</a:t>
            </a:r>
            <a:r>
              <a:rPr lang="en-US" i="1" dirty="0" err="1">
                <a:solidFill>
                  <a:srgbClr val="24292F"/>
                </a:solidFill>
                <a:latin typeface="Courier New"/>
                <a:ea typeface="Courier New"/>
                <a:cs typeface="Courier New"/>
                <a:sym typeface="Courier New"/>
              </a:rPr>
              <a:t>parse_query_param</a:t>
            </a:r>
            <a:r>
              <a:rPr lang="en-US" i="1" dirty="0">
                <a:solidFill>
                  <a:srgbClr val="24292F"/>
                </a:solidFill>
                <a:latin typeface="Courier New"/>
                <a:ea typeface="Courier New"/>
                <a:cs typeface="Courier New"/>
                <a:sym typeface="Courier New"/>
              </a:rPr>
              <a:t>', '(',</a:t>
            </a:r>
            <a:endParaRPr i="1" dirty="0">
              <a:solidFill>
                <a:srgbClr val="24292F"/>
              </a:solidFill>
              <a:latin typeface="Courier New"/>
              <a:ea typeface="Courier New"/>
              <a:cs typeface="Courier New"/>
              <a:sym typeface="Courier New"/>
            </a:endParaRPr>
          </a:p>
          <a:p>
            <a:pPr marL="3275" lvl="0" indent="0" algn="just" rtl="0">
              <a:lnSpc>
                <a:spcPct val="10000"/>
              </a:lnSpc>
              <a:spcBef>
                <a:spcPts val="1612"/>
              </a:spcBef>
              <a:spcAft>
                <a:spcPts val="0"/>
              </a:spcAft>
              <a:buNone/>
            </a:pPr>
            <a:r>
              <a:rPr lang="en-US" i="1" dirty="0">
                <a:solidFill>
                  <a:srgbClr val="24292F"/>
                </a:solidFill>
                <a:latin typeface="Courier New"/>
                <a:ea typeface="Courier New"/>
                <a:cs typeface="Courier New"/>
                <a:sym typeface="Courier New"/>
              </a:rPr>
              <a:t>                  '</a:t>
            </a:r>
            <a:r>
              <a:rPr lang="en-US" i="1" dirty="0" err="1">
                <a:solidFill>
                  <a:srgbClr val="24292F"/>
                </a:solidFill>
                <a:latin typeface="Courier New"/>
                <a:ea typeface="Courier New"/>
                <a:cs typeface="Courier New"/>
                <a:sym typeface="Courier New"/>
              </a:rPr>
              <a:t>url</a:t>
            </a:r>
            <a:r>
              <a:rPr lang="en-US" i="1" dirty="0">
                <a:solidFill>
                  <a:srgbClr val="24292F"/>
                </a:solidFill>
                <a:latin typeface="Courier New"/>
                <a:ea typeface="Courier New"/>
                <a:cs typeface="Courier New"/>
                <a:sym typeface="Courier New"/>
              </a:rPr>
              <a:t>', ',', "'u'", ')', ',', "'v'", ')']</a:t>
            </a:r>
            <a:endParaRPr i="1" dirty="0">
              <a:solidFill>
                <a:srgbClr val="24292F"/>
              </a:solidFill>
              <a:latin typeface="Courier New"/>
              <a:ea typeface="Courier New"/>
              <a:cs typeface="Courier New"/>
              <a:sym typeface="Courier New"/>
            </a:endParaRP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0"/>
          <p:cNvSpPr txBox="1"/>
          <p:nvPr/>
        </p:nvSpPr>
        <p:spPr>
          <a:xfrm>
            <a:off x="7350" y="334876"/>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Existing PreTrained Models</a:t>
            </a:r>
            <a:endParaRPr>
              <a:solidFill>
                <a:schemeClr val="dk1"/>
              </a:solidFill>
            </a:endParaRPr>
          </a:p>
        </p:txBody>
      </p:sp>
      <p:sp>
        <p:nvSpPr>
          <p:cNvPr id="54" name="Google Shape;54;p10"/>
          <p:cNvSpPr txBox="1"/>
          <p:nvPr/>
        </p:nvSpPr>
        <p:spPr>
          <a:xfrm>
            <a:off x="7350" y="1822150"/>
            <a:ext cx="9129300" cy="3793500"/>
          </a:xfrm>
          <a:prstGeom prst="rect">
            <a:avLst/>
          </a:prstGeom>
          <a:noFill/>
          <a:ln>
            <a:noFill/>
          </a:ln>
        </p:spPr>
        <p:txBody>
          <a:bodyPr spcFirstLastPara="1" wrap="square" lIns="91425" tIns="45700" rIns="91425" bIns="45700" anchor="t" anchorCtr="0">
            <a:normAutofit/>
          </a:bodyPr>
          <a:lstStyle/>
          <a:p>
            <a:pPr marL="393700" marR="0" lvl="0" indent="-285750" algn="l" rtl="0">
              <a:lnSpc>
                <a:spcPct val="100000"/>
              </a:lnSpc>
              <a:spcBef>
                <a:spcPts val="0"/>
              </a:spcBef>
              <a:spcAft>
                <a:spcPts val="0"/>
              </a:spcAft>
              <a:buSzPts val="1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Salesforce/CodeT5 is a unified </a:t>
            </a:r>
            <a:r>
              <a:rPr lang="en-US" sz="1800" dirty="0" smtClean="0">
                <a:latin typeface="Times New Roman" panose="02020603050405020304" pitchFamily="18" charset="0"/>
                <a:cs typeface="Times New Roman" panose="02020603050405020304" pitchFamily="18" charset="0"/>
              </a:rPr>
              <a:t>pre-trained </a:t>
            </a:r>
            <a:r>
              <a:rPr lang="en-US" sz="1800" dirty="0">
                <a:latin typeface="Times New Roman" panose="02020603050405020304" pitchFamily="18" charset="0"/>
                <a:cs typeface="Times New Roman" panose="02020603050405020304" pitchFamily="18" charset="0"/>
              </a:rPr>
              <a:t>encoder-decoder Transformer model that leverages code semantics conveyed from developed assigned identifiers.</a:t>
            </a:r>
            <a:endParaRPr sz="1800" dirty="0">
              <a:latin typeface="Times New Roman" panose="02020603050405020304" pitchFamily="18" charset="0"/>
              <a:cs typeface="Times New Roman" panose="02020603050405020304" pitchFamily="18" charset="0"/>
            </a:endParaRPr>
          </a:p>
          <a:p>
            <a:pPr marL="457200" marR="0" lvl="0" indent="0" algn="l" rtl="0">
              <a:lnSpc>
                <a:spcPct val="100000"/>
              </a:lnSpc>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393700" marR="0" lvl="0" indent="-285750" algn="l" rtl="0">
              <a:lnSpc>
                <a:spcPct val="100000"/>
              </a:lnSpc>
              <a:spcBef>
                <a:spcPts val="0"/>
              </a:spcBef>
              <a:spcAft>
                <a:spcPts val="0"/>
              </a:spcAft>
              <a:buSzPts val="1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Other existing methods employ conventional NLP </a:t>
            </a:r>
            <a:r>
              <a:rPr lang="en-US" sz="1800" dirty="0" smtClean="0">
                <a:latin typeface="Times New Roman" panose="02020603050405020304" pitchFamily="18" charset="0"/>
                <a:cs typeface="Times New Roman" panose="02020603050405020304" pitchFamily="18" charset="0"/>
              </a:rPr>
              <a:t>pre-training </a:t>
            </a:r>
            <a:r>
              <a:rPr lang="en-US" sz="1800" dirty="0">
                <a:latin typeface="Times New Roman" panose="02020603050405020304" pitchFamily="18" charset="0"/>
                <a:cs typeface="Times New Roman" panose="02020603050405020304" pitchFamily="18" charset="0"/>
              </a:rPr>
              <a:t>techniques on the source code by regarding it as a sequence of tokens like NL.</a:t>
            </a:r>
            <a:endParaRPr sz="1800" dirty="0">
              <a:latin typeface="Times New Roman" panose="02020603050405020304" pitchFamily="18" charset="0"/>
              <a:cs typeface="Times New Roman" panose="02020603050405020304" pitchFamily="18" charset="0"/>
            </a:endParaRPr>
          </a:p>
          <a:p>
            <a:pPr marL="457200" marR="0" lvl="0" indent="0" algn="l" rtl="0">
              <a:lnSpc>
                <a:spcPct val="100000"/>
              </a:lnSpc>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393700" marR="0" lvl="0" indent="-285750" algn="l" rtl="0">
              <a:lnSpc>
                <a:spcPct val="100000"/>
              </a:lnSpc>
              <a:spcBef>
                <a:spcPts val="0"/>
              </a:spcBef>
              <a:spcAft>
                <a:spcPts val="0"/>
              </a:spcAft>
              <a:buSzPts val="1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model builds on a framework with the same architecture as T5 and specifically focuses on identifiers that reserve rich code semantics, fusing the information </a:t>
            </a:r>
            <a:r>
              <a:rPr lang="en-US" sz="1800" dirty="0" smtClean="0">
                <a:latin typeface="Times New Roman" panose="02020603050405020304" pitchFamily="18" charset="0"/>
                <a:cs typeface="Times New Roman" panose="02020603050405020304" pitchFamily="18" charset="0"/>
              </a:rPr>
              <a:t>into </a:t>
            </a:r>
            <a:r>
              <a:rPr lang="en-US" sz="1800" dirty="0">
                <a:latin typeface="Times New Roman" panose="02020603050405020304" pitchFamily="18" charset="0"/>
                <a:cs typeface="Times New Roman" panose="02020603050405020304" pitchFamily="18" charset="0"/>
              </a:rPr>
              <a:t>a Seq2Seq model. </a:t>
            </a:r>
            <a:endParaRPr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p:nvPr/>
        </p:nvSpPr>
        <p:spPr>
          <a:xfrm>
            <a:off x="-16500" y="331325"/>
            <a:ext cx="9177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Tokenization</a:t>
            </a:r>
            <a:endParaRPr/>
          </a:p>
        </p:txBody>
      </p:sp>
      <p:sp>
        <p:nvSpPr>
          <p:cNvPr id="66" name="Google Shape;66;p12"/>
          <p:cNvSpPr txBox="1"/>
          <p:nvPr/>
        </p:nvSpPr>
        <p:spPr>
          <a:xfrm>
            <a:off x="130629" y="1476816"/>
            <a:ext cx="8441872" cy="2677626"/>
          </a:xfrm>
          <a:prstGeom prst="rect">
            <a:avLst/>
          </a:prstGeom>
          <a:noFill/>
          <a:ln>
            <a:noFill/>
          </a:ln>
        </p:spPr>
        <p:txBody>
          <a:bodyPr spcFirstLastPara="1" wrap="square" lIns="91425" tIns="91425" rIns="91425" bIns="91425" anchor="t" anchorCtr="0">
            <a:spAutoFit/>
          </a:bodyPr>
          <a:lstStyle/>
          <a:p>
            <a:pPr marL="393700" lvl="0" indent="-285750" algn="l" rtl="0">
              <a:spcBef>
                <a:spcPts val="0"/>
              </a:spcBef>
              <a:spcAft>
                <a:spcPts val="0"/>
              </a:spcAft>
              <a:buSzPts val="1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use the </a:t>
            </a:r>
            <a:r>
              <a:rPr lang="en-US" sz="1800" dirty="0" err="1">
                <a:latin typeface="Times New Roman" panose="02020603050405020304" pitchFamily="18" charset="0"/>
                <a:cs typeface="Times New Roman" panose="02020603050405020304" pitchFamily="18" charset="0"/>
              </a:rPr>
              <a:t>RoBERTa</a:t>
            </a:r>
            <a:r>
              <a:rPr lang="en-US" sz="1800" dirty="0">
                <a:latin typeface="Times New Roman" panose="02020603050405020304" pitchFamily="18" charset="0"/>
                <a:cs typeface="Times New Roman" panose="02020603050405020304" pitchFamily="18" charset="0"/>
              </a:rPr>
              <a:t> Tokenizer in our model implementation. </a:t>
            </a:r>
            <a:endParaRPr sz="18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393700" lvl="0" indent="-285750" algn="l" rtl="0">
              <a:spcBef>
                <a:spcPts val="0"/>
              </a:spcBef>
              <a:spcAft>
                <a:spcPts val="0"/>
              </a:spcAft>
              <a:buSzPts val="19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RoBERTa</a:t>
            </a:r>
            <a:r>
              <a:rPr lang="en-US" sz="1800" dirty="0">
                <a:latin typeface="Times New Roman" panose="02020603050405020304" pitchFamily="18" charset="0"/>
                <a:cs typeface="Times New Roman" panose="02020603050405020304" pitchFamily="18" charset="0"/>
              </a:rPr>
              <a:t> has the same architecture as BERT but uses a byte level BPE as tokenizer. </a:t>
            </a: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292929"/>
              </a:solidFill>
              <a:highlight>
                <a:srgbClr val="FFFFFF"/>
              </a:highlight>
              <a:latin typeface="Times New Roman" panose="02020603050405020304" pitchFamily="18" charset="0"/>
              <a:cs typeface="Times New Roman" panose="02020603050405020304" pitchFamily="18" charset="0"/>
            </a:endParaRPr>
          </a:p>
          <a:p>
            <a:pPr marL="393700" lvl="0" indent="-285750" algn="l" rtl="0">
              <a:spcBef>
                <a:spcPts val="0"/>
              </a:spcBef>
              <a:spcAft>
                <a:spcPts val="0"/>
              </a:spcAft>
              <a:buClr>
                <a:srgbClr val="292929"/>
              </a:buClr>
              <a:buSzPts val="1900"/>
              <a:buFont typeface="Arial" panose="020B0604020202020204" pitchFamily="34" charset="0"/>
              <a:buChar char="•"/>
            </a:pPr>
            <a:r>
              <a:rPr lang="en-US" sz="1800" dirty="0">
                <a:solidFill>
                  <a:srgbClr val="292929"/>
                </a:solidFill>
                <a:highlight>
                  <a:srgbClr val="FFFFFF"/>
                </a:highlight>
                <a:latin typeface="Times New Roman" panose="02020603050405020304" pitchFamily="18" charset="0"/>
                <a:cs typeface="Times New Roman" panose="02020603050405020304" pitchFamily="18" charset="0"/>
              </a:rPr>
              <a:t>Special tokens: "&lt;pad&gt;","&lt;s&gt;","&lt;/s&gt;","&lt;</a:t>
            </a:r>
            <a:r>
              <a:rPr lang="en-US" sz="1800" dirty="0" err="1">
                <a:solidFill>
                  <a:srgbClr val="292929"/>
                </a:solidFill>
                <a:highlight>
                  <a:srgbClr val="FFFFFF"/>
                </a:highlight>
                <a:latin typeface="Times New Roman" panose="02020603050405020304" pitchFamily="18" charset="0"/>
                <a:cs typeface="Times New Roman" panose="02020603050405020304" pitchFamily="18" charset="0"/>
              </a:rPr>
              <a:t>unk</a:t>
            </a:r>
            <a:r>
              <a:rPr lang="en-US" sz="1800" dirty="0">
                <a:solidFill>
                  <a:srgbClr val="292929"/>
                </a:solidFill>
                <a:highlight>
                  <a:srgbClr val="FFFFFF"/>
                </a:highlight>
                <a:latin typeface="Times New Roman" panose="02020603050405020304" pitchFamily="18" charset="0"/>
                <a:cs typeface="Times New Roman" panose="02020603050405020304" pitchFamily="18" charset="0"/>
              </a:rPr>
              <a:t>&gt;","&lt;mask&gt;"</a:t>
            </a:r>
            <a:endParaRPr sz="1800" dirty="0">
              <a:solidFill>
                <a:srgbClr val="292929"/>
              </a:solidFill>
              <a:highlight>
                <a:srgbClr val="FFFFFF"/>
              </a:highlight>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1800" dirty="0">
              <a:solidFill>
                <a:srgbClr val="292929"/>
              </a:solidFill>
              <a:highlight>
                <a:srgbClr val="FFFFFF"/>
              </a:highlight>
              <a:latin typeface="Times New Roman" panose="02020603050405020304" pitchFamily="18" charset="0"/>
              <a:cs typeface="Times New Roman" panose="02020603050405020304" pitchFamily="18" charset="0"/>
            </a:endParaRPr>
          </a:p>
          <a:p>
            <a:pPr marL="393700" lvl="0" indent="-285750" algn="l" rtl="0">
              <a:spcBef>
                <a:spcPts val="0"/>
              </a:spcBef>
              <a:spcAft>
                <a:spcPts val="0"/>
              </a:spcAft>
              <a:buClr>
                <a:srgbClr val="292929"/>
              </a:buClr>
              <a:buSzPts val="1900"/>
              <a:buFont typeface="Arial" panose="020B0604020202020204" pitchFamily="34" charset="0"/>
              <a:buChar char="•"/>
            </a:pPr>
            <a:r>
              <a:rPr lang="en-US" sz="1800" dirty="0" err="1">
                <a:solidFill>
                  <a:srgbClr val="292929"/>
                </a:solidFill>
                <a:highlight>
                  <a:srgbClr val="FFFFFF"/>
                </a:highlight>
                <a:latin typeface="Times New Roman" panose="02020603050405020304" pitchFamily="18" charset="0"/>
                <a:cs typeface="Times New Roman" panose="02020603050405020304" pitchFamily="18" charset="0"/>
              </a:rPr>
              <a:t>RoBERTa</a:t>
            </a:r>
            <a:r>
              <a:rPr lang="en-US" sz="1800" dirty="0">
                <a:solidFill>
                  <a:srgbClr val="292929"/>
                </a:solidFill>
                <a:highlight>
                  <a:srgbClr val="FFFFFF"/>
                </a:highlight>
                <a:latin typeface="Times New Roman" panose="02020603050405020304" pitchFamily="18" charset="0"/>
                <a:cs typeface="Times New Roman" panose="02020603050405020304" pitchFamily="18" charset="0"/>
              </a:rPr>
              <a:t> tokenizer treats spaces differently and encodes the words differently</a:t>
            </a:r>
            <a:endParaRPr sz="18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292929"/>
              </a:solidFill>
              <a:highlight>
                <a:srgbClr val="FFFFFF"/>
              </a:highlight>
              <a:latin typeface="Times New Roman" panose="02020603050405020304" pitchFamily="18" charset="0"/>
              <a:cs typeface="Times New Roman" panose="02020603050405020304" pitchFamily="18" charset="0"/>
            </a:endParaRPr>
          </a:p>
          <a:p>
            <a:pPr marL="393700" lvl="0" indent="-285750" algn="l" rtl="0">
              <a:spcBef>
                <a:spcPts val="0"/>
              </a:spcBef>
              <a:spcAft>
                <a:spcPts val="0"/>
              </a:spcAft>
              <a:buClr>
                <a:srgbClr val="292929"/>
              </a:buClr>
              <a:buSzPts val="1900"/>
              <a:buFont typeface="Arial" panose="020B0604020202020204" pitchFamily="34" charset="0"/>
              <a:buChar char="•"/>
            </a:pPr>
            <a:r>
              <a:rPr lang="en-US" sz="1800" dirty="0">
                <a:solidFill>
                  <a:srgbClr val="292929"/>
                </a:solidFill>
                <a:highlight>
                  <a:srgbClr val="FFFFFF"/>
                </a:highlight>
                <a:latin typeface="Times New Roman" panose="02020603050405020304" pitchFamily="18" charset="0"/>
                <a:cs typeface="Times New Roman" panose="02020603050405020304" pitchFamily="18" charset="0"/>
              </a:rPr>
              <a:t>A combination of token and position embedding is applied on this input.</a:t>
            </a:r>
            <a:endParaRPr sz="1800" dirty="0">
              <a:solidFill>
                <a:srgbClr val="292929"/>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1"/>
          <p:cNvSpPr txBox="1"/>
          <p:nvPr/>
        </p:nvSpPr>
        <p:spPr>
          <a:xfrm>
            <a:off x="7350" y="334876"/>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a:solidFill>
                  <a:schemeClr val="dk1"/>
                </a:solidFill>
              </a:rPr>
              <a:t>Our Implementation</a:t>
            </a:r>
            <a:endParaRPr>
              <a:solidFill>
                <a:schemeClr val="dk1"/>
              </a:solidFill>
            </a:endParaRPr>
          </a:p>
        </p:txBody>
      </p:sp>
      <p:sp>
        <p:nvSpPr>
          <p:cNvPr id="60" name="Google Shape;60;p11"/>
          <p:cNvSpPr txBox="1"/>
          <p:nvPr/>
        </p:nvSpPr>
        <p:spPr>
          <a:xfrm>
            <a:off x="7350" y="1580550"/>
            <a:ext cx="9129300" cy="40587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None/>
            </a:pPr>
            <a:r>
              <a:rPr lang="en-US" sz="1800" dirty="0">
                <a:solidFill>
                  <a:srgbClr val="323232"/>
                </a:solidFill>
                <a:latin typeface="Times New Roman"/>
                <a:ea typeface="Times New Roman"/>
                <a:cs typeface="Times New Roman"/>
                <a:sym typeface="Times New Roman"/>
              </a:rPr>
              <a:t>Network Architecture</a:t>
            </a:r>
            <a:endParaRPr sz="1800" dirty="0">
              <a:solidFill>
                <a:srgbClr val="323232"/>
              </a:solidFill>
              <a:latin typeface="Times New Roman"/>
              <a:ea typeface="Times New Roman"/>
              <a:cs typeface="Times New Roman"/>
              <a:sym typeface="Times New Roman"/>
            </a:endParaRPr>
          </a:p>
          <a:p>
            <a:pPr marL="393700" lvl="0" indent="-285750" algn="just" rtl="0">
              <a:lnSpc>
                <a:spcPct val="115000"/>
              </a:lnSpc>
              <a:spcBef>
                <a:spcPts val="1200"/>
              </a:spcBef>
              <a:spcAft>
                <a:spcPts val="0"/>
              </a:spcAft>
              <a:buClr>
                <a:srgbClr val="323232"/>
              </a:buClr>
              <a:buSzPts val="19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Implemented a pre-trained model </a:t>
            </a:r>
            <a:r>
              <a:rPr lang="en-US" sz="1800" dirty="0" smtClean="0">
                <a:solidFill>
                  <a:srgbClr val="323232"/>
                </a:solidFill>
                <a:latin typeface="Times New Roman"/>
                <a:ea typeface="Times New Roman"/>
                <a:cs typeface="Times New Roman"/>
                <a:sym typeface="Times New Roman"/>
              </a:rPr>
              <a:t>CodeT5 (60M) </a:t>
            </a:r>
            <a:r>
              <a:rPr lang="en-US" sz="1800" dirty="0">
                <a:solidFill>
                  <a:srgbClr val="323232"/>
                </a:solidFill>
                <a:latin typeface="Times New Roman"/>
                <a:ea typeface="Times New Roman"/>
                <a:cs typeface="Times New Roman"/>
                <a:sym typeface="Times New Roman"/>
              </a:rPr>
              <a:t>that builds on an encoder-decoder framework with the same architecture as T5. </a:t>
            </a:r>
            <a:endParaRPr lang="en-US" sz="1800" dirty="0" smtClean="0">
              <a:solidFill>
                <a:srgbClr val="323232"/>
              </a:solidFill>
              <a:latin typeface="Times New Roman"/>
              <a:ea typeface="Times New Roman"/>
              <a:cs typeface="Times New Roman"/>
              <a:sym typeface="Times New Roman"/>
            </a:endParaRPr>
          </a:p>
          <a:p>
            <a:pPr marL="107950" lvl="0" algn="just" rtl="0">
              <a:lnSpc>
                <a:spcPct val="115000"/>
              </a:lnSpc>
              <a:spcBef>
                <a:spcPts val="1200"/>
              </a:spcBef>
              <a:spcAft>
                <a:spcPts val="0"/>
              </a:spcAft>
              <a:buClr>
                <a:srgbClr val="323232"/>
              </a:buClr>
              <a:buSzPts val="1900"/>
            </a:pPr>
            <a:endParaRPr sz="1800" dirty="0">
              <a:solidFill>
                <a:srgbClr val="323232"/>
              </a:solidFill>
              <a:latin typeface="Times New Roman"/>
              <a:ea typeface="Times New Roman"/>
              <a:cs typeface="Times New Roman"/>
              <a:sym typeface="Times New Roman"/>
            </a:endParaRPr>
          </a:p>
          <a:p>
            <a:pPr marL="393700" lvl="0" indent="-285750" algn="just" rtl="0">
              <a:lnSpc>
                <a:spcPct val="115000"/>
              </a:lnSpc>
              <a:spcBef>
                <a:spcPts val="0"/>
              </a:spcBef>
              <a:spcAft>
                <a:spcPts val="0"/>
              </a:spcAft>
              <a:buClr>
                <a:srgbClr val="323232"/>
              </a:buClr>
              <a:buSzPts val="19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Consequently, we have used a Roberta Model </a:t>
            </a:r>
            <a:r>
              <a:rPr lang="en-US" sz="1800" dirty="0" smtClean="0">
                <a:solidFill>
                  <a:srgbClr val="323232"/>
                </a:solidFill>
                <a:latin typeface="Times New Roman"/>
                <a:ea typeface="Times New Roman"/>
                <a:cs typeface="Times New Roman"/>
                <a:sym typeface="Times New Roman"/>
              </a:rPr>
              <a:t>(250M) as </a:t>
            </a:r>
            <a:r>
              <a:rPr lang="en-US" sz="1800" dirty="0">
                <a:solidFill>
                  <a:srgbClr val="323232"/>
                </a:solidFill>
                <a:latin typeface="Times New Roman"/>
                <a:ea typeface="Times New Roman"/>
                <a:cs typeface="Times New Roman"/>
                <a:sym typeface="Times New Roman"/>
              </a:rPr>
              <a:t>our encoder and have designed a custom Transformer decoder that consists of a self-attention layer followers by an encoder-decoder attention mechanism and a position-wise feed forward network with 2 Linear layers followers by </a:t>
            </a:r>
            <a:r>
              <a:rPr lang="en-US" sz="1800" dirty="0" err="1">
                <a:solidFill>
                  <a:srgbClr val="323232"/>
                </a:solidFill>
                <a:latin typeface="Times New Roman"/>
                <a:ea typeface="Times New Roman"/>
                <a:cs typeface="Times New Roman"/>
                <a:sym typeface="Times New Roman"/>
              </a:rPr>
              <a:t>ReLU</a:t>
            </a:r>
            <a:r>
              <a:rPr lang="en-US" sz="1800" dirty="0">
                <a:solidFill>
                  <a:srgbClr val="323232"/>
                </a:solidFill>
                <a:latin typeface="Times New Roman"/>
                <a:ea typeface="Times New Roman"/>
                <a:cs typeface="Times New Roman"/>
                <a:sym typeface="Times New Roman"/>
              </a:rPr>
              <a:t> activation </a:t>
            </a:r>
            <a:r>
              <a:rPr lang="en-US" sz="1800" dirty="0" smtClean="0">
                <a:solidFill>
                  <a:srgbClr val="323232"/>
                </a:solidFill>
                <a:latin typeface="Times New Roman"/>
                <a:ea typeface="Times New Roman"/>
                <a:cs typeface="Times New Roman"/>
                <a:sym typeface="Times New Roman"/>
              </a:rPr>
              <a:t>and a </a:t>
            </a:r>
            <a:r>
              <a:rPr lang="en-US" sz="1800" dirty="0">
                <a:solidFill>
                  <a:srgbClr val="323232"/>
                </a:solidFill>
                <a:latin typeface="Times New Roman"/>
                <a:ea typeface="Times New Roman"/>
                <a:cs typeface="Times New Roman"/>
                <a:sym typeface="Times New Roman"/>
              </a:rPr>
              <a:t>dropout layer with a dropout rate of 0.1</a:t>
            </a:r>
            <a:r>
              <a:rPr lang="en-US" sz="1800" dirty="0" smtClean="0">
                <a:solidFill>
                  <a:srgbClr val="323232"/>
                </a:solidFill>
                <a:latin typeface="Times New Roman"/>
                <a:ea typeface="Times New Roman"/>
                <a:cs typeface="Times New Roman"/>
                <a:sym typeface="Times New Roman"/>
              </a:rPr>
              <a:t>.</a:t>
            </a:r>
          </a:p>
          <a:p>
            <a:pPr marL="107950" lvl="0" algn="just" rtl="0">
              <a:lnSpc>
                <a:spcPct val="115000"/>
              </a:lnSpc>
              <a:spcBef>
                <a:spcPts val="0"/>
              </a:spcBef>
              <a:spcAft>
                <a:spcPts val="0"/>
              </a:spcAft>
              <a:buClr>
                <a:srgbClr val="323232"/>
              </a:buClr>
              <a:buSzPts val="1900"/>
            </a:pPr>
            <a:endParaRPr sz="1800" dirty="0">
              <a:solidFill>
                <a:srgbClr val="323232"/>
              </a:solidFill>
              <a:latin typeface="Times New Roman"/>
              <a:ea typeface="Times New Roman"/>
              <a:cs typeface="Times New Roman"/>
              <a:sym typeface="Times New Roman"/>
            </a:endParaRPr>
          </a:p>
          <a:p>
            <a:pPr marL="393700" lvl="0" indent="-285750" algn="just" rtl="0">
              <a:lnSpc>
                <a:spcPct val="115000"/>
              </a:lnSpc>
              <a:spcBef>
                <a:spcPts val="0"/>
              </a:spcBef>
              <a:spcAft>
                <a:spcPts val="0"/>
              </a:spcAft>
              <a:buClr>
                <a:srgbClr val="323232"/>
              </a:buClr>
              <a:buSzPts val="1900"/>
              <a:buFont typeface="Arial" panose="020B0604020202020204" pitchFamily="34" charset="0"/>
              <a:buChar char="•"/>
            </a:pPr>
            <a:r>
              <a:rPr lang="en-US" sz="1800" dirty="0">
                <a:solidFill>
                  <a:srgbClr val="323232"/>
                </a:solidFill>
                <a:latin typeface="Times New Roman"/>
                <a:ea typeface="Times New Roman"/>
                <a:cs typeface="Times New Roman"/>
                <a:sym typeface="Times New Roman"/>
              </a:rPr>
              <a:t>Our model is a sequence to sequence model which has an encoder-decoder architecture followed by 2 Linear layers and a </a:t>
            </a:r>
            <a:r>
              <a:rPr lang="en-US" sz="1800" dirty="0" err="1" smtClean="0">
                <a:solidFill>
                  <a:srgbClr val="323232"/>
                </a:solidFill>
                <a:latin typeface="Times New Roman"/>
                <a:ea typeface="Times New Roman"/>
                <a:cs typeface="Times New Roman"/>
                <a:sym typeface="Times New Roman"/>
              </a:rPr>
              <a:t>Softmax</a:t>
            </a:r>
            <a:r>
              <a:rPr lang="en-US" sz="1800" dirty="0">
                <a:solidFill>
                  <a:srgbClr val="323232"/>
                </a:solidFill>
                <a:latin typeface="Times New Roman"/>
                <a:ea typeface="Times New Roman"/>
                <a:cs typeface="Times New Roman"/>
                <a:sym typeface="Times New Roman"/>
              </a:rPr>
              <a:t>.</a:t>
            </a:r>
            <a:endParaRPr sz="1800" dirty="0">
              <a:solidFill>
                <a:srgbClr val="32323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p:nvPr/>
        </p:nvSpPr>
        <p:spPr>
          <a:xfrm>
            <a:off x="7350" y="334876"/>
            <a:ext cx="9129300" cy="1352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Arial"/>
              <a:buNone/>
            </a:pPr>
            <a:r>
              <a:rPr lang="en-US" sz="3600" b="1" dirty="0">
                <a:solidFill>
                  <a:schemeClr val="dk1"/>
                </a:solidFill>
              </a:rPr>
              <a:t>Encoder</a:t>
            </a:r>
            <a:endParaRPr dirty="0">
              <a:solidFill>
                <a:schemeClr val="dk1"/>
              </a:solidFill>
            </a:endParaRPr>
          </a:p>
        </p:txBody>
      </p:sp>
      <p:sp>
        <p:nvSpPr>
          <p:cNvPr id="72" name="Google Shape;72;p13"/>
          <p:cNvSpPr txBox="1"/>
          <p:nvPr/>
        </p:nvSpPr>
        <p:spPr>
          <a:xfrm>
            <a:off x="111967" y="1580550"/>
            <a:ext cx="8770776" cy="4058700"/>
          </a:xfrm>
          <a:prstGeom prst="rect">
            <a:avLst/>
          </a:prstGeom>
          <a:noFill/>
          <a:ln>
            <a:noFill/>
          </a:ln>
        </p:spPr>
        <p:txBody>
          <a:bodyPr spcFirstLastPara="1" wrap="square" lIns="91425" tIns="45700" rIns="91425" bIns="45700" anchor="t" anchorCtr="0">
            <a:normAutofit/>
          </a:bodyPr>
          <a:lstStyle/>
          <a:p>
            <a:pPr marL="450850" lvl="0" indent="-342900" algn="just" rtl="0">
              <a:lnSpc>
                <a:spcPct val="115000"/>
              </a:lnSpc>
              <a:spcBef>
                <a:spcPts val="1200"/>
              </a:spcBef>
              <a:spcAft>
                <a:spcPts val="0"/>
              </a:spcAft>
              <a:buClr>
                <a:srgbClr val="323232"/>
              </a:buClr>
              <a:buSzPts val="1900"/>
              <a:buFont typeface="Arial" panose="020B0604020202020204" pitchFamily="34" charset="0"/>
              <a:buChar char="•"/>
            </a:pPr>
            <a:r>
              <a:rPr lang="en-US" sz="1800" dirty="0" smtClean="0">
                <a:solidFill>
                  <a:srgbClr val="323232"/>
                </a:solidFill>
                <a:latin typeface="Times New Roman"/>
                <a:ea typeface="Times New Roman"/>
                <a:cs typeface="Times New Roman"/>
                <a:sym typeface="Times New Roman"/>
              </a:rPr>
              <a:t>We </a:t>
            </a:r>
            <a:r>
              <a:rPr lang="en-US" sz="1800" dirty="0">
                <a:solidFill>
                  <a:srgbClr val="323232"/>
                </a:solidFill>
                <a:latin typeface="Times New Roman"/>
                <a:ea typeface="Times New Roman"/>
                <a:cs typeface="Times New Roman"/>
                <a:sym typeface="Times New Roman"/>
              </a:rPr>
              <a:t>use a pre-trained “Roberta-base” model with the </a:t>
            </a:r>
            <a:r>
              <a:rPr lang="en-US" sz="1800" i="1" dirty="0" err="1">
                <a:solidFill>
                  <a:srgbClr val="323232"/>
                </a:solidFill>
                <a:latin typeface="Times New Roman"/>
                <a:ea typeface="Times New Roman"/>
                <a:cs typeface="Times New Roman"/>
                <a:sym typeface="Times New Roman"/>
              </a:rPr>
              <a:t>RobertaForMaskedLM</a:t>
            </a:r>
            <a:r>
              <a:rPr lang="en-US" sz="1800" dirty="0">
                <a:solidFill>
                  <a:srgbClr val="323232"/>
                </a:solidFill>
                <a:latin typeface="Times New Roman"/>
                <a:ea typeface="Times New Roman"/>
                <a:cs typeface="Times New Roman"/>
                <a:sym typeface="Times New Roman"/>
              </a:rPr>
              <a:t> architecture for the encoder</a:t>
            </a:r>
            <a:r>
              <a:rPr lang="en-US" sz="1800" dirty="0" smtClean="0">
                <a:solidFill>
                  <a:srgbClr val="323232"/>
                </a:solidFill>
                <a:latin typeface="Times New Roman"/>
                <a:ea typeface="Times New Roman"/>
                <a:cs typeface="Times New Roman"/>
                <a:sym typeface="Times New Roman"/>
              </a:rPr>
              <a:t>.</a:t>
            </a:r>
          </a:p>
          <a:p>
            <a:pPr marL="457200" lvl="0" indent="-349250" algn="just" rtl="0">
              <a:lnSpc>
                <a:spcPct val="115000"/>
              </a:lnSpc>
              <a:spcBef>
                <a:spcPts val="1200"/>
              </a:spcBef>
              <a:spcAft>
                <a:spcPts val="0"/>
              </a:spcAft>
              <a:buClr>
                <a:srgbClr val="323232"/>
              </a:buClr>
              <a:buSzPts val="1900"/>
              <a:buFont typeface="Times New Roman"/>
              <a:buChar char="●"/>
            </a:pPr>
            <a:endParaRPr sz="1800" dirty="0">
              <a:solidFill>
                <a:srgbClr val="323232"/>
              </a:solidFill>
              <a:latin typeface="Times New Roman"/>
              <a:ea typeface="Times New Roman"/>
              <a:cs typeface="Times New Roman"/>
              <a:sym typeface="Times New Roman"/>
            </a:endParaRPr>
          </a:p>
          <a:p>
            <a:pPr marL="450850" lvl="0" indent="-342900" algn="just" rtl="0">
              <a:lnSpc>
                <a:spcPct val="115000"/>
              </a:lnSpc>
              <a:spcBef>
                <a:spcPts val="0"/>
              </a:spcBef>
              <a:spcAft>
                <a:spcPts val="0"/>
              </a:spcAft>
              <a:buClr>
                <a:srgbClr val="323232"/>
              </a:buClr>
              <a:buSzPts val="1900"/>
              <a:buFont typeface="Arial" panose="020B0604020202020204" pitchFamily="34" charset="0"/>
              <a:buChar char="•"/>
            </a:pPr>
            <a:r>
              <a:rPr lang="en-US" sz="1800" dirty="0" err="1">
                <a:solidFill>
                  <a:srgbClr val="323232"/>
                </a:solidFill>
                <a:latin typeface="Times New Roman"/>
                <a:ea typeface="Times New Roman"/>
                <a:cs typeface="Times New Roman"/>
                <a:sym typeface="Times New Roman"/>
              </a:rPr>
              <a:t>MaskedLM</a:t>
            </a:r>
            <a:r>
              <a:rPr lang="en-US" sz="1800" dirty="0">
                <a:solidFill>
                  <a:srgbClr val="323232"/>
                </a:solidFill>
                <a:latin typeface="Times New Roman"/>
                <a:ea typeface="Times New Roman"/>
                <a:cs typeface="Times New Roman"/>
                <a:sym typeface="Times New Roman"/>
              </a:rPr>
              <a:t> is used as a pre-training objective in our encoder model which masks out certain words during training and the words are reconstructed from the surrounding information</a:t>
            </a:r>
            <a:r>
              <a:rPr lang="en-US" sz="1800" dirty="0" smtClean="0">
                <a:solidFill>
                  <a:srgbClr val="323232"/>
                </a:solidFill>
                <a:latin typeface="Times New Roman"/>
                <a:ea typeface="Times New Roman"/>
                <a:cs typeface="Times New Roman"/>
                <a:sym typeface="Times New Roman"/>
              </a:rPr>
              <a:t>.</a:t>
            </a:r>
          </a:p>
          <a:p>
            <a:pPr marL="457200" lvl="0" indent="-349250" algn="just" rtl="0">
              <a:lnSpc>
                <a:spcPct val="115000"/>
              </a:lnSpc>
              <a:spcBef>
                <a:spcPts val="0"/>
              </a:spcBef>
              <a:spcAft>
                <a:spcPts val="0"/>
              </a:spcAft>
              <a:buClr>
                <a:srgbClr val="323232"/>
              </a:buClr>
              <a:buSzPts val="1900"/>
              <a:buFont typeface="Times New Roman"/>
              <a:buChar char="●"/>
            </a:pPr>
            <a:endParaRPr sz="1800" dirty="0">
              <a:solidFill>
                <a:srgbClr val="323232"/>
              </a:solidFill>
              <a:latin typeface="Times New Roman"/>
              <a:ea typeface="Times New Roman"/>
              <a:cs typeface="Times New Roman"/>
              <a:sym typeface="Times New Roman"/>
            </a:endParaRPr>
          </a:p>
          <a:p>
            <a:pPr marL="450850" lvl="0" indent="-342900" algn="just" rtl="0">
              <a:lnSpc>
                <a:spcPct val="115000"/>
              </a:lnSpc>
              <a:spcBef>
                <a:spcPts val="0"/>
              </a:spcBef>
              <a:spcAft>
                <a:spcPts val="0"/>
              </a:spcAft>
              <a:buClr>
                <a:srgbClr val="323232"/>
              </a:buClr>
              <a:buSzPts val="1900"/>
              <a:buFont typeface="Arial" panose="020B0604020202020204" pitchFamily="34" charset="0"/>
              <a:buChar char="•"/>
            </a:pPr>
            <a:r>
              <a:rPr lang="en-US" sz="1800" dirty="0" smtClean="0">
                <a:solidFill>
                  <a:srgbClr val="323232"/>
                </a:solidFill>
                <a:latin typeface="Times New Roman"/>
                <a:ea typeface="Times New Roman"/>
                <a:cs typeface="Times New Roman"/>
                <a:sym typeface="Times New Roman"/>
              </a:rPr>
              <a:t>We </a:t>
            </a:r>
            <a:r>
              <a:rPr lang="en-US" sz="1800" dirty="0">
                <a:solidFill>
                  <a:srgbClr val="323232"/>
                </a:solidFill>
                <a:latin typeface="Times New Roman"/>
                <a:ea typeface="Times New Roman"/>
                <a:cs typeface="Times New Roman"/>
                <a:sym typeface="Times New Roman"/>
              </a:rPr>
              <a:t>then get the </a:t>
            </a:r>
            <a:r>
              <a:rPr lang="en-US" sz="1800" dirty="0" err="1">
                <a:solidFill>
                  <a:srgbClr val="323232"/>
                </a:solidFill>
                <a:latin typeface="Times New Roman"/>
                <a:ea typeface="Times New Roman"/>
                <a:cs typeface="Times New Roman"/>
                <a:sym typeface="Times New Roman"/>
              </a:rPr>
              <a:t>embeddings</a:t>
            </a:r>
            <a:r>
              <a:rPr lang="en-US" sz="1800" dirty="0">
                <a:solidFill>
                  <a:srgbClr val="323232"/>
                </a:solidFill>
                <a:latin typeface="Times New Roman"/>
                <a:ea typeface="Times New Roman"/>
                <a:cs typeface="Times New Roman"/>
                <a:sym typeface="Times New Roman"/>
              </a:rPr>
              <a:t> for the </a:t>
            </a:r>
            <a:r>
              <a:rPr lang="en-US" sz="1800" dirty="0" err="1">
                <a:solidFill>
                  <a:srgbClr val="323232"/>
                </a:solidFill>
                <a:latin typeface="Times New Roman"/>
                <a:ea typeface="Times New Roman"/>
                <a:cs typeface="Times New Roman"/>
                <a:sym typeface="Times New Roman"/>
              </a:rPr>
              <a:t>target_ids</a:t>
            </a:r>
            <a:r>
              <a:rPr lang="en-US" sz="1800" dirty="0">
                <a:solidFill>
                  <a:srgbClr val="323232"/>
                </a:solidFill>
                <a:latin typeface="Times New Roman"/>
                <a:ea typeface="Times New Roman"/>
                <a:cs typeface="Times New Roman"/>
                <a:sym typeface="Times New Roman"/>
              </a:rPr>
              <a:t> i.e. the labels which in turn is fed to the decoder along with the encoder outputs.</a:t>
            </a:r>
            <a:endParaRPr sz="1800" dirty="0">
              <a:solidFill>
                <a:srgbClr val="32323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429" y="475862"/>
            <a:ext cx="7679831" cy="646331"/>
          </a:xfrm>
          <a:prstGeom prst="rect">
            <a:avLst/>
          </a:prstGeom>
          <a:noFill/>
        </p:spPr>
        <p:txBody>
          <a:bodyPr wrap="square" rtlCol="0">
            <a:spAutoFit/>
          </a:bodyPr>
          <a:lstStyle/>
          <a:p>
            <a:pPr algn="ctr">
              <a:buClr>
                <a:schemeClr val="lt2"/>
              </a:buClr>
              <a:buSzPts val="3200"/>
            </a:pPr>
            <a:r>
              <a:rPr lang="en-US" sz="3600" b="1" dirty="0" smtClean="0">
                <a:solidFill>
                  <a:schemeClr val="dk1"/>
                </a:solidFill>
              </a:rPr>
              <a:t>Encoder </a:t>
            </a:r>
            <a:r>
              <a:rPr lang="en-US" sz="3600" b="1" dirty="0">
                <a:solidFill>
                  <a:schemeClr val="dk1"/>
                </a:solidFill>
              </a:rPr>
              <a:t>Architecture</a:t>
            </a:r>
            <a:endParaRPr lang="en-US" sz="3600" b="1" dirty="0">
              <a:solidFill>
                <a:schemeClr val="dk1"/>
              </a:solidFill>
            </a:endParaRPr>
          </a:p>
        </p:txBody>
      </p:sp>
      <p:pic>
        <p:nvPicPr>
          <p:cNvPr id="2052" name="Picture 4" descr="https://lh3.googleusercontent.com/_JSOElLdZFRn_YuqSiaOMZDbJU9qTce9gbeoL6HTyoR1bEp6H4cKqD_XzQVGoWcPVZtZ_KUikBeUpUJY81i15rsh8mdBytuI-DEgXMIASQWEH9BbpZBy_biteeV3KSdxKfD8EQomfnrSEJnRBSH0Q8s93Fj3bMZnyqGBzzwiz2kHAI1hq9P7h1VKUEV26A1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30" y="1206628"/>
            <a:ext cx="7969080" cy="449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50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1204</Words>
  <Application>Microsoft Office PowerPoint</Application>
  <PresentationFormat>On-screen Show (4:3)</PresentationFormat>
  <Paragraphs>132</Paragraphs>
  <Slides>19</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Lexend</vt:lpstr>
      <vt:lpstr>Arial</vt:lpstr>
      <vt:lpstr>Calibri</vt:lpstr>
      <vt:lpstr>Courier New</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Nisha Jacob</cp:lastModifiedBy>
  <cp:revision>11</cp:revision>
  <dcterms:modified xsi:type="dcterms:W3CDTF">2022-12-09T20:48:06Z</dcterms:modified>
</cp:coreProperties>
</file>