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0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29" Target="slides/slide16.xml" Type="http://schemas.openxmlformats.org/officeDocument/2006/relationships/slide"/><Relationship Id="rId3" Target="viewProps.xml" Type="http://schemas.openxmlformats.org/officeDocument/2006/relationships/viewProps"/><Relationship Id="rId30" Target="notesMasters/notesMaster1.xml" Type="http://schemas.openxmlformats.org/officeDocument/2006/relationships/notesMaster"/><Relationship Id="rId31" Target="theme/theme2.xml" Type="http://schemas.openxmlformats.org/officeDocument/2006/relationships/theme"/><Relationship Id="rId32" Target="notesSlides/notesSlide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x_IQR_fft</a:t>
            </a:r>
          </a:p>
          <a:p>
            <a:r>
              <a:rPr lang="en-US"/>
              <a:t>y_IQR_fft</a:t>
            </a:r>
          </a:p>
          <a:p>
            <a:r>
              <a:rPr lang="en-US"/>
              <a:t>z_IQR_fft</a:t>
            </a:r>
          </a:p>
          <a:p>
            <a:r>
              <a:rPr lang="en-US"/>
              <a:t>x_above_mean_fft</a:t>
            </a:r>
          </a:p>
          <a:p>
            <a:r>
              <a:rPr lang="en-US"/>
              <a:t>y_above_mean_fft</a:t>
            </a:r>
          </a:p>
          <a:p>
            <a:r>
              <a:rPr lang="en-US"/>
              <a:t>z_above_mean_fft</a:t>
            </a:r>
          </a:p>
          <a:p>
            <a:r>
              <a:rPr lang="en-US"/>
              <a:t>x_skewness_fft</a:t>
            </a:r>
          </a:p>
          <a:p>
            <a:r>
              <a:rPr lang="en-US"/>
              <a:t>y_skewness_fft</a:t>
            </a:r>
          </a:p>
          <a:p>
            <a:r>
              <a:rPr lang="en-US"/>
              <a:t>z_skewness_fft</a:t>
            </a:r>
          </a:p>
          <a:p>
            <a:r>
              <a:rPr lang="en-US"/>
              <a:t>x_kurtosis_fft</a:t>
            </a:r>
          </a:p>
          <a:p>
            <a:r>
              <a:rPr lang="en-US"/>
              <a:t>y_kurtosis_fft</a:t>
            </a:r>
          </a:p>
          <a:p>
            <a:r>
              <a:rPr lang="en-US"/>
              <a:t>z_kurtosis_fft</a:t>
            </a:r>
          </a:p>
          <a:p>
            <a:r>
              <a:rPr lang="en-US"/>
              <a:t>x_energy_fft</a:t>
            </a:r>
          </a:p>
          <a:p>
            <a:r>
              <a:rPr lang="en-US"/>
              <a:t>y_energy_fft</a:t>
            </a:r>
          </a:p>
          <a:p>
            <a:r>
              <a:rPr lang="en-US"/>
              <a:t>z_energy_fft</a:t>
            </a:r>
          </a:p>
          <a:p>
            <a:r>
              <a:rPr lang="en-US"/>
              <a:t>avg_result_accl_fft</a:t>
            </a:r>
          </a:p>
          <a:p>
            <a:r>
              <a:rPr lang="en-US"/>
              <a:t>sma_fft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90569"/>
            <a:ext cx="12025231" cy="464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24"/>
              </a:lnSpc>
            </a:pPr>
            <a:r>
              <a:rPr lang="en-US" sz="9499" spc="-474">
                <a:solidFill>
                  <a:srgbClr val="000000"/>
                </a:solidFill>
                <a:latin typeface="DM Sans Bold"/>
              </a:rPr>
              <a:t>Detecting Heavy Drinking Episodes using Accelerometer Data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76325" y="6636204"/>
            <a:ext cx="6298909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spc="-46">
                <a:solidFill>
                  <a:srgbClr val="000000"/>
                </a:solidFill>
                <a:latin typeface="DM Sans Bold"/>
              </a:rPr>
              <a:t>Deep Learning 2470 Final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355154" y="7889240"/>
            <a:ext cx="2904146" cy="136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79"/>
              </a:lnSpc>
            </a:pPr>
            <a:r>
              <a:rPr lang="en-US" sz="2299">
                <a:solidFill>
                  <a:srgbClr val="737373"/>
                </a:solidFill>
                <a:latin typeface="DM Sans"/>
              </a:rPr>
              <a:t>Amrit Singh Rana</a:t>
            </a:r>
          </a:p>
          <a:p>
            <a:pPr algn="r">
              <a:lnSpc>
                <a:spcPts val="3679"/>
              </a:lnSpc>
            </a:pPr>
            <a:r>
              <a:rPr lang="en-US" sz="2299">
                <a:solidFill>
                  <a:srgbClr val="737373"/>
                </a:solidFill>
                <a:latin typeface="DM Sans"/>
              </a:rPr>
              <a:t>Muskaan Patel</a:t>
            </a:r>
          </a:p>
          <a:p>
            <a:pPr algn="r">
              <a:lnSpc>
                <a:spcPts val="3679"/>
              </a:lnSpc>
            </a:pPr>
            <a:r>
              <a:rPr lang="en-US" sz="2299">
                <a:solidFill>
                  <a:srgbClr val="737373"/>
                </a:solidFill>
                <a:latin typeface="DM Sans"/>
              </a:rPr>
              <a:t>Sarah Prakriti Peters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6670" r="0" b="0"/>
          <a:stretch>
            <a:fillRect/>
          </a:stretch>
        </p:blipFill>
        <p:spPr>
          <a:xfrm flipH="false" flipV="false" rot="0">
            <a:off x="10929878" y="1977247"/>
            <a:ext cx="6329422" cy="633250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095375"/>
            <a:ext cx="6152745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Models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27350"/>
            <a:ext cx="7650085" cy="437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CNN was chosen as it eliminates the need for feature extraction, simplifying the model architecture and reducing the risk of losing important information.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Accelerometer data resembles image data as x, y, z axes are like colour channels, making it suitable for CNNs to learn patterns and classify activities.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However, CNN performed extremely poorly.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Accuracy - 28%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93721"/>
            <a:ext cx="858051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 spc="-250">
                <a:solidFill>
                  <a:srgbClr val="000000"/>
                </a:solidFill>
                <a:latin typeface="DM Sans Bold"/>
              </a:rPr>
              <a:t>Convolutional Neural Network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006776"/>
            <a:ext cx="4890382" cy="825152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106555" y="1095375"/>
            <a:ext cx="6152745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Models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78785" y="3573613"/>
            <a:ext cx="8580515" cy="3498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Next, after receiving bad results from the CNN, we switched to a simpler network for our baseline model.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MLP is a type of feedforward neural network commonly used for classification tasks.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The MLP model achieved an accuracy of approximately 68% in classifying the transformed accelerometer data for detecting heavy drinking episodes.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78785" y="2155444"/>
            <a:ext cx="858051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00"/>
              </a:lnSpc>
            </a:pPr>
            <a:r>
              <a:rPr lang="en-US" sz="5000" spc="-250">
                <a:solidFill>
                  <a:srgbClr val="000000"/>
                </a:solidFill>
                <a:latin typeface="DM Sans Bold"/>
              </a:rPr>
              <a:t>Multi-Layer Perceptron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905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4020911"/>
            <a:ext cx="7225563" cy="477341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095375"/>
            <a:ext cx="6152745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Models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717800"/>
            <a:ext cx="8115300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DM Sans Bold"/>
              </a:rPr>
              <a:t>Bidirectional LSTM is a type of recurrent neural network that is adept at capturing long-term dependencies in sequential data.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DM Sans Bold"/>
              </a:rPr>
              <a:t>The LSTM model was found to be effective in analysing accelerometer data and achieved a high accuracy of approximately 71% in classifying the data into two categories.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DM Sans Bold"/>
              </a:rPr>
              <a:t>This highlights the suitability of LSTM for this type of data and suggests that the approach can be used to address the problem of excessive alcohol consumption effectively.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93721"/>
            <a:ext cx="8580515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 spc="-250">
                <a:solidFill>
                  <a:srgbClr val="000000"/>
                </a:solidFill>
                <a:latin typeface="DM Sans Bold"/>
              </a:rPr>
              <a:t>Long Short-Term Memory Networks (LSTM)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3935186" y="3208564"/>
          <a:ext cx="10417629" cy="4791075"/>
        </p:xfrm>
        <a:graphic>
          <a:graphicData uri="http://schemas.openxmlformats.org/drawingml/2006/table">
            <a:tbl>
              <a:tblPr/>
              <a:tblGrid>
                <a:gridCol w="5557070"/>
                <a:gridCol w="4860558"/>
              </a:tblGrid>
              <a:tr h="11905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DM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DM Sans Bold"/>
                        </a:rPr>
                        <a:t>Test 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3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 Bold"/>
                        </a:rPr>
                        <a:t>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 Bold"/>
                        </a:rPr>
                        <a:t>28%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3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 Bold"/>
                        </a:rPr>
                        <a:t>Multi-Layered Perceptron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 Bold"/>
                        </a:rPr>
                        <a:t>68%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58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 Bold"/>
                        </a:rPr>
                        <a:t>Long Short-Term Memory Networks (LSTM)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 Bold"/>
                        </a:rPr>
                        <a:t>71%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1095375"/>
            <a:ext cx="811530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Result Summary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160288" y="3590203"/>
            <a:ext cx="5668097" cy="566809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879482"/>
            <a:ext cx="5459764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Future Work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051050"/>
            <a:ext cx="8115300" cy="612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Refine feature engineering: Develop novel features to improve accuracy and usability by exploring new techniques for extracting relevant information from accelerometer data.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Address bugs and challenges: Identify and address bugs or challenges during model development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Collect more data: Collect additional accelerometer data to enhance the generalisability of models 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Additional Features: Consider incorporating other sensors like GPS or heart rate sensors to improve prediction accuracy.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Develop app: Convert the system into an app for easy usability and accessibility.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08458" y="4725035"/>
            <a:ext cx="4450842" cy="453326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139562" y="1095375"/>
            <a:ext cx="7119738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Lessons Learnt!</a:t>
            </a:r>
          </a:p>
          <a:p>
            <a:pPr algn="r"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27350"/>
            <a:ext cx="8115300" cy="437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Never pick weird datasets which have no good research paper publications! 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Pre-processing time-series data with 14 MILLION instances is not a good idea! 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Never underestimate the power of a common man (a basic Multi-Layered Perceptron Network in our case).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Special thanks to our project mentor Nange, for always being there for us (on gloomy weekdays and sunny weekends)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495919" y="3721100"/>
            <a:ext cx="13296163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 spc="-499">
                <a:solidFill>
                  <a:srgbClr val="000000"/>
                </a:solidFill>
                <a:latin typeface="DM Sans Bold"/>
              </a:rPr>
              <a:t>Thank You!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95919" y="5162550"/>
            <a:ext cx="1329616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spc="-150">
                <a:solidFill>
                  <a:srgbClr val="000000"/>
                </a:solidFill>
                <a:latin typeface="DM Sans Bold"/>
              </a:rPr>
              <a:t>Thanks to Dr. Ritambhara for engaging and informative deep learning lectures, and to all the TAs for their hard work and dedication.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167539"/>
            <a:ext cx="4712543" cy="227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Project Summary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93025" y="2176765"/>
            <a:ext cx="9566275" cy="612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We are proposing a smartphone-based system to address the problem of excessive alcohol consumption.</a:t>
            </a:r>
          </a:p>
          <a:p>
            <a:pPr algn="r">
              <a:lnSpc>
                <a:spcPts val="3500"/>
              </a:lnSpc>
            </a:pPr>
          </a:p>
          <a:p>
            <a:pPr algn="r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Heavy alcohol use is especially prevalent on college campuses, and real-time measurement of blood alcohol content or transdermal alcohol content is challenging.</a:t>
            </a:r>
          </a:p>
          <a:p>
            <a:pPr algn="r">
              <a:lnSpc>
                <a:spcPts val="3500"/>
              </a:lnSpc>
            </a:pPr>
          </a:p>
          <a:p>
            <a:pPr algn="r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Our system uses accelerometer signals to track a user's level of intoxication in real-time, enabling the delivery of just-in-time adaptive interventions during heavy drinking events.</a:t>
            </a:r>
          </a:p>
          <a:p>
            <a:pPr algn="r">
              <a:lnSpc>
                <a:spcPts val="3500"/>
              </a:lnSpc>
            </a:pPr>
          </a:p>
          <a:p>
            <a:pPr algn="r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Our project will focus on developing novel features using deep learning techniques to improve the accuracy and usability of the heavy drinking classifier.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95375"/>
            <a:ext cx="4712543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98725"/>
            <a:ext cx="10582416" cy="524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M Sans Bold"/>
              </a:rPr>
              <a:t>The dataset used in the project is Bar Crawl: Detecting Heavy Drinking Data Set, available on the UCI Machine Learning Repository.</a:t>
            </a:r>
          </a:p>
          <a:p>
            <a:pPr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M Sans Bold"/>
              </a:rPr>
              <a:t>The dataset includes accelerometer data collected from 13 participants during a bar crawl event at a sampling frequency of 50 Hz.</a:t>
            </a:r>
          </a:p>
          <a:p>
            <a:pPr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M Sans Bold"/>
              </a:rPr>
              <a:t>The dataset contains data samples with features extracted from both the time and frequency domain</a:t>
            </a:r>
          </a:p>
          <a:p>
            <a:pPr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M Sans Bold"/>
              </a:rPr>
              <a:t> Data was collected from smartphones at a sampling rate of 40 Hz. It was collected from 11 iPhones and 2 Android phones.</a:t>
            </a:r>
          </a:p>
          <a:p>
            <a:pPr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M Sans Bold"/>
              </a:rPr>
              <a:t>TAC data was collected using SCRAM ankle bracelets at 30-minute intervals, with raw readings and cleaned readings.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32934" y="2248664"/>
            <a:ext cx="493423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FF66C4"/>
                </a:solidFill>
                <a:latin typeface="DM Sans"/>
              </a:rPr>
              <a:t>14,057,567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84751" y="3394839"/>
            <a:ext cx="1058241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Accelerometer Readings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11116" y="4479925"/>
            <a:ext cx="493423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FF66C4"/>
                </a:solidFill>
                <a:latin typeface="DM Sans"/>
              </a:rPr>
              <a:t>715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84751" y="5626100"/>
            <a:ext cx="1058241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TAC Readings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11116" y="6546850"/>
            <a:ext cx="493423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FF66C4"/>
                </a:solidFill>
                <a:latin typeface="DM Sans"/>
              </a:rPr>
              <a:t>13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62933" y="7693025"/>
            <a:ext cx="1058241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Participants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49064"/>
            <a:ext cx="4375026" cy="807362"/>
            <a:chOff x="0" y="0"/>
            <a:chExt cx="5833369" cy="107648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833369" cy="1076482"/>
              <a:chOff x="0" y="0"/>
              <a:chExt cx="13767007" cy="254054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>
                <a:off x="0" y="0"/>
                <a:ext cx="13767008" cy="2540546"/>
              </a:xfrm>
              <a:custGeom>
                <a:avLst/>
                <a:gdLst/>
                <a:ahLst/>
                <a:cxnLst/>
                <a:rect r="r" b="b" t="t" l="l"/>
                <a:pathLst>
                  <a:path h="2540546" w="13767008">
                    <a:moveTo>
                      <a:pt x="13767008" y="1270273"/>
                    </a:moveTo>
                    <a:lnTo>
                      <a:pt x="13767008" y="1270273"/>
                    </a:lnTo>
                    <a:cubicBezTo>
                      <a:pt x="13767008" y="2112048"/>
                      <a:pt x="13338635" y="2540546"/>
                      <a:pt x="12810062" y="2540546"/>
                    </a:cubicBezTo>
                    <a:lnTo>
                      <a:pt x="956945" y="2540546"/>
                    </a:lnTo>
                    <a:cubicBezTo>
                      <a:pt x="428371" y="2540546"/>
                      <a:pt x="0" y="2112048"/>
                      <a:pt x="0" y="1270273"/>
                    </a:cubicBezTo>
                    <a:lnTo>
                      <a:pt x="0" y="1270273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2810061" y="0"/>
                    </a:lnTo>
                    <a:cubicBezTo>
                      <a:pt x="13338510" y="0"/>
                      <a:pt x="13767008" y="428371"/>
                      <a:pt x="13767008" y="1270273"/>
                    </a:cubicBezTo>
                    <a:close/>
                  </a:path>
                </a:pathLst>
              </a:custGeom>
              <a:solidFill>
                <a:srgbClr val="60EFF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55104" y="182641"/>
              <a:ext cx="4923161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91919"/>
                  </a:solidFill>
                  <a:latin typeface="DM Sans Bold"/>
                </a:rPr>
                <a:t>Binarized TAC  Data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034730" y="3569832"/>
            <a:ext cx="4940804" cy="816886"/>
            <a:chOff x="0" y="0"/>
            <a:chExt cx="6587739" cy="108918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587739" cy="1089182"/>
              <a:chOff x="0" y="0"/>
              <a:chExt cx="15547355" cy="257051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>
                <a:off x="0" y="0"/>
                <a:ext cx="15547355" cy="2570518"/>
              </a:xfrm>
              <a:custGeom>
                <a:avLst/>
                <a:gdLst/>
                <a:ahLst/>
                <a:cxnLst/>
                <a:rect r="r" b="b" t="t" l="l"/>
                <a:pathLst>
                  <a:path h="2570518" w="15547355">
                    <a:moveTo>
                      <a:pt x="15547355" y="1285259"/>
                    </a:moveTo>
                    <a:lnTo>
                      <a:pt x="15547355" y="1285259"/>
                    </a:lnTo>
                    <a:cubicBezTo>
                      <a:pt x="15547355" y="2142019"/>
                      <a:pt x="15118984" y="2570518"/>
                      <a:pt x="14590410" y="2570518"/>
                    </a:cubicBezTo>
                    <a:lnTo>
                      <a:pt x="956945" y="2570518"/>
                    </a:lnTo>
                    <a:cubicBezTo>
                      <a:pt x="428371" y="2570518"/>
                      <a:pt x="0" y="2142019"/>
                      <a:pt x="0" y="1285259"/>
                    </a:cubicBezTo>
                    <a:lnTo>
                      <a:pt x="0" y="1285259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4590410" y="0"/>
                    </a:lnTo>
                    <a:cubicBezTo>
                      <a:pt x="15118857" y="0"/>
                      <a:pt x="15547355" y="428371"/>
                      <a:pt x="15547355" y="1285259"/>
                    </a:cubicBezTo>
                    <a:close/>
                  </a:path>
                </a:pathLst>
              </a:custGeom>
              <a:solidFill>
                <a:srgbClr val="3AB6FF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532069" y="173116"/>
              <a:ext cx="5523602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191919"/>
                  </a:solidFill>
                  <a:latin typeface="DM Sans Bold"/>
                </a:rPr>
                <a:t>Upsampled TAC Data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483515" y="7756305"/>
            <a:ext cx="4789561" cy="1350286"/>
            <a:chOff x="0" y="0"/>
            <a:chExt cx="6386081" cy="180038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386081" cy="1800382"/>
              <a:chOff x="0" y="0"/>
              <a:chExt cx="15071432" cy="424898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>
                <a:off x="0" y="0"/>
                <a:ext cx="15071432" cy="4248981"/>
              </a:xfrm>
              <a:custGeom>
                <a:avLst/>
                <a:gdLst/>
                <a:ahLst/>
                <a:cxnLst/>
                <a:rect r="r" b="b" t="t" l="l"/>
                <a:pathLst>
                  <a:path h="4248981" w="15071432">
                    <a:moveTo>
                      <a:pt x="15071432" y="2124490"/>
                    </a:moveTo>
                    <a:lnTo>
                      <a:pt x="15071432" y="2124490"/>
                    </a:lnTo>
                    <a:cubicBezTo>
                      <a:pt x="15071432" y="3820483"/>
                      <a:pt x="14643061" y="4248981"/>
                      <a:pt x="14114487" y="4248981"/>
                    </a:cubicBezTo>
                    <a:lnTo>
                      <a:pt x="956945" y="4248981"/>
                    </a:lnTo>
                    <a:cubicBezTo>
                      <a:pt x="428371" y="4248981"/>
                      <a:pt x="0" y="3820483"/>
                      <a:pt x="0" y="2124490"/>
                    </a:cubicBezTo>
                    <a:lnTo>
                      <a:pt x="0" y="2124490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4114487" y="0"/>
                    </a:lnTo>
                    <a:cubicBezTo>
                      <a:pt x="14642934" y="0"/>
                      <a:pt x="15071432" y="428371"/>
                      <a:pt x="15071432" y="2124490"/>
                    </a:cubicBezTo>
                    <a:close/>
                  </a:path>
                </a:pathLst>
              </a:custGeom>
              <a:solidFill>
                <a:srgbClr val="3AB6FF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606575" y="173116"/>
              <a:ext cx="5172930" cy="1387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191919"/>
                  </a:solidFill>
                  <a:latin typeface="DM Sans Bold"/>
                </a:rPr>
                <a:t>Evenly Sampled Accelerometer Data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64592" y="5396368"/>
            <a:ext cx="5679408" cy="1350286"/>
            <a:chOff x="0" y="0"/>
            <a:chExt cx="7572544" cy="180038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7572544" cy="1800382"/>
              <a:chOff x="0" y="0"/>
              <a:chExt cx="17871538" cy="424898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0" y="0"/>
                <a:ext cx="17871539" cy="4248981"/>
              </a:xfrm>
              <a:custGeom>
                <a:avLst/>
                <a:gdLst/>
                <a:ahLst/>
                <a:cxnLst/>
                <a:rect r="r" b="b" t="t" l="l"/>
                <a:pathLst>
                  <a:path h="4248981" w="17871539">
                    <a:moveTo>
                      <a:pt x="17871539" y="2124490"/>
                    </a:moveTo>
                    <a:lnTo>
                      <a:pt x="17871539" y="2124490"/>
                    </a:lnTo>
                    <a:cubicBezTo>
                      <a:pt x="17871539" y="3820483"/>
                      <a:pt x="17443166" y="4248981"/>
                      <a:pt x="16914592" y="4248981"/>
                    </a:cubicBezTo>
                    <a:lnTo>
                      <a:pt x="956945" y="4248981"/>
                    </a:lnTo>
                    <a:cubicBezTo>
                      <a:pt x="428371" y="4248981"/>
                      <a:pt x="0" y="3820483"/>
                      <a:pt x="0" y="2124490"/>
                    </a:cubicBezTo>
                    <a:lnTo>
                      <a:pt x="0" y="2124490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6914592" y="0"/>
                    </a:lnTo>
                    <a:cubicBezTo>
                      <a:pt x="17443041" y="0"/>
                      <a:pt x="17871539" y="428371"/>
                      <a:pt x="17871539" y="2124490"/>
                    </a:cubicBezTo>
                    <a:close/>
                  </a:path>
                </a:pathLst>
              </a:custGeom>
              <a:solidFill>
                <a:srgbClr val="60EFFF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941745" y="173116"/>
              <a:ext cx="5689055" cy="1387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</a:pPr>
              <a:r>
                <a:rPr lang="en-US" sz="3000">
                  <a:solidFill>
                    <a:srgbClr val="191919"/>
                  </a:solidFill>
                  <a:latin typeface="DM Sans Bold"/>
                </a:rPr>
                <a:t>Merged TAC Data with Accelerometer Data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545668">
            <a:off x="941081" y="2973745"/>
            <a:ext cx="1208913" cy="416608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0592197" y="4044950"/>
            <a:ext cx="6667103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Data Preprocessing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545668">
            <a:off x="2370944" y="4804037"/>
            <a:ext cx="1208913" cy="416608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545668">
            <a:off x="4389867" y="7163973"/>
            <a:ext cx="1208913" cy="4166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30017" b="4844"/>
          <a:stretch>
            <a:fillRect/>
          </a:stretch>
        </p:blipFill>
        <p:spPr>
          <a:xfrm flipH="false" flipV="false" rot="0">
            <a:off x="1724624" y="767773"/>
            <a:ext cx="14838753" cy="875145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059750" y="7289058"/>
            <a:ext cx="4229254" cy="96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Legend:</a:t>
            </a:r>
          </a:p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Red - TAC Value (0 or 1)</a:t>
            </a:r>
          </a:p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Blue - x-axis values</a:t>
            </a:r>
          </a:p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Green - y-axis values</a:t>
            </a:r>
          </a:p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Orange - z-axis values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14676" y="224716"/>
            <a:ext cx="11105438" cy="491878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693909" y="5143500"/>
            <a:ext cx="11402860" cy="505051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333166" y="2252309"/>
            <a:ext cx="9566275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Data Visualization when TAC value is 0 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704982">
            <a:off x="11439448" y="3083204"/>
            <a:ext cx="1571144" cy="5616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632554">
            <a:off x="5147412" y="6453670"/>
            <a:ext cx="1571144" cy="56168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65395" y="7424284"/>
            <a:ext cx="9566275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Data Visualization when TAC value is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95662" y="8852706"/>
            <a:ext cx="4229254" cy="77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Legend:</a:t>
            </a:r>
          </a:p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Blue - x-axis values</a:t>
            </a:r>
          </a:p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Green - y-axis values</a:t>
            </a:r>
          </a:p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Orange - z-axis values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7275" y="3861526"/>
            <a:ext cx="4229254" cy="77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Legend:</a:t>
            </a:r>
          </a:p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Blue - x-axis values</a:t>
            </a:r>
          </a:p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Green - y-axis values</a:t>
            </a:r>
          </a:p>
          <a:p>
            <a:pPr algn="just">
              <a:lnSpc>
                <a:spcPts val="1547"/>
              </a:lnSpc>
            </a:pPr>
            <a:r>
              <a:rPr lang="en-US" sz="1105" spc="-22">
                <a:solidFill>
                  <a:srgbClr val="000000"/>
                </a:solidFill>
                <a:latin typeface="DM Sans Bold"/>
              </a:rPr>
              <a:t>Orange - z-axis values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044950"/>
            <a:ext cx="5556090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Feature Engineering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93025" y="2927350"/>
            <a:ext cx="9566275" cy="5251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The raw time-series data must be transformed using a windowing technique before applying standard classification algorithms.</a:t>
            </a:r>
          </a:p>
          <a:p>
            <a:pPr algn="just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In stage 1, we built 16 simple statistical features like mean, standard deviation, min-max values, skew, kurtosis, etc.</a:t>
            </a:r>
          </a:p>
          <a:p>
            <a:pPr algn="just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In stage 2, we added 13 new fast-Fourier transform features such as FFT Mean, FFT standard deviation, FFT Interquartile range, etc.  </a:t>
            </a:r>
          </a:p>
          <a:p>
            <a:pPr algn="just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In stage 3, we added index values of the underlying data as potential features. </a:t>
            </a:r>
          </a:p>
          <a:p>
            <a:pPr algn="just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 spc="-50">
                <a:solidFill>
                  <a:srgbClr val="000000"/>
                </a:solidFill>
                <a:latin typeface="DM Sans Bold"/>
              </a:rPr>
              <a:t>At the end of all the feature engineering steps, we have a data frame with 107 columns to work with!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98528" y="4039440"/>
            <a:ext cx="2603958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DM Sans Bold"/>
              </a:rPr>
              <a:t>X-Axis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DM Sans Bold"/>
              </a:rPr>
              <a:t>Y-Axis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DM Sans Bold"/>
              </a:rPr>
              <a:t>Z-Axis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2672596"/>
            <a:ext cx="3143615" cy="734337"/>
            <a:chOff x="0" y="0"/>
            <a:chExt cx="4191487" cy="97911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191487" cy="979115"/>
              <a:chOff x="0" y="0"/>
              <a:chExt cx="9892093" cy="231075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>
                <a:off x="0" y="0"/>
                <a:ext cx="9892093" cy="2310755"/>
              </a:xfrm>
              <a:custGeom>
                <a:avLst/>
                <a:gdLst/>
                <a:ahLst/>
                <a:cxnLst/>
                <a:rect r="r" b="b" t="t" l="l"/>
                <a:pathLst>
                  <a:path h="2310755" w="9892093">
                    <a:moveTo>
                      <a:pt x="9892093" y="1155378"/>
                    </a:moveTo>
                    <a:lnTo>
                      <a:pt x="9892093" y="1155378"/>
                    </a:lnTo>
                    <a:cubicBezTo>
                      <a:pt x="9892093" y="1882258"/>
                      <a:pt x="9463722" y="2310755"/>
                      <a:pt x="8935148" y="2310755"/>
                    </a:cubicBezTo>
                    <a:lnTo>
                      <a:pt x="956945" y="2310755"/>
                    </a:lnTo>
                    <a:cubicBezTo>
                      <a:pt x="428371" y="2310755"/>
                      <a:pt x="0" y="1882258"/>
                      <a:pt x="0" y="1155378"/>
                    </a:cubicBezTo>
                    <a:lnTo>
                      <a:pt x="0" y="1155378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8935148" y="0"/>
                    </a:lnTo>
                    <a:cubicBezTo>
                      <a:pt x="9463595" y="0"/>
                      <a:pt x="9892093" y="428371"/>
                      <a:pt x="9892093" y="1155378"/>
                    </a:cubicBezTo>
                    <a:close/>
                  </a:path>
                </a:pathLst>
              </a:custGeom>
              <a:solidFill>
                <a:srgbClr val="60EFFF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327009" y="192166"/>
              <a:ext cx="353746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91919"/>
                  </a:solidFill>
                  <a:latin typeface="DM Sans Bold"/>
                </a:rPr>
                <a:t>Basic Features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401286" y="2672596"/>
            <a:ext cx="3746196" cy="734337"/>
            <a:chOff x="0" y="0"/>
            <a:chExt cx="4994929" cy="97911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4994929" cy="979115"/>
              <a:chOff x="0" y="0"/>
              <a:chExt cx="11788252" cy="231075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0" y="0"/>
                <a:ext cx="11788252" cy="2310755"/>
              </a:xfrm>
              <a:custGeom>
                <a:avLst/>
                <a:gdLst/>
                <a:ahLst/>
                <a:cxnLst/>
                <a:rect r="r" b="b" t="t" l="l"/>
                <a:pathLst>
                  <a:path h="2310755" w="11788252">
                    <a:moveTo>
                      <a:pt x="11788252" y="1155378"/>
                    </a:moveTo>
                    <a:lnTo>
                      <a:pt x="11788252" y="1155378"/>
                    </a:lnTo>
                    <a:cubicBezTo>
                      <a:pt x="11788252" y="1882258"/>
                      <a:pt x="11359880" y="2310755"/>
                      <a:pt x="10831306" y="2310755"/>
                    </a:cubicBezTo>
                    <a:lnTo>
                      <a:pt x="956945" y="2310755"/>
                    </a:lnTo>
                    <a:cubicBezTo>
                      <a:pt x="428371" y="2310755"/>
                      <a:pt x="0" y="1882258"/>
                      <a:pt x="0" y="1155378"/>
                    </a:cubicBezTo>
                    <a:lnTo>
                      <a:pt x="0" y="1155378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0831306" y="0"/>
                    </a:lnTo>
                    <a:cubicBezTo>
                      <a:pt x="11359754" y="0"/>
                      <a:pt x="11788252" y="428371"/>
                      <a:pt x="11788252" y="1155378"/>
                    </a:cubicBezTo>
                    <a:close/>
                  </a:path>
                </a:pathLst>
              </a:custGeom>
              <a:solidFill>
                <a:srgbClr val="4DD3FF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474438" y="192166"/>
              <a:ext cx="404605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91919"/>
                  </a:solidFill>
                  <a:latin typeface="DM Sans Bold"/>
                </a:rPr>
                <a:t>Statistical Features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221092" y="2672596"/>
            <a:ext cx="6031243" cy="734337"/>
            <a:chOff x="0" y="0"/>
            <a:chExt cx="8041658" cy="97911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8041658" cy="979115"/>
              <a:chOff x="0" y="0"/>
              <a:chExt cx="18978667" cy="231075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>
                <a:off x="0" y="0"/>
                <a:ext cx="18978666" cy="2310755"/>
              </a:xfrm>
              <a:custGeom>
                <a:avLst/>
                <a:gdLst/>
                <a:ahLst/>
                <a:cxnLst/>
                <a:rect r="r" b="b" t="t" l="l"/>
                <a:pathLst>
                  <a:path h="2310755" w="18978666">
                    <a:moveTo>
                      <a:pt x="18978666" y="1155378"/>
                    </a:moveTo>
                    <a:lnTo>
                      <a:pt x="18978666" y="1155378"/>
                    </a:lnTo>
                    <a:cubicBezTo>
                      <a:pt x="18978666" y="1882258"/>
                      <a:pt x="18550296" y="2310755"/>
                      <a:pt x="18021722" y="2310755"/>
                    </a:cubicBezTo>
                    <a:lnTo>
                      <a:pt x="956945" y="2310755"/>
                    </a:lnTo>
                    <a:cubicBezTo>
                      <a:pt x="428371" y="2310755"/>
                      <a:pt x="0" y="1882258"/>
                      <a:pt x="0" y="1155378"/>
                    </a:cubicBezTo>
                    <a:lnTo>
                      <a:pt x="0" y="1155378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8021722" y="0"/>
                    </a:lnTo>
                    <a:cubicBezTo>
                      <a:pt x="18550168" y="0"/>
                      <a:pt x="18978666" y="428371"/>
                      <a:pt x="18978666" y="1155378"/>
                    </a:cubicBezTo>
                    <a:close/>
                  </a:path>
                </a:pathLst>
              </a:custGeom>
              <a:solidFill>
                <a:srgbClr val="3AB6FF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649497" y="192166"/>
              <a:ext cx="674266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91919"/>
                  </a:solidFill>
                  <a:latin typeface="DM Sans Bold"/>
                </a:rPr>
                <a:t>Fast Fourier Transform Features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764678" y="4050326"/>
            <a:ext cx="3722228" cy="524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Mean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Standard Deviation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Average Absolute Difference 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Min Values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Max Values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Max-Min Differences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Median Values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Median Absolute  Deviation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94634" y="4050326"/>
            <a:ext cx="3735546" cy="524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InterQuartile Ranges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Negativa Positive Counts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Values above Mean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Skewness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Kurtosis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Energy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Average Resultant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Signal Magnitude Area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44455" y="4039440"/>
            <a:ext cx="3735546" cy="480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Mean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Standard Deviation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Average Absolute Difference 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Min Values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Max Values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Max-Min Differences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Median Values</a:t>
            </a:r>
          </a:p>
        </p:txBody>
      </p:sp>
      <p:sp>
        <p:nvSpPr>
          <p:cNvPr name="AutoShape 20" id="20"/>
          <p:cNvSpPr/>
          <p:nvPr/>
        </p:nvSpPr>
        <p:spPr>
          <a:xfrm flipH="true">
            <a:off x="3744269" y="4250351"/>
            <a:ext cx="19050" cy="569092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10801605" y="4250319"/>
            <a:ext cx="28575" cy="568082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2329663" y="3538293"/>
            <a:ext cx="541690" cy="278970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1035664" y="1095375"/>
            <a:ext cx="16223636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Feature Engineering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144880" y="4050326"/>
            <a:ext cx="3939653" cy="524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Median Absolute Deviation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 InterQuartile Ranges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Values above Mean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Skewness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Kurtosis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X,Y,Z FFT Energy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FFT </a:t>
            </a:r>
            <a:r>
              <a:rPr lang="en-US" sz="2495" spc="-49">
                <a:solidFill>
                  <a:srgbClr val="000000"/>
                </a:solidFill>
                <a:latin typeface="DM Sans Bold"/>
              </a:rPr>
              <a:t>Average Resultant</a:t>
            </a:r>
          </a:p>
          <a:p>
            <a:pPr marL="538870" indent="-269435" lvl="1">
              <a:lnSpc>
                <a:spcPts val="3494"/>
              </a:lnSpc>
              <a:buFont typeface="Arial"/>
              <a:buChar char="•"/>
            </a:pPr>
            <a:r>
              <a:rPr lang="en-US" sz="2495" spc="-49">
                <a:solidFill>
                  <a:srgbClr val="000000"/>
                </a:solidFill>
                <a:latin typeface="DM Sans Bold"/>
              </a:rPr>
              <a:t>FFT </a:t>
            </a:r>
            <a:r>
              <a:rPr lang="en-US" sz="2495" spc="-49">
                <a:solidFill>
                  <a:srgbClr val="000000"/>
                </a:solidFill>
                <a:latin typeface="DM Sans Bold"/>
              </a:rPr>
              <a:t>Signal Magnitude Area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7003539" y="3538293"/>
            <a:ext cx="541690" cy="27897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965869" y="3538293"/>
            <a:ext cx="541690" cy="278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2" r="0" b="782"/>
          <a:stretch>
            <a:fillRect/>
          </a:stretch>
        </p:blipFill>
        <p:spPr>
          <a:xfrm flipH="false" flipV="false" rot="0">
            <a:off x="644028" y="4567483"/>
            <a:ext cx="16999944" cy="534789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056491" y="309594"/>
            <a:ext cx="6175018" cy="351741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402272">
            <a:off x="12056553" y="2843633"/>
            <a:ext cx="2298630" cy="821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DAFiOITCmPE</dc:identifier>
  <dcterms:modified xsi:type="dcterms:W3CDTF">2011-08-01T06:04:30Z</dcterms:modified>
  <cp:revision>1</cp:revision>
  <dc:title>Website Launch Plan</dc:title>
</cp:coreProperties>
</file>