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6" r:id="rId3"/>
    <p:sldId id="287" r:id="rId4"/>
    <p:sldId id="293" r:id="rId5"/>
    <p:sldId id="295" r:id="rId6"/>
    <p:sldId id="296" r:id="rId7"/>
    <p:sldId id="298" r:id="rId8"/>
    <p:sldId id="304" r:id="rId9"/>
    <p:sldId id="297" r:id="rId10"/>
    <p:sldId id="305" r:id="rId11"/>
    <p:sldId id="300" r:id="rId12"/>
    <p:sldId id="301" r:id="rId13"/>
    <p:sldId id="302" r:id="rId14"/>
    <p:sldId id="303" r:id="rId15"/>
    <p:sldId id="299" r:id="rId16"/>
  </p:sldIdLst>
  <p:sldSz cx="9144000" cy="5143500" type="screen16x9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E35D22-9BCB-459D-8A95-E2EB4CE450E9}">
  <a:tblStyle styleId="{32E35D22-9BCB-459D-8A95-E2EB4CE45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1889" autoAdjust="0"/>
  </p:normalViewPr>
  <p:slideViewPr>
    <p:cSldViewPr snapToGrid="0">
      <p:cViewPr varScale="1">
        <p:scale>
          <a:sx n="108" d="100"/>
          <a:sy n="10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457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717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220219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272136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303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334311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34002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417908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5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64243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45561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208479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305794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405935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87999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smtClean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4016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992000" y="1319431"/>
            <a:ext cx="722375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Stock Market Prediction using Deep Learning Models</a:t>
            </a:r>
            <a:endParaRPr sz="40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375" y="482409"/>
            <a:ext cx="2173019" cy="4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4151" y="4213491"/>
            <a:ext cx="396034" cy="3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00185" y="4223634"/>
            <a:ext cx="616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Devang Patel Institute of Advance Technology and Research</a:t>
            </a:r>
          </a:p>
        </p:txBody>
      </p:sp>
      <p:sp>
        <p:nvSpPr>
          <p:cNvPr id="6" name="Google Shape;110;p17"/>
          <p:cNvSpPr txBox="1">
            <a:spLocks/>
          </p:cNvSpPr>
          <p:nvPr/>
        </p:nvSpPr>
        <p:spPr>
          <a:xfrm>
            <a:off x="1715665" y="2873715"/>
            <a:ext cx="5776428" cy="82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TEAM</a:t>
            </a:r>
          </a:p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Muskaan Pirani (18DCE097)</a:t>
            </a:r>
          </a:p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Mihir Vaishnav (18DCE136)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Google Shape;110;p17"/>
          <p:cNvSpPr txBox="1">
            <a:spLocks/>
          </p:cNvSpPr>
          <p:nvPr/>
        </p:nvSpPr>
        <p:spPr>
          <a:xfrm>
            <a:off x="3408942" y="3761654"/>
            <a:ext cx="2389874" cy="39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DCE2 Batch-B and C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Implementation</a:t>
            </a:r>
            <a:endParaRPr lang="e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241065"/>
            <a:ext cx="6632917" cy="33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 smtClean="0"/>
              <a:t>Limitations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Static Website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algn="just"/>
            <a:r>
              <a:rPr lang="en-US" sz="1800" dirty="0" smtClean="0"/>
              <a:t>Deployed Prophet model out of all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9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 smtClean="0"/>
              <a:t>Future Outcomes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Dynamic website.</a:t>
            </a:r>
          </a:p>
          <a:p>
            <a:pPr algn="just"/>
            <a:r>
              <a:rPr lang="en-US" sz="1800" dirty="0" smtClean="0"/>
              <a:t>Inclusion of more stock data.</a:t>
            </a:r>
          </a:p>
          <a:p>
            <a:pPr algn="just"/>
            <a:r>
              <a:rPr lang="en-US" sz="1800" dirty="0" smtClean="0"/>
              <a:t>Increment in functionality which be helpful for traders.</a:t>
            </a:r>
          </a:p>
          <a:p>
            <a:pPr algn="just"/>
            <a:endParaRPr lang="en-US" sz="18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0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 smtClean="0"/>
              <a:t>Conclusion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To conclude our project, we have successfully implemented and deployed our algorithms.</a:t>
            </a:r>
          </a:p>
          <a:p>
            <a:pPr algn="just"/>
            <a:r>
              <a:rPr lang="en-US" sz="1800" dirty="0" smtClean="0"/>
              <a:t>We had reduced RMSE score </a:t>
            </a:r>
            <a:r>
              <a:rPr lang="en-US" sz="1800" dirty="0" err="1" smtClean="0"/>
              <a:t>upto</a:t>
            </a:r>
            <a:r>
              <a:rPr lang="en-US" sz="1800" dirty="0" smtClean="0"/>
              <a:t> 2.08 which was the main aim behind the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i="1" u="sng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://www.analyticsvidhya.com/blog/2018/10/predicting-stock-price-machine-learningnd-deep-learning-techniques-python/? </a:t>
            </a:r>
            <a:r>
              <a:rPr lang="en-US" sz="1800" i="1" u="sng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://medium.com/analytics-vidhya/weather-forecasting-with-recurrent-neural-networks-1eaa057d70c3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https://keras.io/examples/timeseries/timeseries_weather_forecasting/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https://towardsdatascience.com/time-series-forecasting-with-lstms-and-prophet-predict-your-email-workload-48bf9cdb1580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https://arxiv.org/abs/1911.09512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 err="1">
                <a:solidFill>
                  <a:schemeClr val="accent6">
                    <a:lumMod val="75000"/>
                  </a:schemeClr>
                </a:solidFill>
              </a:rPr>
              <a:t>Siami</a:t>
            </a:r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 Namini, Sima &amp; Tavakoli, Neda &amp; </a:t>
            </a:r>
            <a:r>
              <a:rPr lang="en-US" sz="1800" i="1" u="sng" dirty="0" err="1">
                <a:solidFill>
                  <a:schemeClr val="accent6">
                    <a:lumMod val="75000"/>
                  </a:schemeClr>
                </a:solidFill>
              </a:rPr>
              <a:t>Siami</a:t>
            </a:r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 Namin, Akbar. (2019). A Comparative Analysis of Forecasting Financial Time Series Using ARIMA, LSTM, and BiLSTM.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18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1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546466" y="1126965"/>
            <a:ext cx="5135713" cy="2686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sz="6600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Any questions?</a:t>
            </a:r>
            <a:b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>
                <a:solidFill>
                  <a:schemeClr val="accent6">
                    <a:lumMod val="90000"/>
                  </a:schemeClr>
                </a:solidFill>
              </a:rPr>
              <a:t>You can reach us at:</a:t>
            </a:r>
            <a:br>
              <a:rPr lang="en-US" sz="1600" i="1" dirty="0" smtClean="0">
                <a:solidFill>
                  <a:schemeClr val="accent6">
                    <a:lumMod val="90000"/>
                  </a:schemeClr>
                </a:solidFill>
              </a:rPr>
            </a:br>
            <a:r>
              <a:rPr lang="en-US" sz="1600" i="1" dirty="0" smtClean="0">
                <a:solidFill>
                  <a:schemeClr val="accent6">
                    <a:lumMod val="90000"/>
                  </a:schemeClr>
                </a:solidFill>
              </a:rPr>
              <a:t>Muskaan Pirani: 18dce097@charusat.edu.in</a:t>
            </a:r>
            <a:br>
              <a:rPr lang="en-US" sz="1600" i="1" dirty="0" smtClean="0">
                <a:solidFill>
                  <a:schemeClr val="accent6">
                    <a:lumMod val="90000"/>
                  </a:schemeClr>
                </a:solidFill>
              </a:rPr>
            </a:br>
            <a:r>
              <a:rPr lang="en-US" sz="1600" i="1" dirty="0" smtClean="0">
                <a:solidFill>
                  <a:schemeClr val="accent6">
                    <a:lumMod val="90000"/>
                  </a:schemeClr>
                </a:solidFill>
              </a:rPr>
              <a:t>Mihir Vaishnav: 18dce136@charusat.edu.in</a:t>
            </a:r>
            <a:endParaRPr lang="en" sz="1600" i="1" dirty="0"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8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560767" cy="245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1600" dirty="0" smtClean="0"/>
              <a:t>Introduction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 smtClean="0"/>
              <a:t>Background Theory and Problem Statement</a:t>
            </a:r>
            <a:endParaRPr lang="en" sz="1600" dirty="0" smtClean="0"/>
          </a:p>
          <a:p>
            <a:pPr algn="just"/>
            <a:r>
              <a:rPr lang="en" sz="1600" dirty="0" smtClean="0"/>
              <a:t>Current System and Limitations</a:t>
            </a:r>
          </a:p>
          <a:p>
            <a:pPr algn="just"/>
            <a:r>
              <a:rPr lang="en" sz="1600" dirty="0" smtClean="0"/>
              <a:t>Proposed System</a:t>
            </a:r>
          </a:p>
          <a:p>
            <a:pPr algn="just"/>
            <a:r>
              <a:rPr lang="en" sz="1600" dirty="0" smtClean="0"/>
              <a:t>Project Definition</a:t>
            </a:r>
          </a:p>
          <a:p>
            <a:pPr algn="just"/>
            <a:r>
              <a:rPr lang="en" sz="1600" dirty="0" smtClean="0"/>
              <a:t>Team Work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" name="Google Shape;476;p38"/>
          <p:cNvGrpSpPr/>
          <p:nvPr/>
        </p:nvGrpSpPr>
        <p:grpSpPr>
          <a:xfrm>
            <a:off x="416645" y="123367"/>
            <a:ext cx="369505" cy="369505"/>
            <a:chOff x="2594050" y="1631825"/>
            <a:chExt cx="439625" cy="439625"/>
          </a:xfrm>
        </p:grpSpPr>
        <p:sp>
          <p:nvSpPr>
            <p:cNvPr id="6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11;p17"/>
          <p:cNvSpPr txBox="1">
            <a:spLocks/>
          </p:cNvSpPr>
          <p:nvPr/>
        </p:nvSpPr>
        <p:spPr>
          <a:xfrm>
            <a:off x="4462507" y="1261700"/>
            <a:ext cx="3560767" cy="245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600" dirty="0" smtClean="0"/>
              <a:t>Hardware and Software Requirements</a:t>
            </a:r>
          </a:p>
          <a:p>
            <a:r>
              <a:rPr lang="en-US" sz="1600" dirty="0" smtClean="0"/>
              <a:t>Implementation</a:t>
            </a:r>
          </a:p>
          <a:p>
            <a:r>
              <a:rPr lang="en-US" sz="1600" dirty="0" smtClean="0"/>
              <a:t>Limitations</a:t>
            </a:r>
          </a:p>
          <a:p>
            <a:r>
              <a:rPr lang="en-US" sz="1600" dirty="0" smtClean="0"/>
              <a:t>Future Outcomes</a:t>
            </a:r>
          </a:p>
          <a:p>
            <a:r>
              <a:rPr lang="en-US" sz="1600" dirty="0" smtClean="0"/>
              <a:t>Conclusion</a:t>
            </a:r>
          </a:p>
          <a:p>
            <a:r>
              <a:rPr lang="en-US" sz="1600" dirty="0" smtClean="0"/>
              <a:t>References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87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A time series is a sequence of observations over a certain period.</a:t>
            </a:r>
          </a:p>
          <a:p>
            <a:pPr algn="just"/>
            <a:r>
              <a:rPr lang="en-US" sz="1800" dirty="0" smtClean="0"/>
              <a:t>Forecasting: An </a:t>
            </a:r>
            <a:r>
              <a:rPr lang="en-US" sz="1800" dirty="0"/>
              <a:t>essential but challenging part of </a:t>
            </a:r>
            <a:r>
              <a:rPr lang="en-US" sz="1800" dirty="0" smtClean="0"/>
              <a:t>time series </a:t>
            </a:r>
            <a:r>
              <a:rPr lang="en-US" sz="1800" dirty="0"/>
              <a:t>data analysis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Prediction: The </a:t>
            </a:r>
            <a:r>
              <a:rPr lang="en-US" sz="1800" dirty="0"/>
              <a:t>output of an </a:t>
            </a:r>
            <a:r>
              <a:rPr lang="en-US" sz="1800" dirty="0" smtClean="0"/>
              <a:t>algorithm</a:t>
            </a:r>
          </a:p>
          <a:p>
            <a:pPr lvl="1" algn="just"/>
            <a:r>
              <a:rPr lang="en-US" sz="1800" dirty="0" smtClean="0"/>
              <a:t>Trained</a:t>
            </a:r>
            <a:r>
              <a:rPr lang="en-US" sz="1800" dirty="0"/>
              <a:t> on a historical </a:t>
            </a:r>
            <a:r>
              <a:rPr lang="en-US" sz="1800" dirty="0" smtClean="0"/>
              <a:t>dataset</a:t>
            </a:r>
          </a:p>
          <a:p>
            <a:pPr lvl="1" algn="just"/>
            <a:r>
              <a:rPr lang="en-US" sz="1800" dirty="0" smtClean="0"/>
              <a:t>Applied </a:t>
            </a:r>
            <a:r>
              <a:rPr lang="en-US" sz="1800" dirty="0"/>
              <a:t>to new data when </a:t>
            </a:r>
            <a:r>
              <a:rPr lang="en-US" sz="1800" dirty="0" smtClean="0"/>
              <a:t>forecasting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Background Theory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100818"/>
            <a:ext cx="7571700" cy="1594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C</a:t>
            </a:r>
            <a:r>
              <a:rPr lang="en-US" sz="1800" dirty="0" smtClean="0"/>
              <a:t>onventional </a:t>
            </a:r>
            <a:r>
              <a:rPr lang="en-US" sz="1800" dirty="0"/>
              <a:t>time series data analysis techniques </a:t>
            </a:r>
            <a:r>
              <a:rPr lang="en-US" sz="1800" dirty="0" smtClean="0"/>
              <a:t>often utilize:</a:t>
            </a:r>
          </a:p>
          <a:p>
            <a:pPr lvl="1" algn="just"/>
            <a:r>
              <a:rPr lang="en-US" sz="1800" dirty="0"/>
              <a:t>L</a:t>
            </a:r>
            <a:r>
              <a:rPr lang="en-US" sz="1800" dirty="0" smtClean="0"/>
              <a:t>inear </a:t>
            </a:r>
            <a:r>
              <a:rPr lang="en-US" sz="1800" dirty="0"/>
              <a:t>regressions for model </a:t>
            </a:r>
            <a:r>
              <a:rPr lang="en-US" sz="1800" dirty="0" smtClean="0"/>
              <a:t>fitting</a:t>
            </a:r>
            <a:endParaRPr lang="en-US" sz="1800" dirty="0"/>
          </a:p>
          <a:p>
            <a:pPr lvl="1" algn="just"/>
            <a:r>
              <a:rPr lang="en-US" sz="1800" dirty="0" smtClean="0"/>
              <a:t>Moving average for prediction purpose</a:t>
            </a:r>
          </a:p>
          <a:p>
            <a:pPr algn="just"/>
            <a:r>
              <a:rPr lang="en-US" sz="1800" dirty="0" smtClean="0"/>
              <a:t>ARIMA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RNN </a:t>
            </a:r>
            <a:r>
              <a:rPr lang="en-US" sz="1800" dirty="0" smtClean="0">
                <a:sym typeface="Wingdings" panose="05000000000000000000" pitchFamily="2" charset="2"/>
              </a:rPr>
              <a:t> LSTM-based models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" name="Google Shape;110;p17"/>
          <p:cNvSpPr txBox="1">
            <a:spLocks/>
          </p:cNvSpPr>
          <p:nvPr/>
        </p:nvSpPr>
        <p:spPr>
          <a:xfrm>
            <a:off x="832684" y="2433658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r>
              <a:rPr lang="en-US" dirty="0" smtClean="0"/>
              <a:t>Problem Statement</a:t>
            </a:r>
            <a:endParaRPr lang="en" dirty="0"/>
          </a:p>
        </p:txBody>
      </p:sp>
      <p:sp>
        <p:nvSpPr>
          <p:cNvPr id="21" name="Google Shape;111;p17"/>
          <p:cNvSpPr txBox="1">
            <a:spLocks/>
          </p:cNvSpPr>
          <p:nvPr/>
        </p:nvSpPr>
        <p:spPr>
          <a:xfrm>
            <a:off x="832684" y="3230679"/>
            <a:ext cx="7571700" cy="159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/>
            <a:r>
              <a:rPr lang="en-US" sz="1800" dirty="0" smtClean="0"/>
              <a:t>Predicting stock prices accurately.</a:t>
            </a:r>
          </a:p>
          <a:p>
            <a:pPr algn="just"/>
            <a:r>
              <a:rPr lang="en-US" sz="1800" dirty="0" smtClean="0"/>
              <a:t>Using RNN-based models instead of conventional methods.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092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Current System and Limitations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Readily available data: We have information however, we lack knowledge.</a:t>
            </a:r>
          </a:p>
          <a:p>
            <a:pPr algn="just"/>
            <a:r>
              <a:rPr lang="en-US" sz="1800" dirty="0" smtClean="0"/>
              <a:t>Applications/websites aren’t available for prediction purposes.</a:t>
            </a:r>
          </a:p>
          <a:p>
            <a:pPr algn="just"/>
            <a:r>
              <a:rPr lang="en-US" sz="1800" dirty="0" smtClean="0"/>
              <a:t>Paid Algos for trading purposes.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4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Proposed System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Using RNN-based Algorithms.</a:t>
            </a:r>
          </a:p>
          <a:p>
            <a:pPr algn="just"/>
            <a:r>
              <a:rPr lang="en-US" sz="1800" dirty="0" smtClean="0"/>
              <a:t>Predicted value  =  Original value ± RMSE</a:t>
            </a:r>
          </a:p>
          <a:p>
            <a:pPr algn="just"/>
            <a:r>
              <a:rPr lang="en-US" sz="1800" dirty="0" smtClean="0"/>
              <a:t>Algorithms previously used:</a:t>
            </a:r>
          </a:p>
          <a:p>
            <a:pPr lvl="1" algn="just"/>
            <a:r>
              <a:rPr lang="en-US" sz="1800" dirty="0" smtClean="0"/>
              <a:t>ARIMA</a:t>
            </a:r>
          </a:p>
          <a:p>
            <a:pPr algn="just"/>
            <a:r>
              <a:rPr lang="en-US" sz="1800" dirty="0" smtClean="0"/>
              <a:t>Algorithms used to reduce RMSE:</a:t>
            </a:r>
          </a:p>
          <a:p>
            <a:pPr lvl="1" algn="just"/>
            <a:r>
              <a:rPr lang="en-US" sz="1800" dirty="0" smtClean="0"/>
              <a:t>LSTM</a:t>
            </a:r>
          </a:p>
          <a:p>
            <a:pPr lvl="1" algn="just"/>
            <a:r>
              <a:rPr lang="en-US" sz="1800" dirty="0" smtClean="0"/>
              <a:t>BiLSTM</a:t>
            </a:r>
          </a:p>
          <a:p>
            <a:pPr lvl="1" algn="just"/>
            <a:r>
              <a:rPr lang="en-US" sz="1800" dirty="0" smtClean="0"/>
              <a:t>GRU</a:t>
            </a:r>
          </a:p>
          <a:p>
            <a:pPr lvl="1" algn="just"/>
            <a:r>
              <a:rPr lang="en-US" sz="1800" dirty="0" smtClean="0"/>
              <a:t>Prophet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Project Definition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In </a:t>
            </a:r>
            <a:r>
              <a:rPr lang="en-US" sz="1800" dirty="0"/>
              <a:t>this project, a selection of </a:t>
            </a:r>
            <a:r>
              <a:rPr lang="en-US" sz="1800" dirty="0" smtClean="0"/>
              <a:t>certain stocks data listed </a:t>
            </a:r>
            <a:r>
              <a:rPr lang="en-US" sz="1800" dirty="0"/>
              <a:t>in the </a:t>
            </a:r>
            <a:r>
              <a:rPr lang="en-US" sz="1800" dirty="0" smtClean="0"/>
              <a:t>NSE and BSE are </a:t>
            </a:r>
            <a:r>
              <a:rPr lang="en-US" sz="1800" dirty="0"/>
              <a:t>used for the prediction of trend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Our </a:t>
            </a:r>
            <a:r>
              <a:rPr lang="en-US" sz="1800" dirty="0" smtClean="0"/>
              <a:t>program </a:t>
            </a:r>
            <a:r>
              <a:rPr lang="en-US" sz="1800" dirty="0"/>
              <a:t>is aimed to identify the trend of the price of the target </a:t>
            </a:r>
            <a:r>
              <a:rPr lang="en-US" sz="1800" dirty="0" smtClean="0"/>
              <a:t>stock.</a:t>
            </a:r>
          </a:p>
          <a:p>
            <a:pPr algn="just"/>
            <a:r>
              <a:rPr lang="en-US" sz="1800" dirty="0" smtClean="0"/>
              <a:t>Prediction </a:t>
            </a:r>
            <a:r>
              <a:rPr lang="en-US" sz="1800" dirty="0"/>
              <a:t>here refers to the general trend of the specific stock price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The main goal is to reduce the RMSE values and to compare the algorithms based on error.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>
                <a:solidFill>
                  <a:srgbClr val="0091EA"/>
                </a:solidFill>
              </a:rPr>
              <a:t>Team</a:t>
            </a:r>
            <a:r>
              <a:rPr lang="en-US" dirty="0" smtClean="0"/>
              <a:t> Work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99664" y="2702317"/>
            <a:ext cx="2948822" cy="214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US" sz="1800" b="1" dirty="0" smtClean="0">
                <a:solidFill>
                  <a:srgbClr val="0091EA"/>
                </a:solidFill>
              </a:rPr>
              <a:t>Muskaan Pirani</a:t>
            </a:r>
          </a:p>
          <a:p>
            <a:pPr algn="just"/>
            <a:r>
              <a:rPr lang="en-US" sz="1800" dirty="0" smtClean="0"/>
              <a:t>Successfully build the models for RMSE as low as 2.08</a:t>
            </a:r>
          </a:p>
          <a:p>
            <a:r>
              <a:rPr lang="en-US" sz="1800" dirty="0" smtClean="0"/>
              <a:t>Algorithms build: Prophet, LSTM, BiLSTM, GRU,  ARIMA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76" y="1074684"/>
            <a:ext cx="1577798" cy="1563668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Google Shape;111;p17"/>
          <p:cNvSpPr txBox="1">
            <a:spLocks/>
          </p:cNvSpPr>
          <p:nvPr/>
        </p:nvSpPr>
        <p:spPr>
          <a:xfrm>
            <a:off x="4702024" y="2702316"/>
            <a:ext cx="2948822" cy="214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 algn="just">
              <a:buFont typeface="Source Sans Pro"/>
              <a:buNone/>
            </a:pPr>
            <a:r>
              <a:rPr lang="en-US" sz="1800" b="1" dirty="0" smtClean="0">
                <a:solidFill>
                  <a:srgbClr val="0091EA"/>
                </a:solidFill>
              </a:rPr>
              <a:t>Mihir Vaishnav</a:t>
            </a:r>
          </a:p>
          <a:p>
            <a:pPr algn="just"/>
            <a:r>
              <a:rPr lang="en-US" sz="1800" dirty="0" smtClean="0"/>
              <a:t>Successfully deployed the model Prophet on Streamlit.</a:t>
            </a:r>
          </a:p>
          <a:p>
            <a:pPr algn="just"/>
            <a:r>
              <a:rPr lang="en-US" sz="1800" dirty="0" smtClean="0"/>
              <a:t>Implemented whole code in Streamlit syntax from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69" t="35145" r="21115" b="45710"/>
          <a:stretch/>
        </p:blipFill>
        <p:spPr>
          <a:xfrm>
            <a:off x="5342924" y="1074684"/>
            <a:ext cx="1641685" cy="1570045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57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 smtClean="0"/>
              <a:t>Hardware and Software Requirements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Tools:</a:t>
            </a:r>
          </a:p>
          <a:p>
            <a:pPr lvl="1" algn="just"/>
            <a:r>
              <a:rPr lang="en-US" sz="1800" dirty="0" smtClean="0"/>
              <a:t>Google Colaboratory/</a:t>
            </a:r>
            <a:r>
              <a:rPr lang="en-US" sz="1800" dirty="0" err="1" smtClean="0"/>
              <a:t>Jupyter</a:t>
            </a:r>
            <a:r>
              <a:rPr lang="en-US" sz="1800" dirty="0" smtClean="0"/>
              <a:t> Notebook</a:t>
            </a:r>
          </a:p>
          <a:p>
            <a:pPr lvl="1" algn="just"/>
            <a:r>
              <a:rPr lang="en-US" sz="1800" dirty="0" smtClean="0"/>
              <a:t>Web Browser</a:t>
            </a:r>
          </a:p>
          <a:p>
            <a:pPr lvl="1" algn="just"/>
            <a:endParaRPr lang="en-US" sz="1800" dirty="0" smtClean="0"/>
          </a:p>
          <a:p>
            <a:pPr algn="just"/>
            <a:r>
              <a:rPr lang="en-US" sz="1800" dirty="0" smtClean="0"/>
              <a:t>Technology:</a:t>
            </a:r>
          </a:p>
          <a:p>
            <a:pPr lvl="1" algn="just"/>
            <a:r>
              <a:rPr lang="en-US" sz="1800" dirty="0" smtClean="0"/>
              <a:t>ML algorithms</a:t>
            </a:r>
          </a:p>
          <a:p>
            <a:pPr lvl="1" algn="just"/>
            <a:r>
              <a:rPr lang="en-US" sz="1800" dirty="0" smtClean="0"/>
              <a:t>Streamlit for deployment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8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847</Words>
  <Application>Microsoft Office PowerPoint</Application>
  <PresentationFormat>On-screen Show (16:9)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Roboto Slab</vt:lpstr>
      <vt:lpstr>Source Sans Pro</vt:lpstr>
      <vt:lpstr>Arial</vt:lpstr>
      <vt:lpstr>Wingdings</vt:lpstr>
      <vt:lpstr>Cordelia template</vt:lpstr>
      <vt:lpstr>Stock Market Prediction using Deep Learning Models</vt:lpstr>
      <vt:lpstr>Outline</vt:lpstr>
      <vt:lpstr>Introduction</vt:lpstr>
      <vt:lpstr>Background Theory</vt:lpstr>
      <vt:lpstr>Current System and Limitations</vt:lpstr>
      <vt:lpstr>Proposed System</vt:lpstr>
      <vt:lpstr>Project Definition</vt:lpstr>
      <vt:lpstr>Team Work</vt:lpstr>
      <vt:lpstr>Hardware and Software Requirements</vt:lpstr>
      <vt:lpstr>Implementation</vt:lpstr>
      <vt:lpstr>Limitations</vt:lpstr>
      <vt:lpstr>Future Outcomes</vt:lpstr>
      <vt:lpstr>Conclusion</vt:lpstr>
      <vt:lpstr>References</vt:lpstr>
      <vt:lpstr>Thank You! Any questions?  You can reach us at: Muskaan Pirani: 18dce097@charusat.edu.in Mihir Vaishnav: 18dce136@charusat.edu.in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Recognization using CNN</dc:title>
  <cp:lastModifiedBy>DELL</cp:lastModifiedBy>
  <cp:revision>59</cp:revision>
  <dcterms:modified xsi:type="dcterms:W3CDTF">2021-04-26T02:37:13Z</dcterms:modified>
</cp:coreProperties>
</file>