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 Office" initials="MO" lastIdx="2" clrIdx="0">
    <p:extLst>
      <p:ext uri="{19B8F6BF-5375-455C-9EA6-DF929625EA0E}">
        <p15:presenceInfo xmlns:p15="http://schemas.microsoft.com/office/powerpoint/2012/main" userId="93a95af81b6f7e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5T13:26:19.218" idx="1">
    <p:pos x="3473" y="3631"/>
    <p:text/>
    <p:extLst>
      <p:ext uri="{C676402C-5697-4E1C-873F-D02D1690AC5C}">
        <p15:threadingInfo xmlns:p15="http://schemas.microsoft.com/office/powerpoint/2012/main" timeZoneBias="-330"/>
      </p:ext>
    </p:extLst>
  </p:cm>
  <p:cm authorId="1" dt="2023-03-25T13:26:21.309"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7DD0-A920-D74C-9953-CDD18852C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5C9AB6-833E-4E90-B448-4E47589C56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DC786B-31ED-B622-E82F-6BB34B32F0F3}"/>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5" name="Footer Placeholder 4">
            <a:extLst>
              <a:ext uri="{FF2B5EF4-FFF2-40B4-BE49-F238E27FC236}">
                <a16:creationId xmlns:a16="http://schemas.microsoft.com/office/drawing/2014/main" id="{6517DCF7-9ADB-B4CF-7575-5AC997B03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395B68-3ACC-C983-5835-95C12154A0B1}"/>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109865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5F5C-9156-29F2-12AA-8A4293A295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C096C1-C1B9-9B0A-97C6-712EDF780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A1704C-7A7A-0EB6-E3A1-267807044A77}"/>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5" name="Footer Placeholder 4">
            <a:extLst>
              <a:ext uri="{FF2B5EF4-FFF2-40B4-BE49-F238E27FC236}">
                <a16:creationId xmlns:a16="http://schemas.microsoft.com/office/drawing/2014/main" id="{512A84D3-8396-0638-982C-EC1B2BA45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03BCA-CA79-F4EC-1EE3-82E94B0FF2F1}"/>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398263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7E421-37AF-6653-DE8C-83C9D753E1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C4816E-F888-CE4C-5C41-D720066D8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773AF-F89A-3D9F-EF36-417E833C5C2B}"/>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5" name="Footer Placeholder 4">
            <a:extLst>
              <a:ext uri="{FF2B5EF4-FFF2-40B4-BE49-F238E27FC236}">
                <a16:creationId xmlns:a16="http://schemas.microsoft.com/office/drawing/2014/main" id="{63D9022B-0C91-1D0A-2AF8-441FD6146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BA7AB2-5884-F047-4FDE-A6D1BCA4DB01}"/>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143063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8314-D74D-9CE2-5EEE-D9FD54FAC9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748497-644C-BD79-D133-A7EF3AACD7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C20DC-1277-B35E-6CC1-C1124AAA565F}"/>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5" name="Footer Placeholder 4">
            <a:extLst>
              <a:ext uri="{FF2B5EF4-FFF2-40B4-BE49-F238E27FC236}">
                <a16:creationId xmlns:a16="http://schemas.microsoft.com/office/drawing/2014/main" id="{98594A16-5E42-1912-129D-3F6ACD49B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40BA7-6A5F-9F71-AD1F-77016F94BFF4}"/>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15725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49A6-F960-6277-6D21-3611BDA93C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F2C8E3-7D52-DBBF-99B2-A17F5FEEF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6BF0F-42CC-13A6-872F-E9F5F040E4DF}"/>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5" name="Footer Placeholder 4">
            <a:extLst>
              <a:ext uri="{FF2B5EF4-FFF2-40B4-BE49-F238E27FC236}">
                <a16:creationId xmlns:a16="http://schemas.microsoft.com/office/drawing/2014/main" id="{6F1F4C30-0226-8625-9EA8-D56507778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D88C8-34AA-17F4-7585-ABF23415EDE2}"/>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100426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5D21-ACEC-8237-2C03-0224FB6815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36921D-0459-83C0-C248-8F072F20E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F2FFB0-44D3-78AC-6D4E-7542DEBCC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19465-E50C-7310-3620-C1E9AFB0CE65}"/>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6" name="Footer Placeholder 5">
            <a:extLst>
              <a:ext uri="{FF2B5EF4-FFF2-40B4-BE49-F238E27FC236}">
                <a16:creationId xmlns:a16="http://schemas.microsoft.com/office/drawing/2014/main" id="{F989E2DD-8999-BA8F-934F-D8B27AEBAE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08F-6470-77A9-2198-9B43FC5A1C61}"/>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19292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986B-63A7-A165-B819-CED25AEB4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7F933-D5EA-62C5-EFE4-D09E2753A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08649-39C7-B277-291C-EBF8B47EF2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4D9D82-AC3D-71D8-CCFB-DA2D31821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91930E-DBC5-B0EA-AB44-50D7AF607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D3DCCF-3CDD-BB2D-EBBD-1F7462BB6902}"/>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8" name="Footer Placeholder 7">
            <a:extLst>
              <a:ext uri="{FF2B5EF4-FFF2-40B4-BE49-F238E27FC236}">
                <a16:creationId xmlns:a16="http://schemas.microsoft.com/office/drawing/2014/main" id="{D517334B-957C-CA7A-4266-CB71F6D50A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DC8B6D-06B7-2B8D-C3EB-4FFFB2FCAA05}"/>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146888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1FED-3AD4-600C-040E-3788DA934F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EFE8BE-45CC-CA76-1724-04F275EA75B7}"/>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4" name="Footer Placeholder 3">
            <a:extLst>
              <a:ext uri="{FF2B5EF4-FFF2-40B4-BE49-F238E27FC236}">
                <a16:creationId xmlns:a16="http://schemas.microsoft.com/office/drawing/2014/main" id="{CC3E2EB2-929B-A43C-7725-4E4B437AFE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2B2557-7DFF-3698-614F-640AFC568197}"/>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270465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7744C-4548-F2E9-958F-A06AFEE6CBC6}"/>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3" name="Footer Placeholder 2">
            <a:extLst>
              <a:ext uri="{FF2B5EF4-FFF2-40B4-BE49-F238E27FC236}">
                <a16:creationId xmlns:a16="http://schemas.microsoft.com/office/drawing/2014/main" id="{B6993EC8-48D8-09C1-6B81-B1EE41591E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E53C67-5331-A9A6-883F-F0B781ACA42B}"/>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22383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8B40-91B2-E028-99F5-FEBD62937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C9D95C-D346-6739-D33A-1422D368F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6080A7-53B7-93ED-5EE1-9F70D2032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B565C-79B7-4651-1791-98E587673D9D}"/>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6" name="Footer Placeholder 5">
            <a:extLst>
              <a:ext uri="{FF2B5EF4-FFF2-40B4-BE49-F238E27FC236}">
                <a16:creationId xmlns:a16="http://schemas.microsoft.com/office/drawing/2014/main" id="{24BF689A-F0AA-5B6D-1EC2-9C8CB8D03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2F304-BD14-ACC8-1252-51082FDA3CFE}"/>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405569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5708-D4C5-7C31-54C0-C68129BB08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B93897-D132-9B7C-5068-1075F442E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B5B3C4-94A9-8F54-D803-28DCBED6C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3F5A4A-DA66-8751-EAAB-8D653A4927EE}"/>
              </a:ext>
            </a:extLst>
          </p:cNvPr>
          <p:cNvSpPr>
            <a:spLocks noGrp="1"/>
          </p:cNvSpPr>
          <p:nvPr>
            <p:ph type="dt" sz="half" idx="10"/>
          </p:nvPr>
        </p:nvSpPr>
        <p:spPr/>
        <p:txBody>
          <a:bodyPr/>
          <a:lstStyle/>
          <a:p>
            <a:fld id="{CF3D7036-9602-440A-8787-637E0560611B}" type="datetimeFigureOut">
              <a:rPr lang="en-IN" smtClean="0"/>
              <a:t>15-04-2023</a:t>
            </a:fld>
            <a:endParaRPr lang="en-IN"/>
          </a:p>
        </p:txBody>
      </p:sp>
      <p:sp>
        <p:nvSpPr>
          <p:cNvPr id="6" name="Footer Placeholder 5">
            <a:extLst>
              <a:ext uri="{FF2B5EF4-FFF2-40B4-BE49-F238E27FC236}">
                <a16:creationId xmlns:a16="http://schemas.microsoft.com/office/drawing/2014/main" id="{60C66CB6-AA18-8124-7612-9E06704E4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CEA1D-B1B6-C7A1-ED11-D62C47870943}"/>
              </a:ext>
            </a:extLst>
          </p:cNvPr>
          <p:cNvSpPr>
            <a:spLocks noGrp="1"/>
          </p:cNvSpPr>
          <p:nvPr>
            <p:ph type="sldNum" sz="quarter" idx="12"/>
          </p:nvPr>
        </p:nvSpPr>
        <p:spPr/>
        <p:txBody>
          <a:bodyPr/>
          <a:lstStyle/>
          <a:p>
            <a:fld id="{71F2437C-7906-4211-A0B3-09F3B38CB40E}" type="slidenum">
              <a:rPr lang="en-IN" smtClean="0"/>
              <a:t>‹#›</a:t>
            </a:fld>
            <a:endParaRPr lang="en-IN"/>
          </a:p>
        </p:txBody>
      </p:sp>
    </p:spTree>
    <p:extLst>
      <p:ext uri="{BB962C8B-B14F-4D97-AF65-F5344CB8AC3E}">
        <p14:creationId xmlns:p14="http://schemas.microsoft.com/office/powerpoint/2010/main" val="27208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FD296F-1DCC-A94E-46A1-831E8BCC2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616AB-490A-BE96-7E6C-0960D68DA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875E3-2C81-2CFB-FB11-4F99D2431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D7036-9602-440A-8787-637E0560611B}" type="datetimeFigureOut">
              <a:rPr lang="en-IN" smtClean="0"/>
              <a:t>15-04-2023</a:t>
            </a:fld>
            <a:endParaRPr lang="en-IN"/>
          </a:p>
        </p:txBody>
      </p:sp>
      <p:sp>
        <p:nvSpPr>
          <p:cNvPr id="5" name="Footer Placeholder 4">
            <a:extLst>
              <a:ext uri="{FF2B5EF4-FFF2-40B4-BE49-F238E27FC236}">
                <a16:creationId xmlns:a16="http://schemas.microsoft.com/office/drawing/2014/main" id="{3617F0B1-7923-7E60-10EF-3C64E1DC5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178888-0E19-1CAF-8CBD-08802B110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2437C-7906-4211-A0B3-09F3B38CB40E}" type="slidenum">
              <a:rPr lang="en-IN" smtClean="0"/>
              <a:t>‹#›</a:t>
            </a:fld>
            <a:endParaRPr lang="en-IN"/>
          </a:p>
        </p:txBody>
      </p:sp>
    </p:spTree>
    <p:extLst>
      <p:ext uri="{BB962C8B-B14F-4D97-AF65-F5344CB8AC3E}">
        <p14:creationId xmlns:p14="http://schemas.microsoft.com/office/powerpoint/2010/main" val="14119315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hatis.techtarget.com/definition/algorith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thecleverprogrammer.com/2020/11/27/machine-learning-algorithms-with-python/"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y.clevelandclinic.org/health/diseases/4375-lung-cancer" TargetMode="External"/><Relationship Id="rId2" Type="http://schemas.openxmlformats.org/officeDocument/2006/relationships/hyperlink" Target="https://my.clevelandclinic.org/health/diseases/4581-skin-canc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01EE-CFFE-D16A-97CD-31729AEA64A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8043676-9132-E128-2410-BC9A09CE41F5}"/>
              </a:ext>
            </a:extLst>
          </p:cNvPr>
          <p:cNvSpPr>
            <a:spLocks noGrp="1"/>
          </p:cNvSpPr>
          <p:nvPr>
            <p:ph type="subTitle" idx="1"/>
          </p:nvPr>
        </p:nvSpPr>
        <p:spPr>
          <a:xfrm>
            <a:off x="1326776" y="455426"/>
            <a:ext cx="9144000" cy="1655762"/>
          </a:xfrm>
        </p:spPr>
        <p:txBody>
          <a:bodyPr>
            <a:normAutofit/>
          </a:bodyPr>
          <a:lstStyle/>
          <a:p>
            <a:r>
              <a:rPr lang="en-US" sz="4400" b="1" dirty="0"/>
              <a:t>BREAST CANCER PREDICTION </a:t>
            </a:r>
            <a:endParaRPr lang="en-IN" sz="4400" b="1" dirty="0"/>
          </a:p>
        </p:txBody>
      </p:sp>
      <p:pic>
        <p:nvPicPr>
          <p:cNvPr id="5" name="Picture 4">
            <a:extLst>
              <a:ext uri="{FF2B5EF4-FFF2-40B4-BE49-F238E27FC236}">
                <a16:creationId xmlns:a16="http://schemas.microsoft.com/office/drawing/2014/main" id="{209E9601-6B96-8609-D78E-57263A5A8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8682"/>
          </a:xfrm>
          <a:prstGeom prst="rect">
            <a:avLst/>
          </a:prstGeom>
        </p:spPr>
      </p:pic>
      <p:sp>
        <p:nvSpPr>
          <p:cNvPr id="7" name="TextBox 6">
            <a:extLst>
              <a:ext uri="{FF2B5EF4-FFF2-40B4-BE49-F238E27FC236}">
                <a16:creationId xmlns:a16="http://schemas.microsoft.com/office/drawing/2014/main" id="{C7D16CA6-D056-9C64-DBA7-28E9EDA48E6F}"/>
              </a:ext>
            </a:extLst>
          </p:cNvPr>
          <p:cNvSpPr txBox="1"/>
          <p:nvPr/>
        </p:nvSpPr>
        <p:spPr>
          <a:xfrm>
            <a:off x="1905000" y="291366"/>
            <a:ext cx="8960224" cy="830997"/>
          </a:xfrm>
          <a:prstGeom prst="rect">
            <a:avLst/>
          </a:prstGeom>
          <a:noFill/>
        </p:spPr>
        <p:txBody>
          <a:bodyPr wrap="square" rtlCol="0">
            <a:spAutoFit/>
          </a:bodyPr>
          <a:lstStyle/>
          <a:p>
            <a:r>
              <a:rPr lang="en-US" sz="4800" b="1" dirty="0"/>
              <a:t>BREAST CANCER PREDICTION </a:t>
            </a:r>
            <a:endParaRPr lang="en-IN" sz="4800" b="1" dirty="0"/>
          </a:p>
        </p:txBody>
      </p:sp>
      <p:sp>
        <p:nvSpPr>
          <p:cNvPr id="4" name="TextBox 3">
            <a:extLst>
              <a:ext uri="{FF2B5EF4-FFF2-40B4-BE49-F238E27FC236}">
                <a16:creationId xmlns:a16="http://schemas.microsoft.com/office/drawing/2014/main" id="{7DCC652E-4EBE-CFFE-35D7-1D6A9E387BE2}"/>
              </a:ext>
            </a:extLst>
          </p:cNvPr>
          <p:cNvSpPr txBox="1"/>
          <p:nvPr/>
        </p:nvSpPr>
        <p:spPr>
          <a:xfrm>
            <a:off x="9215717" y="5091953"/>
            <a:ext cx="2510118" cy="1200329"/>
          </a:xfrm>
          <a:prstGeom prst="rect">
            <a:avLst/>
          </a:prstGeom>
          <a:noFill/>
        </p:spPr>
        <p:txBody>
          <a:bodyPr wrap="square" rtlCol="0">
            <a:spAutoFit/>
          </a:bodyPr>
          <a:lstStyle/>
          <a:p>
            <a:r>
              <a:rPr lang="en-IN" dirty="0"/>
              <a:t>By:</a:t>
            </a:r>
          </a:p>
          <a:p>
            <a:r>
              <a:rPr lang="en-IN" dirty="0"/>
              <a:t>Aarushi </a:t>
            </a:r>
            <a:r>
              <a:rPr lang="en-IN" dirty="0" err="1"/>
              <a:t>sharma</a:t>
            </a:r>
            <a:endParaRPr lang="en-IN" dirty="0"/>
          </a:p>
          <a:p>
            <a:r>
              <a:rPr lang="en-IN" dirty="0"/>
              <a:t>Muskan Chhabra</a:t>
            </a:r>
          </a:p>
          <a:p>
            <a:endParaRPr lang="en-IN" dirty="0"/>
          </a:p>
        </p:txBody>
      </p:sp>
    </p:spTree>
    <p:extLst>
      <p:ext uri="{BB962C8B-B14F-4D97-AF65-F5344CB8AC3E}">
        <p14:creationId xmlns:p14="http://schemas.microsoft.com/office/powerpoint/2010/main" val="162078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0449-7705-7529-DAD9-44DCDD4BFB53}"/>
              </a:ext>
            </a:extLst>
          </p:cNvPr>
          <p:cNvSpPr>
            <a:spLocks noGrp="1"/>
          </p:cNvSpPr>
          <p:nvPr>
            <p:ph type="ctrTitle"/>
          </p:nvPr>
        </p:nvSpPr>
        <p:spPr>
          <a:xfrm>
            <a:off x="1380564" y="575516"/>
            <a:ext cx="9144000" cy="912625"/>
          </a:xfrm>
        </p:spPr>
        <p:txBody>
          <a:bodyPr>
            <a:normAutofit fontScale="90000"/>
          </a:bodyPr>
          <a:lstStyle/>
          <a:p>
            <a:r>
              <a:rPr lang="en-IN" dirty="0"/>
              <a:t>Feature scaling</a:t>
            </a:r>
          </a:p>
        </p:txBody>
      </p:sp>
      <p:sp>
        <p:nvSpPr>
          <p:cNvPr id="3" name="Subtitle 2">
            <a:extLst>
              <a:ext uri="{FF2B5EF4-FFF2-40B4-BE49-F238E27FC236}">
                <a16:creationId xmlns:a16="http://schemas.microsoft.com/office/drawing/2014/main" id="{27A51FF8-A32B-D99B-99D3-D6F5415729B9}"/>
              </a:ext>
            </a:extLst>
          </p:cNvPr>
          <p:cNvSpPr>
            <a:spLocks noGrp="1"/>
          </p:cNvSpPr>
          <p:nvPr>
            <p:ph type="subTitle" idx="1"/>
          </p:nvPr>
        </p:nvSpPr>
        <p:spPr>
          <a:xfrm>
            <a:off x="1524000" y="2187388"/>
            <a:ext cx="9144000" cy="3070412"/>
          </a:xfrm>
        </p:spPr>
        <p:txBody>
          <a:bodyPr/>
          <a:lstStyle/>
          <a:p>
            <a:r>
              <a:rPr lang="en-US" dirty="0"/>
              <a:t>Most of the times, your dataset will contain features highly varying in magnitudes, units and range. But since, most of the machine learning algorithms use Euclidian distance between two data points in their computations. We need to bring all features to the same level of magnitudes. This can be achieved by scaling.</a:t>
            </a:r>
            <a:r>
              <a:rPr lang="en-US" b="0" i="0" dirty="0">
                <a:solidFill>
                  <a:srgbClr val="292929"/>
                </a:solidFill>
                <a:effectLst/>
                <a:latin typeface="source-serif-pro"/>
              </a:rPr>
              <a:t> This means that you’re transforming your data so that it fits within a specific scale, like 0–100 or 0–1.</a:t>
            </a:r>
          </a:p>
          <a:p>
            <a:r>
              <a:rPr lang="en-US" b="0" i="0" dirty="0">
                <a:solidFill>
                  <a:srgbClr val="292929"/>
                </a:solidFill>
                <a:effectLst/>
                <a:latin typeface="source-serif-pro"/>
              </a:rPr>
              <a:t>We will use </a:t>
            </a:r>
            <a:r>
              <a:rPr lang="en-US" b="0" i="0" dirty="0" err="1">
                <a:solidFill>
                  <a:srgbClr val="292929"/>
                </a:solidFill>
                <a:effectLst/>
                <a:latin typeface="source-serif-pro"/>
              </a:rPr>
              <a:t>StandardScaler</a:t>
            </a:r>
            <a:r>
              <a:rPr lang="en-US" b="0" i="0" dirty="0">
                <a:solidFill>
                  <a:srgbClr val="292929"/>
                </a:solidFill>
                <a:effectLst/>
                <a:latin typeface="source-serif-pro"/>
              </a:rPr>
              <a:t> method from SciKit-Learn library.</a:t>
            </a:r>
            <a:endParaRPr lang="en-IN" dirty="0"/>
          </a:p>
        </p:txBody>
      </p:sp>
    </p:spTree>
    <p:extLst>
      <p:ext uri="{BB962C8B-B14F-4D97-AF65-F5344CB8AC3E}">
        <p14:creationId xmlns:p14="http://schemas.microsoft.com/office/powerpoint/2010/main" val="124185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8AE0-61F0-380C-B059-393CF0E30474}"/>
              </a:ext>
            </a:extLst>
          </p:cNvPr>
          <p:cNvSpPr>
            <a:spLocks noGrp="1"/>
          </p:cNvSpPr>
          <p:nvPr>
            <p:ph type="ctrTitle"/>
          </p:nvPr>
        </p:nvSpPr>
        <p:spPr>
          <a:xfrm>
            <a:off x="-717176" y="242046"/>
            <a:ext cx="9144000" cy="1017775"/>
          </a:xfrm>
        </p:spPr>
        <p:txBody>
          <a:bodyPr/>
          <a:lstStyle/>
          <a:p>
            <a:r>
              <a:rPr lang="en-IN" dirty="0"/>
              <a:t>3. Model selection</a:t>
            </a:r>
          </a:p>
        </p:txBody>
      </p:sp>
      <p:sp>
        <p:nvSpPr>
          <p:cNvPr id="3" name="Subtitle 2">
            <a:extLst>
              <a:ext uri="{FF2B5EF4-FFF2-40B4-BE49-F238E27FC236}">
                <a16:creationId xmlns:a16="http://schemas.microsoft.com/office/drawing/2014/main" id="{A15F9430-B992-0E26-36A0-08F89F6A4D82}"/>
              </a:ext>
            </a:extLst>
          </p:cNvPr>
          <p:cNvSpPr>
            <a:spLocks noGrp="1"/>
          </p:cNvSpPr>
          <p:nvPr>
            <p:ph type="subTitle" idx="1"/>
          </p:nvPr>
        </p:nvSpPr>
        <p:spPr>
          <a:xfrm>
            <a:off x="421341" y="1259820"/>
            <a:ext cx="9959789" cy="5194767"/>
          </a:xfrm>
        </p:spPr>
        <p:txBody>
          <a:bodyPr>
            <a:normAutofit fontScale="25000" lnSpcReduction="20000"/>
          </a:bodyPr>
          <a:lstStyle/>
          <a:p>
            <a:pPr algn="l"/>
            <a:r>
              <a:rPr lang="en-US" sz="5600" b="0" i="0" dirty="0">
                <a:solidFill>
                  <a:srgbClr val="292929"/>
                </a:solidFill>
                <a:effectLst/>
                <a:latin typeface="source-serif-pro"/>
              </a:rPr>
              <a:t>This is the most exciting phase in Applying Machine Learning to any Dataset. It is also known as Algorithm selection for Predicting the best results.</a:t>
            </a:r>
          </a:p>
          <a:p>
            <a:pPr algn="l"/>
            <a:r>
              <a:rPr lang="en-US" sz="5600" b="0" i="0" dirty="0">
                <a:solidFill>
                  <a:srgbClr val="292929"/>
                </a:solidFill>
                <a:effectLst/>
                <a:latin typeface="source-serif-pro"/>
              </a:rPr>
              <a:t>Usually Data Scientists use different kinds of Machine Learning algorithms to the large data sets. But, at high level all those different algorithms can be classified in two groups : supervised learning and unsupervised learning.</a:t>
            </a:r>
          </a:p>
          <a:p>
            <a:pPr algn="l"/>
            <a:r>
              <a:rPr lang="en-US" sz="5600" b="0" i="0" dirty="0">
                <a:solidFill>
                  <a:srgbClr val="292929"/>
                </a:solidFill>
                <a:effectLst/>
                <a:latin typeface="source-serif-pro"/>
              </a:rPr>
              <a:t>Without wasting much time, I would just give a brief overview about these two types of learnings.</a:t>
            </a:r>
          </a:p>
          <a:p>
            <a:pPr algn="l"/>
            <a:r>
              <a:rPr lang="en-US" sz="5600" b="0" i="0" dirty="0">
                <a:solidFill>
                  <a:srgbClr val="292929"/>
                </a:solidFill>
                <a:effectLst/>
                <a:latin typeface="source-serif-pro"/>
              </a:rPr>
              <a:t>Supervised learning : Supervised learning is a type of system in which both input and desired output data are provided. Input and output data are labelled for classification to provide a learning basis for future data processing. Supervised learning problems can be further grouped into </a:t>
            </a:r>
            <a:r>
              <a:rPr lang="en-US" sz="5600" b="1" i="0" dirty="0">
                <a:solidFill>
                  <a:srgbClr val="292929"/>
                </a:solidFill>
                <a:effectLst/>
                <a:latin typeface="source-serif-pro"/>
              </a:rPr>
              <a:t>Regression</a:t>
            </a:r>
            <a:r>
              <a:rPr lang="en-US" sz="5600" b="0" i="0" dirty="0">
                <a:solidFill>
                  <a:srgbClr val="292929"/>
                </a:solidFill>
                <a:effectLst/>
                <a:latin typeface="source-serif-pro"/>
              </a:rPr>
              <a:t> and </a:t>
            </a:r>
            <a:r>
              <a:rPr lang="en-US" sz="5600" b="1" i="0" dirty="0">
                <a:solidFill>
                  <a:srgbClr val="292929"/>
                </a:solidFill>
                <a:effectLst/>
                <a:latin typeface="source-serif-pro"/>
              </a:rPr>
              <a:t>Classification</a:t>
            </a:r>
            <a:r>
              <a:rPr lang="en-US" sz="5600" b="0" i="0" dirty="0">
                <a:solidFill>
                  <a:srgbClr val="292929"/>
                </a:solidFill>
                <a:effectLst/>
                <a:latin typeface="source-serif-pro"/>
              </a:rPr>
              <a:t> problems.</a:t>
            </a:r>
          </a:p>
          <a:p>
            <a:pPr algn="l"/>
            <a:r>
              <a:rPr lang="en-US" sz="5600" b="0" i="0" dirty="0">
                <a:solidFill>
                  <a:srgbClr val="292929"/>
                </a:solidFill>
                <a:effectLst/>
                <a:latin typeface="source-serif-pro"/>
              </a:rPr>
              <a:t>A </a:t>
            </a:r>
            <a:r>
              <a:rPr lang="en-US" sz="5600" b="1" i="0" dirty="0">
                <a:solidFill>
                  <a:srgbClr val="292929"/>
                </a:solidFill>
                <a:effectLst/>
                <a:latin typeface="source-serif-pro"/>
              </a:rPr>
              <a:t>regression</a:t>
            </a:r>
            <a:r>
              <a:rPr lang="en-US" sz="5600" b="0" i="0" dirty="0">
                <a:solidFill>
                  <a:srgbClr val="292929"/>
                </a:solidFill>
                <a:effectLst/>
                <a:latin typeface="source-serif-pro"/>
              </a:rPr>
              <a:t> problem is when the output variable is a real or continuous value, such as “salary” or “weight”.</a:t>
            </a:r>
          </a:p>
          <a:p>
            <a:pPr algn="l"/>
            <a:r>
              <a:rPr lang="en-US" sz="5600" b="0" i="0" dirty="0">
                <a:solidFill>
                  <a:srgbClr val="292929"/>
                </a:solidFill>
                <a:effectLst/>
                <a:latin typeface="source-serif-pro"/>
              </a:rPr>
              <a:t>A </a:t>
            </a:r>
            <a:r>
              <a:rPr lang="en-US" sz="5600" b="1" i="0" dirty="0">
                <a:solidFill>
                  <a:srgbClr val="292929"/>
                </a:solidFill>
                <a:effectLst/>
                <a:latin typeface="source-serif-pro"/>
              </a:rPr>
              <a:t>classification</a:t>
            </a:r>
            <a:r>
              <a:rPr lang="en-US" sz="5600" b="0" i="0" dirty="0">
                <a:solidFill>
                  <a:srgbClr val="292929"/>
                </a:solidFill>
                <a:effectLst/>
                <a:latin typeface="source-serif-pro"/>
              </a:rPr>
              <a:t> problem is when the output variable is a category like filtering emails “spam” or “not spam”</a:t>
            </a:r>
          </a:p>
          <a:p>
            <a:pPr algn="l"/>
            <a:r>
              <a:rPr lang="en-US" sz="5600" b="0" i="0" dirty="0">
                <a:solidFill>
                  <a:srgbClr val="292929"/>
                </a:solidFill>
                <a:effectLst/>
                <a:latin typeface="source-serif-pro"/>
              </a:rPr>
              <a:t>Unsupervised Learning : Unsupervised learning is the </a:t>
            </a:r>
            <a:r>
              <a:rPr lang="en-US" sz="5600" b="0" i="0" u="sng" dirty="0">
                <a:solidFill>
                  <a:srgbClr val="292929"/>
                </a:solidFill>
                <a:effectLst/>
                <a:latin typeface="source-serif-pro"/>
                <a:hlinkClick r:id="rId2"/>
              </a:rPr>
              <a:t>algorithm</a:t>
            </a:r>
            <a:r>
              <a:rPr lang="en-US" sz="5600" b="0" i="0" dirty="0">
                <a:solidFill>
                  <a:srgbClr val="292929"/>
                </a:solidFill>
                <a:effectLst/>
                <a:latin typeface="source-serif-pro"/>
              </a:rPr>
              <a:t> using information that is neither classified nor labeled and allowing the algorithm to act on that information without guidance.</a:t>
            </a:r>
          </a:p>
          <a:p>
            <a:pPr algn="l"/>
            <a:r>
              <a:rPr lang="en-US" sz="5600" b="0" i="0" dirty="0">
                <a:solidFill>
                  <a:srgbClr val="292929"/>
                </a:solidFill>
                <a:effectLst/>
                <a:latin typeface="source-serif-pro"/>
              </a:rPr>
              <a:t>In our dataset we have the outcome variable or Dependent variable </a:t>
            </a:r>
            <a:r>
              <a:rPr lang="en-US" sz="5600" b="0" i="0" dirty="0" err="1">
                <a:solidFill>
                  <a:srgbClr val="292929"/>
                </a:solidFill>
                <a:effectLst/>
                <a:latin typeface="source-serif-pro"/>
              </a:rPr>
              <a:t>i.e</a:t>
            </a:r>
            <a:r>
              <a:rPr lang="en-US" sz="5600" b="0" i="0" dirty="0">
                <a:solidFill>
                  <a:srgbClr val="292929"/>
                </a:solidFill>
                <a:effectLst/>
                <a:latin typeface="source-serif-pro"/>
              </a:rPr>
              <a:t> Y having only two set of values, either M (Malign) or B(Benign). So we will use Classification algorithm of supervised learning.</a:t>
            </a:r>
          </a:p>
          <a:p>
            <a:pPr algn="l"/>
            <a:r>
              <a:rPr lang="en-US" sz="5600" b="0" i="0" dirty="0">
                <a:solidFill>
                  <a:srgbClr val="292929"/>
                </a:solidFill>
                <a:effectLst/>
                <a:latin typeface="source-serif-pro"/>
              </a:rPr>
              <a:t>We have different types of classification algorithms in Machine Learning :-</a:t>
            </a:r>
          </a:p>
          <a:p>
            <a:pPr algn="l"/>
            <a:r>
              <a:rPr lang="en-US" sz="5600" b="0" i="0" dirty="0">
                <a:solidFill>
                  <a:srgbClr val="292929"/>
                </a:solidFill>
                <a:effectLst/>
                <a:latin typeface="source-serif-pro"/>
              </a:rPr>
              <a:t>1. Logistic Regression</a:t>
            </a:r>
          </a:p>
          <a:p>
            <a:pPr algn="l"/>
            <a:r>
              <a:rPr lang="en-US" sz="5600" b="0" i="0" dirty="0">
                <a:solidFill>
                  <a:srgbClr val="292929"/>
                </a:solidFill>
                <a:effectLst/>
                <a:latin typeface="source-serif-pro"/>
              </a:rPr>
              <a:t>2. k-Nearest Neighbor</a:t>
            </a:r>
          </a:p>
          <a:p>
            <a:pPr algn="l"/>
            <a:r>
              <a:rPr lang="en-US" sz="5600" b="0" i="0" dirty="0">
                <a:solidFill>
                  <a:srgbClr val="292929"/>
                </a:solidFill>
                <a:effectLst/>
                <a:latin typeface="source-serif-pro"/>
              </a:rPr>
              <a:t>3. Support Vector Machines</a:t>
            </a:r>
          </a:p>
          <a:p>
            <a:pPr algn="l"/>
            <a:r>
              <a:rPr lang="en-US" sz="5600" b="0" i="0" dirty="0">
                <a:solidFill>
                  <a:srgbClr val="292929"/>
                </a:solidFill>
                <a:effectLst/>
                <a:latin typeface="source-serif-pro"/>
              </a:rPr>
              <a:t>4.  Decision Tree Algorithm</a:t>
            </a:r>
          </a:p>
          <a:p>
            <a:pPr algn="l"/>
            <a:r>
              <a:rPr lang="en-US" sz="5600" b="0" i="0" dirty="0">
                <a:solidFill>
                  <a:srgbClr val="292929"/>
                </a:solidFill>
                <a:effectLst/>
                <a:latin typeface="source-serif-pro"/>
              </a:rPr>
              <a:t>7. Random Forest Classification</a:t>
            </a:r>
          </a:p>
          <a:p>
            <a:pPr algn="l"/>
            <a:r>
              <a:rPr lang="en-US" sz="5600" b="0" i="0" dirty="0">
                <a:solidFill>
                  <a:srgbClr val="292929"/>
                </a:solidFill>
                <a:effectLst/>
                <a:latin typeface="source-serif-pro"/>
              </a:rPr>
              <a:t>We will use </a:t>
            </a:r>
            <a:r>
              <a:rPr lang="en-US" sz="5600" b="0" i="0" dirty="0" err="1">
                <a:solidFill>
                  <a:srgbClr val="292929"/>
                </a:solidFill>
                <a:effectLst/>
                <a:latin typeface="source-serif-pro"/>
              </a:rPr>
              <a:t>sklearn</a:t>
            </a:r>
            <a:r>
              <a:rPr lang="en-US" sz="5600" b="0" i="0" dirty="0">
                <a:solidFill>
                  <a:srgbClr val="292929"/>
                </a:solidFill>
                <a:effectLst/>
                <a:latin typeface="source-serif-pro"/>
              </a:rPr>
              <a:t> library to import all the methods of classification algorithms.</a:t>
            </a:r>
          </a:p>
          <a:p>
            <a:endParaRPr lang="en-IN" dirty="0"/>
          </a:p>
        </p:txBody>
      </p:sp>
    </p:spTree>
    <p:extLst>
      <p:ext uri="{BB962C8B-B14F-4D97-AF65-F5344CB8AC3E}">
        <p14:creationId xmlns:p14="http://schemas.microsoft.com/office/powerpoint/2010/main" val="143171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B395-AF77-FC2B-AB23-CD0DC2A6AEC0}"/>
              </a:ext>
            </a:extLst>
          </p:cNvPr>
          <p:cNvSpPr>
            <a:spLocks noGrp="1"/>
          </p:cNvSpPr>
          <p:nvPr>
            <p:ph type="ctrTitle"/>
          </p:nvPr>
        </p:nvSpPr>
        <p:spPr>
          <a:xfrm>
            <a:off x="161365" y="73492"/>
            <a:ext cx="9144000" cy="1038131"/>
          </a:xfrm>
        </p:spPr>
        <p:txBody>
          <a:bodyPr>
            <a:normAutofit/>
          </a:bodyPr>
          <a:lstStyle/>
          <a:p>
            <a:r>
              <a:rPr lang="en-IN" sz="4800" dirty="0"/>
              <a:t>Machine learning algorithms used:</a:t>
            </a:r>
          </a:p>
        </p:txBody>
      </p:sp>
      <p:sp>
        <p:nvSpPr>
          <p:cNvPr id="3" name="Subtitle 2">
            <a:extLst>
              <a:ext uri="{FF2B5EF4-FFF2-40B4-BE49-F238E27FC236}">
                <a16:creationId xmlns:a16="http://schemas.microsoft.com/office/drawing/2014/main" id="{69B70BC9-5F70-277C-457F-A0806EB42966}"/>
              </a:ext>
            </a:extLst>
          </p:cNvPr>
          <p:cNvSpPr>
            <a:spLocks noGrp="1"/>
          </p:cNvSpPr>
          <p:nvPr>
            <p:ph type="subTitle" idx="1"/>
          </p:nvPr>
        </p:nvSpPr>
        <p:spPr>
          <a:xfrm>
            <a:off x="161365" y="1111623"/>
            <a:ext cx="10506635" cy="5672885"/>
          </a:xfrm>
        </p:spPr>
        <p:txBody>
          <a:bodyPr>
            <a:noAutofit/>
          </a:bodyPr>
          <a:lstStyle/>
          <a:p>
            <a:pPr marL="457200" indent="-457200" algn="l">
              <a:buFont typeface="+mj-lt"/>
              <a:buAutoNum type="arabicPeriod"/>
            </a:pPr>
            <a:r>
              <a:rPr lang="en-IN" sz="1800" b="1" dirty="0">
                <a:solidFill>
                  <a:srgbClr val="7030A0"/>
                </a:solidFill>
              </a:rPr>
              <a:t>Logistic regression</a:t>
            </a:r>
          </a:p>
          <a:p>
            <a:pPr algn="l"/>
            <a:r>
              <a:rPr lang="en-US" sz="1800" dirty="0"/>
              <a:t>It is a supervised machine learning technique, employed in classification jobs (for predictions based on training data). Logistic Regression uses an equation like Linear Regression, but the outcome of logistic regression is a categorical variable whereas it is a value for other regression models. Binary outcomes can be predicted from the independent variables.</a:t>
            </a:r>
          </a:p>
          <a:p>
            <a:pPr algn="l"/>
            <a:r>
              <a:rPr lang="en-US" sz="1800" b="1" dirty="0">
                <a:solidFill>
                  <a:srgbClr val="7030A0"/>
                </a:solidFill>
              </a:rPr>
              <a:t>2. k-Nearest </a:t>
            </a:r>
            <a:r>
              <a:rPr lang="en-US" sz="1800" b="1" dirty="0" err="1">
                <a:solidFill>
                  <a:srgbClr val="7030A0"/>
                </a:solidFill>
              </a:rPr>
              <a:t>Neighbour</a:t>
            </a:r>
            <a:r>
              <a:rPr lang="en-US" sz="1800" b="1" dirty="0">
                <a:solidFill>
                  <a:srgbClr val="7030A0"/>
                </a:solidFill>
              </a:rPr>
              <a:t> (k-NN) </a:t>
            </a:r>
          </a:p>
          <a:p>
            <a:pPr algn="l"/>
            <a:r>
              <a:rPr lang="en-US" sz="1800" dirty="0"/>
              <a:t>K-Nearest </a:t>
            </a:r>
            <a:r>
              <a:rPr lang="en-US" sz="1800" dirty="0" err="1"/>
              <a:t>Neighbour</a:t>
            </a:r>
            <a:r>
              <a:rPr lang="en-US" sz="1800" dirty="0"/>
              <a:t> is a supervised machine learning algorithm as the data given to it is labelled. It is a nonparametric method as the classification of test data point relies upon the nearest training data points rather than considering the dimensions (parameters) of the dataset.</a:t>
            </a:r>
            <a:endParaRPr lang="en-IN" sz="1800" dirty="0"/>
          </a:p>
          <a:p>
            <a:pPr marL="457200" indent="-457200" algn="l">
              <a:buAutoNum type="arabicPeriod" startAt="3"/>
            </a:pPr>
            <a:r>
              <a:rPr lang="en-US" sz="1800" b="1" dirty="0">
                <a:solidFill>
                  <a:srgbClr val="7030A0"/>
                </a:solidFill>
              </a:rPr>
              <a:t>Support Vector machine </a:t>
            </a:r>
          </a:p>
          <a:p>
            <a:pPr algn="l"/>
            <a:r>
              <a:rPr lang="en-US" sz="1800" dirty="0"/>
              <a:t>Support Vector Machine is a supervised machine learning algorithm which is doing well in pattern recognition problems and it is used as a training algorithm for studying classification and regression rules from data. SVM is most precisely used when the number of features and number of instances are high. A binary classifier is built by the SVM algorithm. In an SVM model, each data item is represented as points in an n-dimensional space where n is the number of features where each feature is represented as the value of a coordinate in the n-dimensional space. Here's how a support vector machine algorithm model works: (1) First, it finds lines or boundaries that correctly classify the training dataset. (2) Then, from those lines or boundaries, it picks the one that has the maximum distance from the closest data points.</a:t>
            </a:r>
            <a:endParaRPr lang="en-IN" sz="1800" dirty="0"/>
          </a:p>
        </p:txBody>
      </p:sp>
    </p:spTree>
    <p:extLst>
      <p:ext uri="{BB962C8B-B14F-4D97-AF65-F5344CB8AC3E}">
        <p14:creationId xmlns:p14="http://schemas.microsoft.com/office/powerpoint/2010/main" val="57396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45ED-9EF7-6D54-6E0D-993419C29C96}"/>
              </a:ext>
            </a:extLst>
          </p:cNvPr>
          <p:cNvSpPr>
            <a:spLocks noGrp="1"/>
          </p:cNvSpPr>
          <p:nvPr>
            <p:ph type="title"/>
          </p:nvPr>
        </p:nvSpPr>
        <p:spPr>
          <a:xfrm>
            <a:off x="470647" y="2032562"/>
            <a:ext cx="10515600" cy="2234638"/>
          </a:xfrm>
        </p:spPr>
        <p:txBody>
          <a:bodyPr>
            <a:noAutofit/>
          </a:bodyPr>
          <a:lstStyle/>
          <a:p>
            <a:r>
              <a:rPr lang="en-IN" sz="3200" b="1" dirty="0">
                <a:solidFill>
                  <a:srgbClr val="7030A0"/>
                </a:solidFill>
              </a:rPr>
              <a:t>4. Decision tree</a:t>
            </a:r>
            <a:br>
              <a:rPr lang="en-IN" sz="2800" b="1" dirty="0">
                <a:solidFill>
                  <a:srgbClr val="7030A0"/>
                </a:solidFill>
              </a:rPr>
            </a:br>
            <a:r>
              <a:rPr lang="en-US" sz="2800" dirty="0"/>
              <a:t>Decision Tree  is a predictive modeling tool that can be applied across many areas. It can be constructed by an algorithmic approach that can split the dataset in different ways based on different conditions </a:t>
            </a:r>
            <a:br>
              <a:rPr lang="en-US" sz="2800" dirty="0"/>
            </a:br>
            <a:br>
              <a:rPr lang="en-US" sz="3200" b="1" dirty="0"/>
            </a:br>
            <a:r>
              <a:rPr lang="en-US" sz="3200" b="1" dirty="0">
                <a:solidFill>
                  <a:srgbClr val="7030A0"/>
                </a:solidFill>
              </a:rPr>
              <a:t>5. Random forest </a:t>
            </a:r>
            <a:br>
              <a:rPr lang="en-US" sz="3200" b="1" dirty="0">
                <a:solidFill>
                  <a:srgbClr val="7030A0"/>
                </a:solidFill>
              </a:rPr>
            </a:br>
            <a:r>
              <a:rPr lang="en-US" sz="2800" dirty="0"/>
              <a:t>Random forest, like its name implies, consists of many individual decision trees that operate as an ensemble. Each individual tree in the random forest spits out a class prediction and the class with the most votes becomes our model’s prediction.</a:t>
            </a:r>
            <a:endParaRPr lang="en-IN" sz="2800" b="1" dirty="0">
              <a:solidFill>
                <a:srgbClr val="7030A0"/>
              </a:solidFill>
            </a:endParaRPr>
          </a:p>
        </p:txBody>
      </p:sp>
    </p:spTree>
    <p:extLst>
      <p:ext uri="{BB962C8B-B14F-4D97-AF65-F5344CB8AC3E}">
        <p14:creationId xmlns:p14="http://schemas.microsoft.com/office/powerpoint/2010/main" val="27838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5E68-E618-075C-EC8F-E26364FD955A}"/>
              </a:ext>
            </a:extLst>
          </p:cNvPr>
          <p:cNvSpPr>
            <a:spLocks noGrp="1"/>
          </p:cNvSpPr>
          <p:nvPr>
            <p:ph type="ctrTitle"/>
          </p:nvPr>
        </p:nvSpPr>
        <p:spPr>
          <a:xfrm>
            <a:off x="1272989" y="544139"/>
            <a:ext cx="9144000" cy="1056061"/>
          </a:xfrm>
        </p:spPr>
        <p:txBody>
          <a:bodyPr>
            <a:normAutofit fontScale="90000"/>
          </a:bodyPr>
          <a:lstStyle/>
          <a:p>
            <a:r>
              <a:rPr lang="en-IN" b="1" dirty="0">
                <a:solidFill>
                  <a:srgbClr val="002060"/>
                </a:solidFill>
              </a:rPr>
              <a:t>Model evaluation</a:t>
            </a:r>
            <a:br>
              <a:rPr lang="en-IN" b="1" dirty="0">
                <a:solidFill>
                  <a:srgbClr val="002060"/>
                </a:solidFill>
              </a:rPr>
            </a:br>
            <a:r>
              <a:rPr lang="en-IN" sz="5300" dirty="0"/>
              <a:t>Results</a:t>
            </a:r>
          </a:p>
        </p:txBody>
      </p:sp>
      <p:sp>
        <p:nvSpPr>
          <p:cNvPr id="3" name="Subtitle 2">
            <a:extLst>
              <a:ext uri="{FF2B5EF4-FFF2-40B4-BE49-F238E27FC236}">
                <a16:creationId xmlns:a16="http://schemas.microsoft.com/office/drawing/2014/main" id="{1EDC202A-6D44-B6BB-9C68-88247DF44867}"/>
              </a:ext>
            </a:extLst>
          </p:cNvPr>
          <p:cNvSpPr>
            <a:spLocks noGrp="1"/>
          </p:cNvSpPr>
          <p:nvPr>
            <p:ph type="subTitle" idx="1"/>
          </p:nvPr>
        </p:nvSpPr>
        <p:spPr>
          <a:xfrm>
            <a:off x="1524000" y="1416424"/>
            <a:ext cx="9144000" cy="3841376"/>
          </a:xfrm>
        </p:spPr>
        <p:txBody>
          <a:bodyPr>
            <a:normAutofit/>
          </a:bodyPr>
          <a:lstStyle/>
          <a:p>
            <a:pPr marL="0" algn="ctr" rtl="0" eaLnBrk="0" fontAlgn="t" latinLnBrk="0" hangingPunct="0">
              <a:spcBef>
                <a:spcPts val="0"/>
              </a:spcBef>
              <a:spcAft>
                <a:spcPts val="600"/>
              </a:spcAft>
            </a:pPr>
            <a:r>
              <a:rPr lang="en-GB" sz="1800" b="1" i="0" u="none" strike="noStrike" kern="1200" dirty="0">
                <a:solidFill>
                  <a:srgbClr val="FFFFFF"/>
                </a:solidFill>
                <a:effectLst/>
                <a:latin typeface="Times New Roman" panose="02020603050405020304" pitchFamily="18" charset="0"/>
                <a:cs typeface="Times New Roman" panose="02020603050405020304" pitchFamily="18" charset="0"/>
              </a:rPr>
              <a:t>Table 3. Model Type and Accuracy</a:t>
            </a:r>
            <a:endParaRPr lang="en-IN" sz="1800" b="0" i="0" u="none" strike="noStrike" dirty="0">
              <a:effectLst/>
              <a:latin typeface="Arial" panose="020B0604020202020204" pitchFamily="34" charset="0"/>
            </a:endParaRPr>
          </a:p>
          <a:p>
            <a:endParaRPr lang="en-IN" dirty="0"/>
          </a:p>
        </p:txBody>
      </p:sp>
      <p:graphicFrame>
        <p:nvGraphicFramePr>
          <p:cNvPr id="4" name="Table 4">
            <a:extLst>
              <a:ext uri="{FF2B5EF4-FFF2-40B4-BE49-F238E27FC236}">
                <a16:creationId xmlns:a16="http://schemas.microsoft.com/office/drawing/2014/main" id="{F9A87771-2E58-53E1-0AB0-451819A03CBB}"/>
              </a:ext>
            </a:extLst>
          </p:cNvPr>
          <p:cNvGraphicFramePr>
            <a:graphicFrameLocks noGrp="1"/>
          </p:cNvGraphicFramePr>
          <p:nvPr>
            <p:extLst>
              <p:ext uri="{D42A27DB-BD31-4B8C-83A1-F6EECF244321}">
                <p14:modId xmlns:p14="http://schemas.microsoft.com/office/powerpoint/2010/main" val="1766695928"/>
              </p:ext>
            </p:extLst>
          </p:nvPr>
        </p:nvGraphicFramePr>
        <p:xfrm>
          <a:off x="2046942" y="2472485"/>
          <a:ext cx="8128000" cy="2179792"/>
        </p:xfrm>
        <a:graphic>
          <a:graphicData uri="http://schemas.openxmlformats.org/drawingml/2006/table">
            <a:tbl>
              <a:tblPr firstRow="1" bandRow="1">
                <a:tableStyleId>{3C2FFA5D-87B4-456A-9821-1D502468CF0F}</a:tableStyleId>
              </a:tblPr>
              <a:tblGrid>
                <a:gridCol w="4064000">
                  <a:extLst>
                    <a:ext uri="{9D8B030D-6E8A-4147-A177-3AD203B41FA5}">
                      <a16:colId xmlns:a16="http://schemas.microsoft.com/office/drawing/2014/main" val="982164998"/>
                    </a:ext>
                  </a:extLst>
                </a:gridCol>
                <a:gridCol w="4064000">
                  <a:extLst>
                    <a:ext uri="{9D8B030D-6E8A-4147-A177-3AD203B41FA5}">
                      <a16:colId xmlns:a16="http://schemas.microsoft.com/office/drawing/2014/main" val="3145728049"/>
                    </a:ext>
                  </a:extLst>
                </a:gridCol>
              </a:tblGrid>
              <a:tr h="431820">
                <a:tc>
                  <a:txBody>
                    <a:bodyPr/>
                    <a:lstStyle/>
                    <a:p>
                      <a:r>
                        <a:rPr lang="en-IN" dirty="0"/>
                        <a:t>Model </a:t>
                      </a:r>
                    </a:p>
                  </a:txBody>
                  <a:tcPr/>
                </a:tc>
                <a:tc>
                  <a:txBody>
                    <a:bodyPr/>
                    <a:lstStyle/>
                    <a:p>
                      <a:r>
                        <a:rPr lang="en-IN" dirty="0"/>
                        <a:t>Accuracy(%)</a:t>
                      </a:r>
                    </a:p>
                  </a:txBody>
                  <a:tcPr/>
                </a:tc>
                <a:extLst>
                  <a:ext uri="{0D108BD9-81ED-4DB2-BD59-A6C34878D82A}">
                    <a16:rowId xmlns:a16="http://schemas.microsoft.com/office/drawing/2014/main" val="1773377733"/>
                  </a:ext>
                </a:extLst>
              </a:tr>
              <a:tr h="436993">
                <a:tc>
                  <a:txBody>
                    <a:bodyPr/>
                    <a:lstStyle/>
                    <a:p>
                      <a:r>
                        <a:rPr lang="en-IN" dirty="0"/>
                        <a:t>Decision tree</a:t>
                      </a:r>
                    </a:p>
                  </a:txBody>
                  <a:tcPr/>
                </a:tc>
                <a:tc>
                  <a:txBody>
                    <a:bodyPr/>
                    <a:lstStyle/>
                    <a:p>
                      <a:r>
                        <a:rPr lang="en-IN" dirty="0"/>
                        <a:t>92.98</a:t>
                      </a:r>
                    </a:p>
                  </a:txBody>
                  <a:tcPr/>
                </a:tc>
                <a:extLst>
                  <a:ext uri="{0D108BD9-81ED-4DB2-BD59-A6C34878D82A}">
                    <a16:rowId xmlns:a16="http://schemas.microsoft.com/office/drawing/2014/main" val="455415392"/>
                  </a:ext>
                </a:extLst>
              </a:tr>
              <a:tr h="436993">
                <a:tc>
                  <a:txBody>
                    <a:bodyPr/>
                    <a:lstStyle/>
                    <a:p>
                      <a:r>
                        <a:rPr lang="en-IN" dirty="0"/>
                        <a:t>Logistic regression</a:t>
                      </a:r>
                    </a:p>
                  </a:txBody>
                  <a:tcPr/>
                </a:tc>
                <a:tc>
                  <a:txBody>
                    <a:bodyPr/>
                    <a:lstStyle/>
                    <a:p>
                      <a:r>
                        <a:rPr lang="en-IN" dirty="0"/>
                        <a:t>60.52</a:t>
                      </a:r>
                    </a:p>
                  </a:txBody>
                  <a:tcPr/>
                </a:tc>
                <a:extLst>
                  <a:ext uri="{0D108BD9-81ED-4DB2-BD59-A6C34878D82A}">
                    <a16:rowId xmlns:a16="http://schemas.microsoft.com/office/drawing/2014/main" val="1702521169"/>
                  </a:ext>
                </a:extLst>
              </a:tr>
              <a:tr h="436993">
                <a:tc>
                  <a:txBody>
                    <a:bodyPr/>
                    <a:lstStyle/>
                    <a:p>
                      <a:r>
                        <a:rPr lang="en-IN" dirty="0"/>
                        <a:t>K-NN</a:t>
                      </a:r>
                    </a:p>
                  </a:txBody>
                  <a:tcPr/>
                </a:tc>
                <a:tc>
                  <a:txBody>
                    <a:bodyPr/>
                    <a:lstStyle/>
                    <a:p>
                      <a:r>
                        <a:rPr lang="en-IN" dirty="0"/>
                        <a:t>79.82</a:t>
                      </a:r>
                    </a:p>
                  </a:txBody>
                  <a:tcPr/>
                </a:tc>
                <a:extLst>
                  <a:ext uri="{0D108BD9-81ED-4DB2-BD59-A6C34878D82A}">
                    <a16:rowId xmlns:a16="http://schemas.microsoft.com/office/drawing/2014/main" val="3194754681"/>
                  </a:ext>
                </a:extLst>
              </a:tr>
              <a:tr h="436993">
                <a:tc>
                  <a:txBody>
                    <a:bodyPr/>
                    <a:lstStyle/>
                    <a:p>
                      <a:r>
                        <a:rPr lang="en-IN" dirty="0"/>
                        <a:t>SVM</a:t>
                      </a:r>
                    </a:p>
                  </a:txBody>
                  <a:tcPr/>
                </a:tc>
                <a:tc>
                  <a:txBody>
                    <a:bodyPr/>
                    <a:lstStyle/>
                    <a:p>
                      <a:r>
                        <a:rPr lang="en-IN" dirty="0"/>
                        <a:t>97.36</a:t>
                      </a:r>
                    </a:p>
                  </a:txBody>
                  <a:tcPr/>
                </a:tc>
                <a:extLst>
                  <a:ext uri="{0D108BD9-81ED-4DB2-BD59-A6C34878D82A}">
                    <a16:rowId xmlns:a16="http://schemas.microsoft.com/office/drawing/2014/main" val="1561194785"/>
                  </a:ext>
                </a:extLst>
              </a:tr>
            </a:tbl>
          </a:graphicData>
        </a:graphic>
      </p:graphicFrame>
      <p:graphicFrame>
        <p:nvGraphicFramePr>
          <p:cNvPr id="5" name="Table 5">
            <a:extLst>
              <a:ext uri="{FF2B5EF4-FFF2-40B4-BE49-F238E27FC236}">
                <a16:creationId xmlns:a16="http://schemas.microsoft.com/office/drawing/2014/main" id="{7E35EC79-7CBB-8212-DA7C-BC7593B16492}"/>
              </a:ext>
            </a:extLst>
          </p:cNvPr>
          <p:cNvGraphicFramePr>
            <a:graphicFrameLocks noGrp="1"/>
          </p:cNvGraphicFramePr>
          <p:nvPr>
            <p:extLst>
              <p:ext uri="{D42A27DB-BD31-4B8C-83A1-F6EECF244321}">
                <p14:modId xmlns:p14="http://schemas.microsoft.com/office/powerpoint/2010/main" val="3576645707"/>
              </p:ext>
            </p:extLst>
          </p:nvPr>
        </p:nvGraphicFramePr>
        <p:xfrm>
          <a:off x="2046942" y="2101645"/>
          <a:ext cx="8128000" cy="370840"/>
        </p:xfrm>
        <a:graphic>
          <a:graphicData uri="http://schemas.openxmlformats.org/drawingml/2006/table">
            <a:tbl>
              <a:tblPr firstRow="1" bandRow="1">
                <a:tableStyleId>{EB344D84-9AFB-497E-A393-DC336BA19D2E}</a:tableStyleId>
              </a:tblPr>
              <a:tblGrid>
                <a:gridCol w="8128000">
                  <a:extLst>
                    <a:ext uri="{9D8B030D-6E8A-4147-A177-3AD203B41FA5}">
                      <a16:colId xmlns:a16="http://schemas.microsoft.com/office/drawing/2014/main" val="866388961"/>
                    </a:ext>
                  </a:extLst>
                </a:gridCol>
              </a:tblGrid>
              <a:tr h="370840">
                <a:tc>
                  <a:txBody>
                    <a:bodyPr/>
                    <a:lstStyle/>
                    <a:p>
                      <a:pPr algn="ctr"/>
                      <a:r>
                        <a:rPr lang="en-IN" dirty="0">
                          <a:solidFill>
                            <a:schemeClr val="tx1"/>
                          </a:solidFill>
                        </a:rPr>
                        <a:t>Model type and accuracy</a:t>
                      </a:r>
                    </a:p>
                  </a:txBody>
                  <a:tcPr/>
                </a:tc>
                <a:extLst>
                  <a:ext uri="{0D108BD9-81ED-4DB2-BD59-A6C34878D82A}">
                    <a16:rowId xmlns:a16="http://schemas.microsoft.com/office/drawing/2014/main" val="2205608666"/>
                  </a:ext>
                </a:extLst>
              </a:tr>
            </a:tbl>
          </a:graphicData>
        </a:graphic>
      </p:graphicFrame>
      <p:graphicFrame>
        <p:nvGraphicFramePr>
          <p:cNvPr id="6" name="Table 6">
            <a:extLst>
              <a:ext uri="{FF2B5EF4-FFF2-40B4-BE49-F238E27FC236}">
                <a16:creationId xmlns:a16="http://schemas.microsoft.com/office/drawing/2014/main" id="{1C4FDB96-F1B3-6C58-C1E0-75596EB4900F}"/>
              </a:ext>
            </a:extLst>
          </p:cNvPr>
          <p:cNvGraphicFramePr>
            <a:graphicFrameLocks noGrp="1"/>
          </p:cNvGraphicFramePr>
          <p:nvPr>
            <p:extLst>
              <p:ext uri="{D42A27DB-BD31-4B8C-83A1-F6EECF244321}">
                <p14:modId xmlns:p14="http://schemas.microsoft.com/office/powerpoint/2010/main" val="2539097930"/>
              </p:ext>
            </p:extLst>
          </p:nvPr>
        </p:nvGraphicFramePr>
        <p:xfrm>
          <a:off x="2046942" y="4652277"/>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45883317"/>
                    </a:ext>
                  </a:extLst>
                </a:gridCol>
                <a:gridCol w="4064000">
                  <a:extLst>
                    <a:ext uri="{9D8B030D-6E8A-4147-A177-3AD203B41FA5}">
                      <a16:colId xmlns:a16="http://schemas.microsoft.com/office/drawing/2014/main" val="3799684245"/>
                    </a:ext>
                  </a:extLst>
                </a:gridCol>
              </a:tblGrid>
              <a:tr h="370840">
                <a:tc>
                  <a:txBody>
                    <a:bodyPr/>
                    <a:lstStyle/>
                    <a:p>
                      <a:r>
                        <a:rPr lang="en-IN" b="0" dirty="0">
                          <a:solidFill>
                            <a:schemeClr val="tx1"/>
                          </a:solidFill>
                        </a:rPr>
                        <a:t>Random forest</a:t>
                      </a:r>
                    </a:p>
                  </a:txBody>
                  <a:tcPr/>
                </a:tc>
                <a:tc>
                  <a:txBody>
                    <a:bodyPr/>
                    <a:lstStyle/>
                    <a:p>
                      <a:r>
                        <a:rPr lang="en-IN" b="0" dirty="0">
                          <a:solidFill>
                            <a:schemeClr val="tx1"/>
                          </a:solidFill>
                        </a:rPr>
                        <a:t>93.85</a:t>
                      </a:r>
                    </a:p>
                  </a:txBody>
                  <a:tcPr/>
                </a:tc>
                <a:extLst>
                  <a:ext uri="{0D108BD9-81ED-4DB2-BD59-A6C34878D82A}">
                    <a16:rowId xmlns:a16="http://schemas.microsoft.com/office/drawing/2014/main" val="4132421960"/>
                  </a:ext>
                </a:extLst>
              </a:tr>
            </a:tbl>
          </a:graphicData>
        </a:graphic>
      </p:graphicFrame>
      <p:sp>
        <p:nvSpPr>
          <p:cNvPr id="8" name="TextBox 7">
            <a:extLst>
              <a:ext uri="{FF2B5EF4-FFF2-40B4-BE49-F238E27FC236}">
                <a16:creationId xmlns:a16="http://schemas.microsoft.com/office/drawing/2014/main" id="{D7E0105B-F64A-C138-D765-A46212182269}"/>
              </a:ext>
            </a:extLst>
          </p:cNvPr>
          <p:cNvSpPr txBox="1"/>
          <p:nvPr/>
        </p:nvSpPr>
        <p:spPr>
          <a:xfrm>
            <a:off x="2554941" y="5441576"/>
            <a:ext cx="7064187" cy="646331"/>
          </a:xfrm>
          <a:prstGeom prst="rect">
            <a:avLst/>
          </a:prstGeom>
          <a:noFill/>
        </p:spPr>
        <p:txBody>
          <a:bodyPr wrap="square">
            <a:spAutoFit/>
          </a:bodyPr>
          <a:lstStyle/>
          <a:p>
            <a:pPr lvl="0">
              <a:defRPr/>
            </a:pPr>
            <a:r>
              <a:rPr lang="en-GB" sz="1800" dirty="0">
                <a:latin typeface="Times New Roman" panose="02020603050405020304" pitchFamily="18" charset="0"/>
                <a:cs typeface="Times New Roman" panose="02020603050405020304" pitchFamily="18" charset="0"/>
              </a:rPr>
              <a:t>Interpretation:  SVM model reached a 97.3% accuracy rate, with least number of fault predictions for breast cancer classification</a:t>
            </a:r>
            <a:endParaRPr lang="en-NZ"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415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810338-4538-641B-9355-BB1A3EEAE3DE}"/>
              </a:ext>
            </a:extLst>
          </p:cNvPr>
          <p:cNvSpPr>
            <a:spLocks noGrp="1"/>
          </p:cNvSpPr>
          <p:nvPr>
            <p:ph type="subTitle" idx="1"/>
          </p:nvPr>
        </p:nvSpPr>
        <p:spPr>
          <a:xfrm>
            <a:off x="869577" y="410602"/>
            <a:ext cx="9144000" cy="1655762"/>
          </a:xfrm>
        </p:spPr>
        <p:txBody>
          <a:bodyPr>
            <a:normAutofit fontScale="92500" lnSpcReduction="20000"/>
          </a:bodyPr>
          <a:lstStyle/>
          <a:p>
            <a:r>
              <a:rPr lang="en-IN" dirty="0">
                <a:solidFill>
                  <a:schemeClr val="tx2"/>
                </a:solidFill>
                <a:latin typeface="Arial Black" panose="020B0A04020102020204" pitchFamily="34" charset="0"/>
              </a:rPr>
              <a:t>Accuracy comparison </a:t>
            </a:r>
          </a:p>
          <a:p>
            <a:r>
              <a:rPr lang="en-US" dirty="0">
                <a:solidFill>
                  <a:srgbClr val="FF0000"/>
                </a:solidFill>
              </a:rPr>
              <a:t>Accuracy is most common performance metric for classification algorithms. It defined as the number of correct predictions made as a ratio of all predictions made.</a:t>
            </a:r>
            <a:endParaRPr lang="en-IN" dirty="0">
              <a:solidFill>
                <a:srgbClr val="FF0000"/>
              </a:solidFill>
            </a:endParaRPr>
          </a:p>
          <a:p>
            <a:pPr algn="l"/>
            <a:r>
              <a:rPr lang="en-IN" dirty="0"/>
              <a:t>     Clearly , we can see that </a:t>
            </a:r>
            <a:r>
              <a:rPr lang="en-IN" b="1" dirty="0"/>
              <a:t>SVM</a:t>
            </a:r>
            <a:r>
              <a:rPr lang="en-IN" dirty="0"/>
              <a:t> and </a:t>
            </a:r>
            <a:r>
              <a:rPr lang="en-IN" b="1" dirty="0"/>
              <a:t>random forest </a:t>
            </a:r>
            <a:r>
              <a:rPr lang="en-IN" dirty="0"/>
              <a:t>has the highest accuracy.</a:t>
            </a:r>
          </a:p>
        </p:txBody>
      </p:sp>
      <p:pic>
        <p:nvPicPr>
          <p:cNvPr id="5" name="Picture 4">
            <a:extLst>
              <a:ext uri="{FF2B5EF4-FFF2-40B4-BE49-F238E27FC236}">
                <a16:creationId xmlns:a16="http://schemas.microsoft.com/office/drawing/2014/main" id="{1316AE96-93A0-0ABA-65A6-CD37E5F59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481" y="2429009"/>
            <a:ext cx="9929720" cy="4671465"/>
          </a:xfrm>
          <a:prstGeom prst="rect">
            <a:avLst/>
          </a:prstGeom>
        </p:spPr>
      </p:pic>
    </p:spTree>
    <p:extLst>
      <p:ext uri="{BB962C8B-B14F-4D97-AF65-F5344CB8AC3E}">
        <p14:creationId xmlns:p14="http://schemas.microsoft.com/office/powerpoint/2010/main" val="2762543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ADC2-D5B4-173A-7B25-0EFD2BE7EA97}"/>
              </a:ext>
            </a:extLst>
          </p:cNvPr>
          <p:cNvSpPr>
            <a:spLocks noGrp="1"/>
          </p:cNvSpPr>
          <p:nvPr>
            <p:ph type="ctrTitle"/>
          </p:nvPr>
        </p:nvSpPr>
        <p:spPr>
          <a:xfrm>
            <a:off x="1524000" y="1122363"/>
            <a:ext cx="9144000" cy="589896"/>
          </a:xfrm>
        </p:spPr>
        <p:txBody>
          <a:bodyPr>
            <a:normAutofit fontScale="90000"/>
          </a:bodyPr>
          <a:lstStyle/>
          <a:p>
            <a:r>
              <a:rPr lang="en-IN" dirty="0"/>
              <a:t>Classification report</a:t>
            </a:r>
            <a:br>
              <a:rPr lang="en-IN" dirty="0"/>
            </a:br>
            <a:endParaRPr lang="en-IN" dirty="0"/>
          </a:p>
        </p:txBody>
      </p:sp>
      <p:sp>
        <p:nvSpPr>
          <p:cNvPr id="3" name="Subtitle 2">
            <a:extLst>
              <a:ext uri="{FF2B5EF4-FFF2-40B4-BE49-F238E27FC236}">
                <a16:creationId xmlns:a16="http://schemas.microsoft.com/office/drawing/2014/main" id="{25E726C2-C77F-F2FA-9396-52CCD5FFA1D5}"/>
              </a:ext>
            </a:extLst>
          </p:cNvPr>
          <p:cNvSpPr>
            <a:spLocks noGrp="1"/>
          </p:cNvSpPr>
          <p:nvPr>
            <p:ph type="subTitle" idx="1"/>
          </p:nvPr>
        </p:nvSpPr>
        <p:spPr>
          <a:xfrm>
            <a:off x="1721224" y="1047097"/>
            <a:ext cx="9144000" cy="1655762"/>
          </a:xfrm>
        </p:spPr>
        <p:txBody>
          <a:bodyPr/>
          <a:lstStyle/>
          <a:p>
            <a:r>
              <a:rPr lang="en-US" b="0" i="0" dirty="0">
                <a:effectLst/>
                <a:latin typeface="Arial" panose="020B0604020202020204" pitchFamily="34" charset="0"/>
              </a:rPr>
              <a:t>A classification report is a performance evaluation metric in machine learning. It is used to show the precision, recall, F1 Score, and support of your trained classification </a:t>
            </a:r>
            <a:r>
              <a:rPr lang="en-US" b="1" i="0" dirty="0">
                <a:effectLst/>
                <a:latin typeface="Arial" panose="020B0604020202020204" pitchFamily="34" charset="0"/>
                <a:hlinkClick r:id="rId2"/>
              </a:rPr>
              <a:t>model</a:t>
            </a:r>
            <a:r>
              <a:rPr lang="en-US" b="1" i="0" dirty="0">
                <a:effectLst/>
                <a:latin typeface="Arial" panose="020B0604020202020204" pitchFamily="34" charset="0"/>
              </a:rPr>
              <a:t>.</a:t>
            </a:r>
          </a:p>
          <a:p>
            <a:endParaRPr lang="en-IN" dirty="0"/>
          </a:p>
        </p:txBody>
      </p:sp>
      <p:graphicFrame>
        <p:nvGraphicFramePr>
          <p:cNvPr id="4" name="Table 3">
            <a:extLst>
              <a:ext uri="{FF2B5EF4-FFF2-40B4-BE49-F238E27FC236}">
                <a16:creationId xmlns:a16="http://schemas.microsoft.com/office/drawing/2014/main" id="{5DE1F1C3-E2CE-BC11-22D0-18EC62CEFF71}"/>
              </a:ext>
            </a:extLst>
          </p:cNvPr>
          <p:cNvGraphicFramePr>
            <a:graphicFrameLocks noGrp="1"/>
          </p:cNvGraphicFramePr>
          <p:nvPr>
            <p:extLst>
              <p:ext uri="{D42A27DB-BD31-4B8C-83A1-F6EECF244321}">
                <p14:modId xmlns:p14="http://schemas.microsoft.com/office/powerpoint/2010/main" val="3075617315"/>
              </p:ext>
            </p:extLst>
          </p:nvPr>
        </p:nvGraphicFramePr>
        <p:xfrm>
          <a:off x="3325056" y="2282544"/>
          <a:ext cx="6097700" cy="4274710"/>
        </p:xfrm>
        <a:graphic>
          <a:graphicData uri="http://schemas.openxmlformats.org/drawingml/2006/table">
            <a:tbl>
              <a:tblPr/>
              <a:tblGrid>
                <a:gridCol w="3048850">
                  <a:extLst>
                    <a:ext uri="{9D8B030D-6E8A-4147-A177-3AD203B41FA5}">
                      <a16:colId xmlns:a16="http://schemas.microsoft.com/office/drawing/2014/main" val="478870671"/>
                    </a:ext>
                  </a:extLst>
                </a:gridCol>
                <a:gridCol w="3048850">
                  <a:extLst>
                    <a:ext uri="{9D8B030D-6E8A-4147-A177-3AD203B41FA5}">
                      <a16:colId xmlns:a16="http://schemas.microsoft.com/office/drawing/2014/main" val="1663185441"/>
                    </a:ext>
                  </a:extLst>
                </a:gridCol>
              </a:tblGrid>
              <a:tr h="281995">
                <a:tc>
                  <a:txBody>
                    <a:bodyPr/>
                    <a:lstStyle/>
                    <a:p>
                      <a:pPr algn="l"/>
                      <a:r>
                        <a:rPr lang="en-IN" sz="1500" b="1" dirty="0">
                          <a:effectLst/>
                        </a:rPr>
                        <a:t>Metrics</a:t>
                      </a:r>
                    </a:p>
                  </a:txBody>
                  <a:tcPr marL="77702" marR="77702" marT="38851" marB="38851" anchor="ctr">
                    <a:lnL w="7620" cap="flat" cmpd="sng" algn="ctr">
                      <a:solidFill>
                        <a:srgbClr val="60BF99"/>
                      </a:solidFill>
                      <a:prstDash val="solid"/>
                      <a:round/>
                      <a:headEnd type="none" w="med" len="med"/>
                      <a:tailEnd type="none" w="med" len="med"/>
                    </a:lnL>
                    <a:lnR w="7620" cap="flat" cmpd="sng" algn="ctr">
                      <a:solidFill>
                        <a:srgbClr val="60BF99"/>
                      </a:solidFill>
                      <a:prstDash val="solid"/>
                      <a:round/>
                      <a:headEnd type="none" w="med" len="med"/>
                      <a:tailEnd type="none" w="med" len="med"/>
                    </a:lnR>
                    <a:lnT w="7620" cap="flat" cmpd="sng" algn="ctr">
                      <a:solidFill>
                        <a:srgbClr val="60BF99"/>
                      </a:solidFill>
                      <a:prstDash val="solid"/>
                      <a:round/>
                      <a:headEnd type="none" w="med" len="med"/>
                      <a:tailEnd type="none" w="med" len="med"/>
                    </a:lnT>
                    <a:lnB w="7620" cap="flat" cmpd="sng" algn="ctr">
                      <a:solidFill>
                        <a:srgbClr val="B0B299"/>
                      </a:solidFill>
                      <a:prstDash val="solid"/>
                      <a:round/>
                      <a:headEnd type="none" w="med" len="med"/>
                      <a:tailEnd type="none" w="med" len="med"/>
                    </a:lnB>
                    <a:solidFill>
                      <a:srgbClr val="E4E2FF"/>
                    </a:solidFill>
                  </a:tcPr>
                </a:tc>
                <a:tc>
                  <a:txBody>
                    <a:bodyPr/>
                    <a:lstStyle/>
                    <a:p>
                      <a:pPr algn="l"/>
                      <a:r>
                        <a:rPr lang="en-IN" sz="1500" b="1">
                          <a:effectLst/>
                        </a:rPr>
                        <a:t>Definition</a:t>
                      </a:r>
                    </a:p>
                  </a:txBody>
                  <a:tcPr marL="77702" marR="77702" marT="38851" marB="38851" anchor="ctr">
                    <a:lnL w="7620" cap="flat" cmpd="sng" algn="ctr">
                      <a:solidFill>
                        <a:srgbClr val="60BF99"/>
                      </a:solidFill>
                      <a:prstDash val="solid"/>
                      <a:round/>
                      <a:headEnd type="none" w="med" len="med"/>
                      <a:tailEnd type="none" w="med" len="med"/>
                    </a:lnL>
                    <a:lnR w="7620" cap="flat" cmpd="sng" algn="ctr">
                      <a:solidFill>
                        <a:srgbClr val="60BF99"/>
                      </a:solidFill>
                      <a:prstDash val="solid"/>
                      <a:round/>
                      <a:headEnd type="none" w="med" len="med"/>
                      <a:tailEnd type="none" w="med" len="med"/>
                    </a:lnR>
                    <a:lnT w="7620" cap="flat" cmpd="sng" algn="ctr">
                      <a:solidFill>
                        <a:srgbClr val="60BF99"/>
                      </a:solidFill>
                      <a:prstDash val="solid"/>
                      <a:round/>
                      <a:headEnd type="none" w="med" len="med"/>
                      <a:tailEnd type="none" w="med" len="med"/>
                    </a:lnT>
                    <a:lnB w="7620" cap="flat" cmpd="sng" algn="ctr">
                      <a:solidFill>
                        <a:srgbClr val="60BF99"/>
                      </a:solidFill>
                      <a:prstDash val="solid"/>
                      <a:round/>
                      <a:headEnd type="none" w="med" len="med"/>
                      <a:tailEnd type="none" w="med" len="med"/>
                    </a:lnB>
                    <a:solidFill>
                      <a:srgbClr val="E4E2FF"/>
                    </a:solidFill>
                  </a:tcPr>
                </a:tc>
                <a:extLst>
                  <a:ext uri="{0D108BD9-81ED-4DB2-BD59-A6C34878D82A}">
                    <a16:rowId xmlns:a16="http://schemas.microsoft.com/office/drawing/2014/main" val="1265484177"/>
                  </a:ext>
                </a:extLst>
              </a:tr>
              <a:tr h="704987">
                <a:tc>
                  <a:txBody>
                    <a:bodyPr/>
                    <a:lstStyle/>
                    <a:p>
                      <a:pPr algn="l"/>
                      <a:r>
                        <a:rPr lang="en-IN" sz="1500" b="1" dirty="0">
                          <a:effectLst/>
                        </a:rPr>
                        <a:t>Precision</a:t>
                      </a:r>
                      <a:endParaRPr lang="en-IN" sz="1500" dirty="0">
                        <a:effectLst/>
                      </a:endParaRPr>
                    </a:p>
                  </a:txBody>
                  <a:tcPr marL="77702" marR="77702" marT="38851" marB="38851" anchor="ctr">
                    <a:lnL w="7620" cap="flat" cmpd="sng" algn="ctr">
                      <a:solidFill>
                        <a:srgbClr val="B0B299"/>
                      </a:solidFill>
                      <a:prstDash val="solid"/>
                      <a:round/>
                      <a:headEnd type="none" w="med" len="med"/>
                      <a:tailEnd type="none" w="med" len="med"/>
                    </a:lnL>
                    <a:lnR w="7620" cap="flat" cmpd="sng" algn="ctr">
                      <a:solidFill>
                        <a:srgbClr val="60BF99"/>
                      </a:solidFill>
                      <a:prstDash val="solid"/>
                      <a:round/>
                      <a:headEnd type="none" w="med" len="med"/>
                      <a:tailEnd type="none" w="med" len="med"/>
                    </a:lnR>
                    <a:lnT w="7620" cap="flat" cmpd="sng" algn="ctr">
                      <a:solidFill>
                        <a:srgbClr val="B0B299"/>
                      </a:solidFill>
                      <a:prstDash val="solid"/>
                      <a:round/>
                      <a:headEnd type="none" w="med" len="med"/>
                      <a:tailEnd type="none" w="med" len="med"/>
                    </a:lnT>
                    <a:lnB w="7620" cap="flat" cmpd="sng" algn="ctr">
                      <a:solidFill>
                        <a:srgbClr val="C0B599"/>
                      </a:solidFill>
                      <a:prstDash val="solid"/>
                      <a:round/>
                      <a:headEnd type="none" w="med" len="med"/>
                      <a:tailEnd type="none" w="med" len="med"/>
                    </a:lnB>
                    <a:solidFill>
                      <a:srgbClr val="F0F0F0"/>
                    </a:solidFill>
                  </a:tcPr>
                </a:tc>
                <a:tc>
                  <a:txBody>
                    <a:bodyPr/>
                    <a:lstStyle/>
                    <a:p>
                      <a:pPr algn="l"/>
                      <a:r>
                        <a:rPr lang="en-US" sz="1500">
                          <a:effectLst/>
                        </a:rPr>
                        <a:t>Precision is defined as the ratio of true positives to the sum of true and false positives.</a:t>
                      </a:r>
                    </a:p>
                  </a:txBody>
                  <a:tcPr marL="77702" marR="77702" marT="38851" marB="38851" anchor="ctr">
                    <a:lnL w="7620" cap="flat" cmpd="sng" algn="ctr">
                      <a:solidFill>
                        <a:srgbClr val="60BF99"/>
                      </a:solidFill>
                      <a:prstDash val="solid"/>
                      <a:round/>
                      <a:headEnd type="none" w="med" len="med"/>
                      <a:tailEnd type="none" w="med" len="med"/>
                    </a:lnL>
                    <a:lnR w="7620" cap="flat" cmpd="sng" algn="ctr">
                      <a:solidFill>
                        <a:srgbClr val="60BF99"/>
                      </a:solidFill>
                      <a:prstDash val="solid"/>
                      <a:round/>
                      <a:headEnd type="none" w="med" len="med"/>
                      <a:tailEnd type="none" w="med" len="med"/>
                    </a:lnR>
                    <a:lnT w="7620" cap="flat" cmpd="sng" algn="ctr">
                      <a:solidFill>
                        <a:srgbClr val="60BF99"/>
                      </a:solidFill>
                      <a:prstDash val="solid"/>
                      <a:round/>
                      <a:headEnd type="none" w="med" len="med"/>
                      <a:tailEnd type="none" w="med" len="med"/>
                    </a:lnT>
                    <a:lnB w="7620" cap="flat" cmpd="sng" algn="ctr">
                      <a:solidFill>
                        <a:srgbClr val="B0B299"/>
                      </a:solidFill>
                      <a:prstDash val="solid"/>
                      <a:round/>
                      <a:headEnd type="none" w="med" len="med"/>
                      <a:tailEnd type="none" w="med" len="med"/>
                    </a:lnB>
                    <a:solidFill>
                      <a:srgbClr val="F0F0F0"/>
                    </a:solidFill>
                  </a:tcPr>
                </a:tc>
                <a:extLst>
                  <a:ext uri="{0D108BD9-81ED-4DB2-BD59-A6C34878D82A}">
                    <a16:rowId xmlns:a16="http://schemas.microsoft.com/office/drawing/2014/main" val="1859995386"/>
                  </a:ext>
                </a:extLst>
              </a:tr>
              <a:tr h="704987">
                <a:tc>
                  <a:txBody>
                    <a:bodyPr/>
                    <a:lstStyle/>
                    <a:p>
                      <a:pPr algn="l"/>
                      <a:r>
                        <a:rPr lang="en-IN" sz="1500" b="1">
                          <a:effectLst/>
                        </a:rPr>
                        <a:t>Recall</a:t>
                      </a:r>
                      <a:endParaRPr lang="en-IN" sz="1500">
                        <a:effectLst/>
                      </a:endParaRPr>
                    </a:p>
                  </a:txBody>
                  <a:tcPr marL="77702" marR="77702" marT="38851" marB="38851" anchor="ctr">
                    <a:lnL w="7620" cap="flat" cmpd="sng" algn="ctr">
                      <a:solidFill>
                        <a:srgbClr val="C0B599"/>
                      </a:solidFill>
                      <a:prstDash val="solid"/>
                      <a:round/>
                      <a:headEnd type="none" w="med" len="med"/>
                      <a:tailEnd type="none" w="med" len="med"/>
                    </a:lnL>
                    <a:lnR w="7620" cap="flat" cmpd="sng" algn="ctr">
                      <a:solidFill>
                        <a:srgbClr val="B0B299"/>
                      </a:solidFill>
                      <a:prstDash val="solid"/>
                      <a:round/>
                      <a:headEnd type="none" w="med" len="med"/>
                      <a:tailEnd type="none" w="med" len="med"/>
                    </a:lnR>
                    <a:lnT w="7620" cap="flat" cmpd="sng" algn="ctr">
                      <a:solidFill>
                        <a:srgbClr val="C0B599"/>
                      </a:solidFill>
                      <a:prstDash val="solid"/>
                      <a:round/>
                      <a:headEnd type="none" w="med" len="med"/>
                      <a:tailEnd type="none" w="med" len="med"/>
                    </a:lnT>
                    <a:lnB w="7620" cap="flat" cmpd="sng" algn="ctr">
                      <a:solidFill>
                        <a:srgbClr val="B0B299"/>
                      </a:solidFill>
                      <a:prstDash val="solid"/>
                      <a:round/>
                      <a:headEnd type="none" w="med" len="med"/>
                      <a:tailEnd type="none" w="med" len="med"/>
                    </a:lnB>
                    <a:solidFill>
                      <a:srgbClr val="E4E2FF"/>
                    </a:solidFill>
                  </a:tcPr>
                </a:tc>
                <a:tc>
                  <a:txBody>
                    <a:bodyPr/>
                    <a:lstStyle/>
                    <a:p>
                      <a:pPr algn="l"/>
                      <a:r>
                        <a:rPr lang="en-US" sz="1500">
                          <a:effectLst/>
                        </a:rPr>
                        <a:t>Recall is defined as the ratio of true positives to the sum of true positives and false negatives.</a:t>
                      </a:r>
                    </a:p>
                  </a:txBody>
                  <a:tcPr marL="77702" marR="77702" marT="38851" marB="38851" anchor="ctr">
                    <a:lnL w="7620" cap="flat" cmpd="sng" algn="ctr">
                      <a:solidFill>
                        <a:srgbClr val="B0B299"/>
                      </a:solidFill>
                      <a:prstDash val="solid"/>
                      <a:round/>
                      <a:headEnd type="none" w="med" len="med"/>
                      <a:tailEnd type="none" w="med" len="med"/>
                    </a:lnL>
                    <a:lnR w="7620" cap="flat" cmpd="sng" algn="ctr">
                      <a:solidFill>
                        <a:srgbClr val="B0B299"/>
                      </a:solidFill>
                      <a:prstDash val="solid"/>
                      <a:round/>
                      <a:headEnd type="none" w="med" len="med"/>
                      <a:tailEnd type="none" w="med" len="med"/>
                    </a:lnR>
                    <a:lnT w="7620" cap="flat" cmpd="sng" algn="ctr">
                      <a:solidFill>
                        <a:srgbClr val="B0B299"/>
                      </a:solidFill>
                      <a:prstDash val="solid"/>
                      <a:round/>
                      <a:headEnd type="none" w="med" len="med"/>
                      <a:tailEnd type="none" w="med" len="med"/>
                    </a:lnT>
                    <a:lnB w="7620" cap="flat" cmpd="sng" algn="ctr">
                      <a:solidFill>
                        <a:srgbClr val="90B399"/>
                      </a:solidFill>
                      <a:prstDash val="solid"/>
                      <a:round/>
                      <a:headEnd type="none" w="med" len="med"/>
                      <a:tailEnd type="none" w="med" len="med"/>
                    </a:lnB>
                    <a:solidFill>
                      <a:srgbClr val="E4E2FF"/>
                    </a:solidFill>
                  </a:tcPr>
                </a:tc>
                <a:extLst>
                  <a:ext uri="{0D108BD9-81ED-4DB2-BD59-A6C34878D82A}">
                    <a16:rowId xmlns:a16="http://schemas.microsoft.com/office/drawing/2014/main" val="2002033332"/>
                  </a:ext>
                </a:extLst>
              </a:tr>
              <a:tr h="1127978">
                <a:tc>
                  <a:txBody>
                    <a:bodyPr/>
                    <a:lstStyle/>
                    <a:p>
                      <a:pPr algn="l"/>
                      <a:r>
                        <a:rPr lang="en-IN" sz="1500" b="1">
                          <a:effectLst/>
                        </a:rPr>
                        <a:t>F1 Score</a:t>
                      </a:r>
                      <a:endParaRPr lang="en-IN" sz="1500">
                        <a:effectLst/>
                      </a:endParaRPr>
                    </a:p>
                  </a:txBody>
                  <a:tcPr marL="77702" marR="77702" marT="38851" marB="38851" anchor="ctr">
                    <a:lnL w="7620" cap="flat" cmpd="sng" algn="ctr">
                      <a:solidFill>
                        <a:srgbClr val="B0B299"/>
                      </a:solidFill>
                      <a:prstDash val="solid"/>
                      <a:round/>
                      <a:headEnd type="none" w="med" len="med"/>
                      <a:tailEnd type="none" w="med" len="med"/>
                    </a:lnL>
                    <a:lnR w="7620" cap="flat" cmpd="sng" algn="ctr">
                      <a:solidFill>
                        <a:srgbClr val="90B399"/>
                      </a:solidFill>
                      <a:prstDash val="solid"/>
                      <a:round/>
                      <a:headEnd type="none" w="med" len="med"/>
                      <a:tailEnd type="none" w="med" len="med"/>
                    </a:lnR>
                    <a:lnT w="7620" cap="flat" cmpd="sng" algn="ctr">
                      <a:solidFill>
                        <a:srgbClr val="B0B299"/>
                      </a:solidFill>
                      <a:prstDash val="solid"/>
                      <a:round/>
                      <a:headEnd type="none" w="med" len="med"/>
                      <a:tailEnd type="none" w="med" len="med"/>
                    </a:lnT>
                    <a:lnB w="7620" cap="flat" cmpd="sng" algn="ctr">
                      <a:solidFill>
                        <a:srgbClr val="E0B499"/>
                      </a:solidFill>
                      <a:prstDash val="solid"/>
                      <a:round/>
                      <a:headEnd type="none" w="med" len="med"/>
                      <a:tailEnd type="none" w="med" len="med"/>
                    </a:lnB>
                    <a:solidFill>
                      <a:srgbClr val="F0F0F0"/>
                    </a:solidFill>
                  </a:tcPr>
                </a:tc>
                <a:tc>
                  <a:txBody>
                    <a:bodyPr/>
                    <a:lstStyle/>
                    <a:p>
                      <a:pPr algn="l"/>
                      <a:r>
                        <a:rPr lang="en-US" sz="1500">
                          <a:effectLst/>
                        </a:rPr>
                        <a:t>The F1 is the weighted harmonic mean of precision and recall. The closer the value of the F1 score is to 1.0, the better the expected performance of the model is.</a:t>
                      </a:r>
                    </a:p>
                  </a:txBody>
                  <a:tcPr marL="77702" marR="77702" marT="38851" marB="38851" anchor="ctr">
                    <a:lnL w="7620" cap="flat" cmpd="sng" algn="ctr">
                      <a:solidFill>
                        <a:srgbClr val="90B399"/>
                      </a:solidFill>
                      <a:prstDash val="solid"/>
                      <a:round/>
                      <a:headEnd type="none" w="med" len="med"/>
                      <a:tailEnd type="none" w="med" len="med"/>
                    </a:lnL>
                    <a:lnR w="7620" cap="flat" cmpd="sng" algn="ctr">
                      <a:solidFill>
                        <a:srgbClr val="90B399"/>
                      </a:solidFill>
                      <a:prstDash val="solid"/>
                      <a:round/>
                      <a:headEnd type="none" w="med" len="med"/>
                      <a:tailEnd type="none" w="med" len="med"/>
                    </a:lnR>
                    <a:lnT w="7620" cap="flat" cmpd="sng" algn="ctr">
                      <a:solidFill>
                        <a:srgbClr val="90B399"/>
                      </a:solidFill>
                      <a:prstDash val="solid"/>
                      <a:round/>
                      <a:headEnd type="none" w="med" len="med"/>
                      <a:tailEnd type="none" w="med" len="med"/>
                    </a:lnT>
                    <a:lnB w="7620" cap="flat" cmpd="sng" algn="ctr">
                      <a:solidFill>
                        <a:srgbClr val="90B399"/>
                      </a:solidFill>
                      <a:prstDash val="solid"/>
                      <a:round/>
                      <a:headEnd type="none" w="med" len="med"/>
                      <a:tailEnd type="none" w="med" len="med"/>
                    </a:lnB>
                    <a:solidFill>
                      <a:srgbClr val="F0F0F0"/>
                    </a:solidFill>
                  </a:tcPr>
                </a:tc>
                <a:extLst>
                  <a:ext uri="{0D108BD9-81ED-4DB2-BD59-A6C34878D82A}">
                    <a16:rowId xmlns:a16="http://schemas.microsoft.com/office/drawing/2014/main" val="3531582054"/>
                  </a:ext>
                </a:extLst>
              </a:tr>
              <a:tr h="1127978">
                <a:tc>
                  <a:txBody>
                    <a:bodyPr/>
                    <a:lstStyle/>
                    <a:p>
                      <a:pPr algn="l"/>
                      <a:r>
                        <a:rPr lang="en-IN" sz="1500" b="1">
                          <a:effectLst/>
                        </a:rPr>
                        <a:t>Support</a:t>
                      </a:r>
                      <a:endParaRPr lang="en-IN" sz="1500">
                        <a:effectLst/>
                      </a:endParaRPr>
                    </a:p>
                  </a:txBody>
                  <a:tcPr marL="77702" marR="77702" marT="38851" marB="38851" anchor="ctr">
                    <a:lnL w="7620" cap="flat" cmpd="sng" algn="ctr">
                      <a:solidFill>
                        <a:srgbClr val="E0B499"/>
                      </a:solidFill>
                      <a:prstDash val="solid"/>
                      <a:round/>
                      <a:headEnd type="none" w="med" len="med"/>
                      <a:tailEnd type="none" w="med" len="med"/>
                    </a:lnL>
                    <a:lnR w="7620" cap="flat" cmpd="sng" algn="ctr">
                      <a:solidFill>
                        <a:srgbClr val="90B399"/>
                      </a:solidFill>
                      <a:prstDash val="solid"/>
                      <a:round/>
                      <a:headEnd type="none" w="med" len="med"/>
                      <a:tailEnd type="none" w="med" len="med"/>
                    </a:lnR>
                    <a:lnT w="7620" cap="flat" cmpd="sng" algn="ctr">
                      <a:solidFill>
                        <a:srgbClr val="E0B499"/>
                      </a:solidFill>
                      <a:prstDash val="solid"/>
                      <a:round/>
                      <a:headEnd type="none" w="med" len="med"/>
                      <a:tailEnd type="none" w="med" len="med"/>
                    </a:lnT>
                    <a:lnB w="7620" cap="flat" cmpd="sng" algn="ctr">
                      <a:solidFill>
                        <a:srgbClr val="E0B499"/>
                      </a:solidFill>
                      <a:prstDash val="solid"/>
                      <a:round/>
                      <a:headEnd type="none" w="med" len="med"/>
                      <a:tailEnd type="none" w="med" len="med"/>
                    </a:lnB>
                    <a:solidFill>
                      <a:srgbClr val="E4E2FF"/>
                    </a:solidFill>
                  </a:tcPr>
                </a:tc>
                <a:tc>
                  <a:txBody>
                    <a:bodyPr/>
                    <a:lstStyle/>
                    <a:p>
                      <a:pPr algn="l"/>
                      <a:r>
                        <a:rPr lang="en-US" sz="1500" dirty="0">
                          <a:effectLst/>
                        </a:rPr>
                        <a:t>Support is the number of actual occurrences of the class in the dataset. It doesn’t vary between models, it just diagnoses the performance evaluation process.</a:t>
                      </a:r>
                    </a:p>
                  </a:txBody>
                  <a:tcPr marL="77702" marR="77702" marT="38851" marB="38851" anchor="ctr">
                    <a:lnL w="7620" cap="flat" cmpd="sng" algn="ctr">
                      <a:solidFill>
                        <a:srgbClr val="90B399"/>
                      </a:solidFill>
                      <a:prstDash val="solid"/>
                      <a:round/>
                      <a:headEnd type="none" w="med" len="med"/>
                      <a:tailEnd type="none" w="med" len="med"/>
                    </a:lnL>
                    <a:lnR w="7620" cap="flat" cmpd="sng" algn="ctr">
                      <a:solidFill>
                        <a:srgbClr val="90B399"/>
                      </a:solidFill>
                      <a:prstDash val="solid"/>
                      <a:round/>
                      <a:headEnd type="none" w="med" len="med"/>
                      <a:tailEnd type="none" w="med" len="med"/>
                    </a:lnR>
                    <a:lnT w="7620" cap="flat" cmpd="sng" algn="ctr">
                      <a:solidFill>
                        <a:srgbClr val="90B399"/>
                      </a:solidFill>
                      <a:prstDash val="solid"/>
                      <a:round/>
                      <a:headEnd type="none" w="med" len="med"/>
                      <a:tailEnd type="none" w="med" len="med"/>
                    </a:lnT>
                    <a:lnB w="7620" cap="flat" cmpd="sng" algn="ctr">
                      <a:solidFill>
                        <a:srgbClr val="90B399"/>
                      </a:solidFill>
                      <a:prstDash val="solid"/>
                      <a:round/>
                      <a:headEnd type="none" w="med" len="med"/>
                      <a:tailEnd type="none" w="med" len="med"/>
                    </a:lnB>
                    <a:solidFill>
                      <a:srgbClr val="E4E2FF"/>
                    </a:solidFill>
                  </a:tcPr>
                </a:tc>
                <a:extLst>
                  <a:ext uri="{0D108BD9-81ED-4DB2-BD59-A6C34878D82A}">
                    <a16:rowId xmlns:a16="http://schemas.microsoft.com/office/drawing/2014/main" val="4057805027"/>
                  </a:ext>
                </a:extLst>
              </a:tr>
            </a:tbl>
          </a:graphicData>
        </a:graphic>
      </p:graphicFrame>
    </p:spTree>
    <p:extLst>
      <p:ext uri="{BB962C8B-B14F-4D97-AF65-F5344CB8AC3E}">
        <p14:creationId xmlns:p14="http://schemas.microsoft.com/office/powerpoint/2010/main" val="3539667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1338-2E3F-1D55-1ED1-57537A8DF70D}"/>
              </a:ext>
            </a:extLst>
          </p:cNvPr>
          <p:cNvSpPr>
            <a:spLocks noGrp="1"/>
          </p:cNvSpPr>
          <p:nvPr>
            <p:ph type="ctrTitle"/>
          </p:nvPr>
        </p:nvSpPr>
        <p:spPr>
          <a:xfrm>
            <a:off x="1452282" y="1080246"/>
            <a:ext cx="9144000" cy="829235"/>
          </a:xfrm>
        </p:spPr>
        <p:txBody>
          <a:bodyPr>
            <a:normAutofit fontScale="90000"/>
          </a:bodyPr>
          <a:lstStyle/>
          <a:p>
            <a:r>
              <a:rPr lang="en-IN" dirty="0"/>
              <a:t>Confusion matrix</a:t>
            </a:r>
            <a:br>
              <a:rPr lang="en-IN" dirty="0"/>
            </a:br>
            <a:endParaRPr lang="en-IN" dirty="0"/>
          </a:p>
        </p:txBody>
      </p:sp>
      <p:sp>
        <p:nvSpPr>
          <p:cNvPr id="3" name="Subtitle 2">
            <a:extLst>
              <a:ext uri="{FF2B5EF4-FFF2-40B4-BE49-F238E27FC236}">
                <a16:creationId xmlns:a16="http://schemas.microsoft.com/office/drawing/2014/main" id="{1D555B54-AB20-77F2-6DD0-FA8D6C4903C0}"/>
              </a:ext>
            </a:extLst>
          </p:cNvPr>
          <p:cNvSpPr>
            <a:spLocks noGrp="1"/>
          </p:cNvSpPr>
          <p:nvPr>
            <p:ph type="subTitle" idx="1"/>
          </p:nvPr>
        </p:nvSpPr>
        <p:spPr>
          <a:xfrm>
            <a:off x="1524000" y="1389529"/>
            <a:ext cx="9144000" cy="3868271"/>
          </a:xfrm>
        </p:spPr>
        <p:txBody>
          <a:bodyPr/>
          <a:lstStyle/>
          <a:p>
            <a:r>
              <a:rPr lang="en-US" sz="2800" dirty="0"/>
              <a:t>Confusion Matrix is the way to measure the performance of a classification problem where the output can be of two or more type of classes. A confusion matrix is a table with two dimensions viz. “Actual” and “Predicted” and furthermore, both the dimensions have “True Positives (TP)”, “True Negatives (TN)”, “False Positives (FP)”, and “False Negatives (FN</a:t>
            </a:r>
            <a:r>
              <a:rPr lang="en-US" dirty="0"/>
              <a:t>)</a:t>
            </a:r>
            <a:endParaRPr lang="en-IN" dirty="0"/>
          </a:p>
        </p:txBody>
      </p:sp>
    </p:spTree>
    <p:extLst>
      <p:ext uri="{BB962C8B-B14F-4D97-AF65-F5344CB8AC3E}">
        <p14:creationId xmlns:p14="http://schemas.microsoft.com/office/powerpoint/2010/main" val="3907837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82A0-56BC-0E09-433E-ADAFC02256FD}"/>
              </a:ext>
            </a:extLst>
          </p:cNvPr>
          <p:cNvSpPr>
            <a:spLocks noGrp="1"/>
          </p:cNvSpPr>
          <p:nvPr>
            <p:ph type="ctrTitle"/>
          </p:nvPr>
        </p:nvSpPr>
        <p:spPr>
          <a:xfrm>
            <a:off x="1524000" y="1122363"/>
            <a:ext cx="9144000" cy="733331"/>
          </a:xfrm>
        </p:spPr>
        <p:txBody>
          <a:bodyPr>
            <a:normAutofit fontScale="90000"/>
          </a:bodyPr>
          <a:lstStyle/>
          <a:p>
            <a:r>
              <a:rPr lang="en-IN" dirty="0"/>
              <a:t>Conclusion</a:t>
            </a:r>
            <a:br>
              <a:rPr lang="en-IN" dirty="0"/>
            </a:br>
            <a:endParaRPr lang="en-IN" dirty="0"/>
          </a:p>
        </p:txBody>
      </p:sp>
      <p:sp>
        <p:nvSpPr>
          <p:cNvPr id="3" name="Subtitle 2">
            <a:extLst>
              <a:ext uri="{FF2B5EF4-FFF2-40B4-BE49-F238E27FC236}">
                <a16:creationId xmlns:a16="http://schemas.microsoft.com/office/drawing/2014/main" id="{1EFA0E9C-61D3-1F89-A5C8-8B1302467374}"/>
              </a:ext>
            </a:extLst>
          </p:cNvPr>
          <p:cNvSpPr>
            <a:spLocks noGrp="1"/>
          </p:cNvSpPr>
          <p:nvPr>
            <p:ph type="subTitle" idx="1"/>
          </p:nvPr>
        </p:nvSpPr>
        <p:spPr>
          <a:xfrm>
            <a:off x="1524000" y="1210235"/>
            <a:ext cx="9144000" cy="4993341"/>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a:t>On the Wisconsin Breast Cancer Diagnostic dataset (WBCD) we applied five main algorithms which are: </a:t>
            </a:r>
            <a:r>
              <a:rPr lang="en-US" dirty="0" err="1"/>
              <a:t>SVM,Random</a:t>
            </a:r>
            <a:r>
              <a:rPr lang="en-US" dirty="0"/>
              <a:t> Forests, Logistic Regression, Decision Tree, K -NN, calculate, compare and evaluate different results obtained based on confusion matrix, accuracy, classification report to identify the best machine learning algorithm that are precise, reliable and find the higher accuracy. All algorithms have been programmed in Python using scikit-learn library in Anaconda environment. After an accurate comparison between our models, we found that Support Vector Machine achieved a higher efficiency of 97.3%, Precision of 97.%, F-1 score of 98% and outperforms all other algorithms. In conclusion, Support Vector Machine has demonstrated its efficiency in Breast Cancer prediction and diagnosis and achieves the best performance in terms of accuracy and precision.</a:t>
            </a:r>
            <a:endParaRPr lang="en-IN" dirty="0"/>
          </a:p>
        </p:txBody>
      </p:sp>
    </p:spTree>
    <p:extLst>
      <p:ext uri="{BB962C8B-B14F-4D97-AF65-F5344CB8AC3E}">
        <p14:creationId xmlns:p14="http://schemas.microsoft.com/office/powerpoint/2010/main" val="262651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7E02-ED53-5C49-5AE4-CC980D89C7B4}"/>
              </a:ext>
            </a:extLst>
          </p:cNvPr>
          <p:cNvSpPr>
            <a:spLocks noGrp="1"/>
          </p:cNvSpPr>
          <p:nvPr>
            <p:ph type="title"/>
          </p:nvPr>
        </p:nvSpPr>
        <p:spPr>
          <a:xfrm>
            <a:off x="237564" y="320302"/>
            <a:ext cx="10515600" cy="1325563"/>
          </a:xfrm>
        </p:spPr>
        <p:txBody>
          <a:bodyPr/>
          <a:lstStyle/>
          <a:p>
            <a:r>
              <a:rPr lang="en-US" dirty="0"/>
              <a:t>BREAST CANCER: An Overview</a:t>
            </a:r>
            <a:endParaRPr lang="en-IN" dirty="0"/>
          </a:p>
        </p:txBody>
      </p:sp>
      <p:sp>
        <p:nvSpPr>
          <p:cNvPr id="3" name="Content Placeholder 2">
            <a:extLst>
              <a:ext uri="{FF2B5EF4-FFF2-40B4-BE49-F238E27FC236}">
                <a16:creationId xmlns:a16="http://schemas.microsoft.com/office/drawing/2014/main" id="{470E8FAD-42D1-7E6A-9B63-12A91DCDA27C}"/>
              </a:ext>
            </a:extLst>
          </p:cNvPr>
          <p:cNvSpPr>
            <a:spLocks noGrp="1"/>
          </p:cNvSpPr>
          <p:nvPr>
            <p:ph idx="1"/>
          </p:nvPr>
        </p:nvSpPr>
        <p:spPr>
          <a:xfrm>
            <a:off x="121024" y="1253330"/>
            <a:ext cx="10515600" cy="5284367"/>
          </a:xfrm>
        </p:spPr>
        <p:txBody>
          <a:bodyPr/>
          <a:lstStyle/>
          <a:p>
            <a:pPr marL="0" indent="0">
              <a:buNone/>
            </a:pPr>
            <a:endParaRPr lang="en-US" sz="2000" b="0" i="0" dirty="0">
              <a:solidFill>
                <a:srgbClr val="111111"/>
              </a:solidFill>
              <a:effectLst/>
              <a:latin typeface="Helvetica" panose="020B0604020202020204" pitchFamily="34" charset="0"/>
            </a:endParaRPr>
          </a:p>
          <a:p>
            <a:r>
              <a:rPr lang="en-US" sz="2400" dirty="0">
                <a:solidFill>
                  <a:srgbClr val="111111"/>
                </a:solidFill>
                <a:latin typeface="Helvetica" panose="020B0604020202020204" pitchFamily="34" charset="0"/>
              </a:rPr>
              <a:t> </a:t>
            </a:r>
            <a:r>
              <a:rPr lang="en-US" sz="2400" b="0" i="0" dirty="0">
                <a:solidFill>
                  <a:srgbClr val="111111"/>
                </a:solidFill>
                <a:effectLst/>
                <a:latin typeface="Helvetica" panose="020B0604020202020204" pitchFamily="34" charset="0"/>
              </a:rPr>
              <a:t>Breast cancer is cancer that forms in the cells of the breasts.</a:t>
            </a:r>
          </a:p>
          <a:p>
            <a:r>
              <a:rPr lang="en-US" sz="2400" b="0" i="0" dirty="0">
                <a:solidFill>
                  <a:srgbClr val="111111"/>
                </a:solidFill>
                <a:effectLst/>
                <a:latin typeface="Helvetica" panose="020B0604020202020204" pitchFamily="34" charset="0"/>
              </a:rPr>
              <a:t> Breast cancer can occur in both men and women, but it's far more common in women.</a:t>
            </a:r>
            <a:endParaRPr lang="en-US" sz="2400" dirty="0">
              <a:solidFill>
                <a:srgbClr val="343536"/>
              </a:solidFill>
              <a:latin typeface="Source Sans Pro" panose="020B0604020202020204" pitchFamily="34" charset="0"/>
            </a:endParaRPr>
          </a:p>
          <a:p>
            <a:r>
              <a:rPr lang="en-US" sz="2400" b="0" i="0" dirty="0">
                <a:solidFill>
                  <a:srgbClr val="343536"/>
                </a:solidFill>
                <a:effectLst/>
                <a:latin typeface="Source Sans Pro" panose="020B0604020202020204" pitchFamily="34" charset="0"/>
              </a:rPr>
              <a:t>Breast cancer is one of the most common cancers among women, second only to </a:t>
            </a:r>
            <a:r>
              <a:rPr lang="en-US" sz="2400" b="0" i="0" u="none" strike="noStrike" dirty="0">
                <a:solidFill>
                  <a:srgbClr val="007BC2"/>
                </a:solidFill>
                <a:effectLst/>
                <a:latin typeface="Source Sans Pro" panose="020B0604020202020204" pitchFamily="34" charset="0"/>
                <a:hlinkClick r:id="rId2"/>
              </a:rPr>
              <a:t>skin cancer</a:t>
            </a:r>
            <a:r>
              <a:rPr lang="en-US" sz="2400" b="0" i="0" dirty="0">
                <a:solidFill>
                  <a:srgbClr val="343536"/>
                </a:solidFill>
                <a:effectLst/>
                <a:latin typeface="Source Sans Pro" panose="020B0604020202020204" pitchFamily="34" charset="0"/>
              </a:rPr>
              <a:t>. It’s most likely to affect women over the age of 50.</a:t>
            </a:r>
          </a:p>
          <a:p>
            <a:r>
              <a:rPr lang="en-US" sz="2400" dirty="0">
                <a:solidFill>
                  <a:srgbClr val="343536"/>
                </a:solidFill>
                <a:latin typeface="Source Sans Pro" panose="020B0503030403020204" pitchFamily="34" charset="0"/>
              </a:rPr>
              <a:t>I</a:t>
            </a:r>
            <a:r>
              <a:rPr lang="en-US" sz="2400" b="0" i="0" dirty="0">
                <a:solidFill>
                  <a:srgbClr val="343536"/>
                </a:solidFill>
                <a:effectLst/>
                <a:latin typeface="Source Sans Pro" panose="020B0503030403020204" pitchFamily="34" charset="0"/>
              </a:rPr>
              <a:t>n the United States, breast cancer is the second-leading cause of cancer death in women, after </a:t>
            </a:r>
            <a:r>
              <a:rPr lang="en-US" sz="2400" b="0" i="0" u="none" strike="noStrike" dirty="0">
                <a:solidFill>
                  <a:srgbClr val="007BC2"/>
                </a:solidFill>
                <a:effectLst/>
                <a:latin typeface="Source Sans Pro" panose="020B0503030403020204" pitchFamily="34" charset="0"/>
                <a:hlinkClick r:id="rId3"/>
              </a:rPr>
              <a:t>lung cancer</a:t>
            </a:r>
            <a:r>
              <a:rPr lang="en-US" sz="2400" b="0" i="0" dirty="0">
                <a:solidFill>
                  <a:srgbClr val="343536"/>
                </a:solidFill>
                <a:effectLst/>
                <a:latin typeface="Source Sans Pro" panose="020B0503030403020204" pitchFamily="34" charset="0"/>
              </a:rPr>
              <a:t>. It’s also the leading cause of cancer death among women ages 35 to 54.</a:t>
            </a:r>
          </a:p>
          <a:p>
            <a:r>
              <a:rPr lang="en-US" sz="2400" dirty="0">
                <a:solidFill>
                  <a:srgbClr val="343536"/>
                </a:solidFill>
                <a:latin typeface="Source Sans Pro" panose="020B0503030403020204" pitchFamily="34" charset="0"/>
              </a:rPr>
              <a:t>A women has about </a:t>
            </a:r>
            <a:r>
              <a:rPr lang="en-US" sz="2400" b="1" u="sng" dirty="0">
                <a:solidFill>
                  <a:srgbClr val="FF0000"/>
                </a:solidFill>
                <a:latin typeface="Source Sans Pro" panose="020B0503030403020204" pitchFamily="34" charset="0"/>
              </a:rPr>
              <a:t>one in eight chance </a:t>
            </a:r>
            <a:r>
              <a:rPr lang="en-US" sz="2400" dirty="0">
                <a:solidFill>
                  <a:srgbClr val="343536"/>
                </a:solidFill>
                <a:latin typeface="Source Sans Pro" panose="020B0503030403020204" pitchFamily="34" charset="0"/>
              </a:rPr>
              <a:t>of being diagnosed with breast cancer in her lifetime, according to National Cancer Institute.</a:t>
            </a:r>
          </a:p>
          <a:p>
            <a:r>
              <a:rPr lang="en-US" sz="2400" dirty="0">
                <a:solidFill>
                  <a:srgbClr val="343536"/>
                </a:solidFill>
                <a:latin typeface="Source Sans Pro" panose="020B0503030403020204" pitchFamily="34" charset="0"/>
              </a:rPr>
              <a:t>Most women who get breast cancer </a:t>
            </a:r>
            <a:r>
              <a:rPr lang="en-US" sz="2400" b="1" u="sng" dirty="0">
                <a:solidFill>
                  <a:srgbClr val="FF0000"/>
                </a:solidFill>
                <a:latin typeface="Source Sans Pro" panose="020B0503030403020204" pitchFamily="34" charset="0"/>
              </a:rPr>
              <a:t>do not have family history of the disease</a:t>
            </a:r>
            <a:r>
              <a:rPr lang="en-US" sz="2400" dirty="0">
                <a:solidFill>
                  <a:srgbClr val="343536"/>
                </a:solidFill>
                <a:latin typeface="Source Sans Pro" panose="020B0503030403020204" pitchFamily="34" charset="0"/>
              </a:rPr>
              <a:t>.</a:t>
            </a:r>
          </a:p>
          <a:p>
            <a:endParaRPr lang="en-US" sz="2400" dirty="0">
              <a:solidFill>
                <a:srgbClr val="343536"/>
              </a:solidFill>
              <a:latin typeface="Source Sans Pro" panose="020B0503030403020204" pitchFamily="34" charset="0"/>
            </a:endParaRPr>
          </a:p>
          <a:p>
            <a:endParaRPr lang="en-US" sz="2400" dirty="0">
              <a:solidFill>
                <a:srgbClr val="343536"/>
              </a:solidFill>
              <a:latin typeface="Source Sans Pro" panose="020B0503030403020204" pitchFamily="34" charset="0"/>
            </a:endParaRPr>
          </a:p>
          <a:p>
            <a:endParaRPr lang="en-US" sz="2000" b="0" i="0" dirty="0">
              <a:solidFill>
                <a:srgbClr val="343536"/>
              </a:solidFill>
              <a:effectLst/>
              <a:latin typeface="Source Sans Pro" panose="020B0503030403020204" pitchFamily="34" charset="0"/>
            </a:endParaRPr>
          </a:p>
          <a:p>
            <a:endParaRPr lang="en-US" sz="2000" b="0" i="0" dirty="0">
              <a:solidFill>
                <a:srgbClr val="343536"/>
              </a:solidFill>
              <a:effectLst/>
              <a:latin typeface="Source Sans Pro" panose="020B0503030403020204" pitchFamily="34" charset="0"/>
            </a:endParaRPr>
          </a:p>
          <a:p>
            <a:endParaRPr lang="en-US" dirty="0">
              <a:solidFill>
                <a:srgbClr val="343536"/>
              </a:solidFill>
              <a:latin typeface="Source Sans Pro" panose="020B0604020202020204" pitchFamily="34" charset="0"/>
            </a:endParaRPr>
          </a:p>
          <a:p>
            <a:endParaRPr lang="en-IN" dirty="0"/>
          </a:p>
        </p:txBody>
      </p:sp>
    </p:spTree>
    <p:extLst>
      <p:ext uri="{BB962C8B-B14F-4D97-AF65-F5344CB8AC3E}">
        <p14:creationId xmlns:p14="http://schemas.microsoft.com/office/powerpoint/2010/main" val="390155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E041-C21F-0771-D2D1-1F5C0EEB2889}"/>
              </a:ext>
            </a:extLst>
          </p:cNvPr>
          <p:cNvSpPr>
            <a:spLocks noGrp="1"/>
          </p:cNvSpPr>
          <p:nvPr>
            <p:ph type="ctrTitle"/>
          </p:nvPr>
        </p:nvSpPr>
        <p:spPr>
          <a:xfrm>
            <a:off x="1891553" y="136246"/>
            <a:ext cx="8238565" cy="2069072"/>
          </a:xfrm>
        </p:spPr>
        <p:txBody>
          <a:bodyPr/>
          <a:lstStyle/>
          <a:p>
            <a:r>
              <a:rPr lang="en-US" dirty="0"/>
              <a:t>INTRODUCTION</a:t>
            </a:r>
            <a:br>
              <a:rPr lang="en-US" dirty="0"/>
            </a:br>
            <a:endParaRPr lang="en-IN" dirty="0"/>
          </a:p>
        </p:txBody>
      </p:sp>
      <p:sp>
        <p:nvSpPr>
          <p:cNvPr id="3" name="Subtitle 2">
            <a:extLst>
              <a:ext uri="{FF2B5EF4-FFF2-40B4-BE49-F238E27FC236}">
                <a16:creationId xmlns:a16="http://schemas.microsoft.com/office/drawing/2014/main" id="{E2D0A199-ED0E-B19D-4EDF-DE57DD28BEA4}"/>
              </a:ext>
            </a:extLst>
          </p:cNvPr>
          <p:cNvSpPr>
            <a:spLocks noGrp="1"/>
          </p:cNvSpPr>
          <p:nvPr>
            <p:ph type="subTitle" idx="1"/>
          </p:nvPr>
        </p:nvSpPr>
        <p:spPr>
          <a:xfrm>
            <a:off x="1631577" y="1377436"/>
            <a:ext cx="9144000" cy="3400751"/>
          </a:xfrm>
        </p:spPr>
        <p:txBody>
          <a:bodyPr>
            <a:normAutofit/>
          </a:bodyPr>
          <a:lstStyle/>
          <a:p>
            <a:r>
              <a:rPr lang="en-US" b="1" dirty="0"/>
              <a:t>What is Machine Learning and why we are using it?</a:t>
            </a:r>
          </a:p>
          <a:p>
            <a:endParaRPr lang="en-US" dirty="0"/>
          </a:p>
          <a:p>
            <a:r>
              <a:rPr lang="en-US" dirty="0"/>
              <a:t>Machine learning(ML) is a field of artificial intelligence (AI) that uses statistical techniques to give computer system the ability to “learn” from data.</a:t>
            </a:r>
            <a:r>
              <a:rPr lang="en-US" b="0" i="0" dirty="0">
                <a:solidFill>
                  <a:srgbClr val="161616"/>
                </a:solidFill>
                <a:effectLst/>
                <a:latin typeface="IBM Plex Sans" panose="020B0604020202020204" pitchFamily="34" charset="0"/>
              </a:rPr>
              <a:t> Through the use of statistical methods, algorithms are trained to make classifications or predictions.</a:t>
            </a:r>
            <a:endParaRPr lang="en-IN" dirty="0"/>
          </a:p>
        </p:txBody>
      </p:sp>
      <p:pic>
        <p:nvPicPr>
          <p:cNvPr id="5" name="Picture 4">
            <a:extLst>
              <a:ext uri="{FF2B5EF4-FFF2-40B4-BE49-F238E27FC236}">
                <a16:creationId xmlns:a16="http://schemas.microsoft.com/office/drawing/2014/main" id="{A66FFBB4-A323-7590-BFF3-81C3D9039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188" y="4123765"/>
            <a:ext cx="2635623" cy="2250142"/>
          </a:xfrm>
          <a:prstGeom prst="rect">
            <a:avLst/>
          </a:prstGeom>
        </p:spPr>
      </p:pic>
      <p:cxnSp>
        <p:nvCxnSpPr>
          <p:cNvPr id="7" name="Straight Arrow Connector 6">
            <a:extLst>
              <a:ext uri="{FF2B5EF4-FFF2-40B4-BE49-F238E27FC236}">
                <a16:creationId xmlns:a16="http://schemas.microsoft.com/office/drawing/2014/main" id="{27303BF8-46BC-1F1E-5389-8B61302A204F}"/>
              </a:ext>
            </a:extLst>
          </p:cNvPr>
          <p:cNvCxnSpPr/>
          <p:nvPr/>
        </p:nvCxnSpPr>
        <p:spPr>
          <a:xfrm flipV="1">
            <a:off x="7315200" y="4401671"/>
            <a:ext cx="690282" cy="2868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0740F17C-2DD1-8981-AAFB-3BE9FDBA1E9F}"/>
              </a:ext>
            </a:extLst>
          </p:cNvPr>
          <p:cNvSpPr txBox="1"/>
          <p:nvPr/>
        </p:nvSpPr>
        <p:spPr>
          <a:xfrm>
            <a:off x="8265459" y="4123765"/>
            <a:ext cx="2187388" cy="646331"/>
          </a:xfrm>
          <a:prstGeom prst="rect">
            <a:avLst/>
          </a:prstGeom>
          <a:noFill/>
        </p:spPr>
        <p:txBody>
          <a:bodyPr wrap="square" rtlCol="0">
            <a:spAutoFit/>
          </a:bodyPr>
          <a:lstStyle/>
          <a:p>
            <a:r>
              <a:rPr lang="en-US" dirty="0"/>
              <a:t>Self thinking computer</a:t>
            </a:r>
            <a:endParaRPr lang="en-IN" dirty="0"/>
          </a:p>
        </p:txBody>
      </p:sp>
      <p:sp>
        <p:nvSpPr>
          <p:cNvPr id="9" name="Rectangle 8">
            <a:extLst>
              <a:ext uri="{FF2B5EF4-FFF2-40B4-BE49-F238E27FC236}">
                <a16:creationId xmlns:a16="http://schemas.microsoft.com/office/drawing/2014/main" id="{BE5CD767-65F1-A3DF-86E3-2BD2744F41B6}"/>
              </a:ext>
            </a:extLst>
          </p:cNvPr>
          <p:cNvSpPr/>
          <p:nvPr/>
        </p:nvSpPr>
        <p:spPr>
          <a:xfrm>
            <a:off x="8005483" y="4016188"/>
            <a:ext cx="1792942" cy="8875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solidFill>
                <a:schemeClr val="tx1"/>
              </a:solidFill>
            </a:endParaRPr>
          </a:p>
        </p:txBody>
      </p:sp>
      <p:sp>
        <p:nvSpPr>
          <p:cNvPr id="10" name="TextBox 9">
            <a:extLst>
              <a:ext uri="{FF2B5EF4-FFF2-40B4-BE49-F238E27FC236}">
                <a16:creationId xmlns:a16="http://schemas.microsoft.com/office/drawing/2014/main" id="{051DD673-FDA4-F06C-8B7F-B021978712CE}"/>
              </a:ext>
            </a:extLst>
          </p:cNvPr>
          <p:cNvSpPr txBox="1"/>
          <p:nvPr/>
        </p:nvSpPr>
        <p:spPr>
          <a:xfrm>
            <a:off x="8480612" y="3985265"/>
            <a:ext cx="1165412" cy="923330"/>
          </a:xfrm>
          <a:prstGeom prst="rect">
            <a:avLst/>
          </a:prstGeom>
          <a:noFill/>
        </p:spPr>
        <p:txBody>
          <a:bodyPr wrap="square" rtlCol="0">
            <a:spAutoFit/>
          </a:bodyPr>
          <a:lstStyle/>
          <a:p>
            <a:r>
              <a:rPr lang="en-US" dirty="0"/>
              <a:t>Self thinking computer</a:t>
            </a:r>
            <a:endParaRPr lang="en-IN" dirty="0"/>
          </a:p>
        </p:txBody>
      </p:sp>
      <p:cxnSp>
        <p:nvCxnSpPr>
          <p:cNvPr id="12" name="Straight Arrow Connector 11">
            <a:extLst>
              <a:ext uri="{FF2B5EF4-FFF2-40B4-BE49-F238E27FC236}">
                <a16:creationId xmlns:a16="http://schemas.microsoft.com/office/drawing/2014/main" id="{7E57681E-B18B-729D-4B61-0C32FA273E46}"/>
              </a:ext>
            </a:extLst>
          </p:cNvPr>
          <p:cNvCxnSpPr/>
          <p:nvPr/>
        </p:nvCxnSpPr>
        <p:spPr>
          <a:xfrm flipH="1">
            <a:off x="4177553" y="5764306"/>
            <a:ext cx="1335741" cy="32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BE32F41-889B-1631-C574-38AAD94ADFE1}"/>
              </a:ext>
            </a:extLst>
          </p:cNvPr>
          <p:cNvSpPr/>
          <p:nvPr/>
        </p:nvSpPr>
        <p:spPr>
          <a:xfrm>
            <a:off x="2483224" y="5585012"/>
            <a:ext cx="1694329" cy="10040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CF0EAF3-204C-2AB8-B855-C4197E63B4D1}"/>
              </a:ext>
            </a:extLst>
          </p:cNvPr>
          <p:cNvSpPr txBox="1"/>
          <p:nvPr/>
        </p:nvSpPr>
        <p:spPr>
          <a:xfrm>
            <a:off x="2483224" y="5638835"/>
            <a:ext cx="1604682" cy="923330"/>
          </a:xfrm>
          <a:prstGeom prst="rect">
            <a:avLst/>
          </a:prstGeom>
          <a:noFill/>
        </p:spPr>
        <p:txBody>
          <a:bodyPr wrap="square" rtlCol="0">
            <a:spAutoFit/>
          </a:bodyPr>
          <a:lstStyle/>
          <a:p>
            <a:r>
              <a:rPr lang="en-US" dirty="0"/>
              <a:t>Provides mathematical tool to AI</a:t>
            </a:r>
            <a:endParaRPr lang="en-IN" dirty="0"/>
          </a:p>
        </p:txBody>
      </p:sp>
    </p:spTree>
    <p:extLst>
      <p:ext uri="{BB962C8B-B14F-4D97-AF65-F5344CB8AC3E}">
        <p14:creationId xmlns:p14="http://schemas.microsoft.com/office/powerpoint/2010/main" val="78530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CD12-8B85-1A8F-8D5F-32D40FEA7352}"/>
              </a:ext>
            </a:extLst>
          </p:cNvPr>
          <p:cNvSpPr>
            <a:spLocks noGrp="1"/>
          </p:cNvSpPr>
          <p:nvPr>
            <p:ph type="ctrTitle"/>
          </p:nvPr>
        </p:nvSpPr>
        <p:spPr>
          <a:xfrm>
            <a:off x="1604682" y="0"/>
            <a:ext cx="9144000" cy="2387600"/>
          </a:xfrm>
        </p:spPr>
        <p:txBody>
          <a:bodyPr/>
          <a:lstStyle/>
          <a:p>
            <a:r>
              <a:rPr lang="en-US" b="1" dirty="0"/>
              <a:t>Objective</a:t>
            </a:r>
            <a:br>
              <a:rPr lang="en-US" dirty="0"/>
            </a:br>
            <a:endParaRPr lang="en-IN" dirty="0"/>
          </a:p>
        </p:txBody>
      </p:sp>
      <p:sp>
        <p:nvSpPr>
          <p:cNvPr id="3" name="Subtitle 2">
            <a:extLst>
              <a:ext uri="{FF2B5EF4-FFF2-40B4-BE49-F238E27FC236}">
                <a16:creationId xmlns:a16="http://schemas.microsoft.com/office/drawing/2014/main" id="{E25353FE-8B5F-A2C0-EC55-EBB00092D853}"/>
              </a:ext>
            </a:extLst>
          </p:cNvPr>
          <p:cNvSpPr>
            <a:spLocks noGrp="1"/>
          </p:cNvSpPr>
          <p:nvPr>
            <p:ph type="subTitle" idx="1"/>
          </p:nvPr>
        </p:nvSpPr>
        <p:spPr>
          <a:xfrm>
            <a:off x="1604682" y="2169459"/>
            <a:ext cx="9144000" cy="3281082"/>
          </a:xfrm>
        </p:spPr>
        <p:txBody>
          <a:bodyPr>
            <a:normAutofit fontScale="92500" lnSpcReduction="10000"/>
          </a:bodyPr>
          <a:lstStyle/>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Objective of this project is to apply ML algorithms to classify breast cancer outcomes using a small publicly available data set.</a:t>
            </a:r>
          </a:p>
          <a:p>
            <a:pPr marL="342900" indent="-342900">
              <a:buFont typeface="Arial" panose="020B0604020202020204" pitchFamily="34" charset="0"/>
              <a:buChar char="•"/>
            </a:pPr>
            <a:r>
              <a:rPr lang="en-US" sz="2800" i="0" dirty="0">
                <a:effectLst/>
                <a:latin typeface="Arial" panose="020B0604020202020204" pitchFamily="34" charset="0"/>
                <a:cs typeface="Arial" panose="020B0604020202020204" pitchFamily="34" charset="0"/>
              </a:rPr>
              <a:t>To achieve this </a:t>
            </a:r>
            <a:r>
              <a:rPr lang="en-US" sz="2800" i="0" dirty="0" err="1">
                <a:effectLst/>
                <a:latin typeface="Arial" panose="020B0604020202020204" pitchFamily="34" charset="0"/>
                <a:cs typeface="Arial" panose="020B0604020202020204" pitchFamily="34" charset="0"/>
              </a:rPr>
              <a:t>i</a:t>
            </a:r>
            <a:r>
              <a:rPr lang="en-US" sz="2800" i="0" dirty="0">
                <a:effectLst/>
                <a:latin typeface="Arial" panose="020B0604020202020204" pitchFamily="34" charset="0"/>
                <a:cs typeface="Arial" panose="020B0604020202020204" pitchFamily="34" charset="0"/>
              </a:rPr>
              <a:t> have used machine learning classification methods to fit a function that can predict the discrete class of new input.</a:t>
            </a:r>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In addition, this study develops a breast cancer prediction platform</a:t>
            </a:r>
            <a:r>
              <a:rPr lang="en-GB" sz="3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9905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982C-D02F-A0F1-E6A7-D3AA69EF7A59}"/>
              </a:ext>
            </a:extLst>
          </p:cNvPr>
          <p:cNvSpPr>
            <a:spLocks noGrp="1"/>
          </p:cNvSpPr>
          <p:nvPr>
            <p:ph type="ctrTitle"/>
          </p:nvPr>
        </p:nvSpPr>
        <p:spPr>
          <a:xfrm>
            <a:off x="1272988" y="199932"/>
            <a:ext cx="9260542" cy="1400268"/>
          </a:xfrm>
        </p:spPr>
        <p:txBody>
          <a:bodyPr>
            <a:normAutofit fontScale="90000"/>
          </a:bodyPr>
          <a:lstStyle/>
          <a:p>
            <a:r>
              <a:rPr lang="en-US" dirty="0"/>
              <a:t>Methodology</a:t>
            </a:r>
            <a:br>
              <a:rPr lang="en-US" dirty="0"/>
            </a:br>
            <a:endParaRPr lang="en-IN" dirty="0"/>
          </a:p>
        </p:txBody>
      </p:sp>
      <p:sp>
        <p:nvSpPr>
          <p:cNvPr id="3" name="Subtitle 2">
            <a:extLst>
              <a:ext uri="{FF2B5EF4-FFF2-40B4-BE49-F238E27FC236}">
                <a16:creationId xmlns:a16="http://schemas.microsoft.com/office/drawing/2014/main" id="{A03C582C-1725-C7F8-2FC7-5492A28BEC88}"/>
              </a:ext>
            </a:extLst>
          </p:cNvPr>
          <p:cNvSpPr>
            <a:spLocks noGrp="1"/>
          </p:cNvSpPr>
          <p:nvPr>
            <p:ph type="subTitle" idx="1"/>
          </p:nvPr>
        </p:nvSpPr>
        <p:spPr>
          <a:xfrm>
            <a:off x="1524000" y="1093694"/>
            <a:ext cx="9144000" cy="4164106"/>
          </a:xfrm>
        </p:spPr>
        <p:txBody>
          <a:bodyPr>
            <a:normAutofit/>
          </a:bodyPr>
          <a:lstStyle/>
          <a:p>
            <a:r>
              <a:rPr lang="en-US" dirty="0"/>
              <a:t>The main objective of our experiment is to identify the effective and predictive algorithm for the detection </a:t>
            </a:r>
            <a:r>
              <a:rPr lang="en-US" dirty="0" err="1"/>
              <a:t>ofbreast</a:t>
            </a:r>
            <a:r>
              <a:rPr lang="en-US" dirty="0"/>
              <a:t> cancer, therefore we applied machine learning classifiers Support Vector Machine (SVM), Random </a:t>
            </a:r>
            <a:r>
              <a:rPr lang="en-US" dirty="0" err="1"/>
              <a:t>Forests,Logistic</a:t>
            </a:r>
            <a:r>
              <a:rPr lang="en-US" dirty="0"/>
              <a:t> Regression, Decision tree (C4.5), K-Nearest Neighbors (KNN) on Breast Cancer Wisconsin </a:t>
            </a:r>
            <a:r>
              <a:rPr lang="en-US" dirty="0" err="1"/>
              <a:t>Diagnosticdataset</a:t>
            </a:r>
            <a:r>
              <a:rPr lang="en-US" dirty="0"/>
              <a:t> and evaluate the results obtained to define which model provides a higher accuracy.</a:t>
            </a:r>
          </a:p>
          <a:p>
            <a:endParaRPr lang="en-IN" dirty="0"/>
          </a:p>
        </p:txBody>
      </p:sp>
      <p:pic>
        <p:nvPicPr>
          <p:cNvPr id="7" name="Picture 6">
            <a:extLst>
              <a:ext uri="{FF2B5EF4-FFF2-40B4-BE49-F238E27FC236}">
                <a16:creationId xmlns:a16="http://schemas.microsoft.com/office/drawing/2014/main" id="{47C12022-158A-82ED-0521-10D96FEE4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042" y="3630706"/>
            <a:ext cx="6911939" cy="2730759"/>
          </a:xfrm>
          <a:prstGeom prst="rect">
            <a:avLst/>
          </a:prstGeom>
        </p:spPr>
      </p:pic>
    </p:spTree>
    <p:extLst>
      <p:ext uri="{BB962C8B-B14F-4D97-AF65-F5344CB8AC3E}">
        <p14:creationId xmlns:p14="http://schemas.microsoft.com/office/powerpoint/2010/main" val="402563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4533-3518-914C-3558-4A38BF597E2D}"/>
              </a:ext>
            </a:extLst>
          </p:cNvPr>
          <p:cNvSpPr>
            <a:spLocks noGrp="1"/>
          </p:cNvSpPr>
          <p:nvPr>
            <p:ph type="title"/>
          </p:nvPr>
        </p:nvSpPr>
        <p:spPr/>
        <p:txBody>
          <a:bodyPr/>
          <a:lstStyle/>
          <a:p>
            <a:r>
              <a:rPr lang="en-IN" dirty="0"/>
              <a:t>1.Dataset acquisition</a:t>
            </a:r>
          </a:p>
        </p:txBody>
      </p:sp>
      <p:sp>
        <p:nvSpPr>
          <p:cNvPr id="3" name="Content Placeholder 2">
            <a:extLst>
              <a:ext uri="{FF2B5EF4-FFF2-40B4-BE49-F238E27FC236}">
                <a16:creationId xmlns:a16="http://schemas.microsoft.com/office/drawing/2014/main" id="{C456DB22-B892-0FF2-5C07-D11DC9D247A0}"/>
              </a:ext>
            </a:extLst>
          </p:cNvPr>
          <p:cNvSpPr>
            <a:spLocks noGrp="1"/>
          </p:cNvSpPr>
          <p:nvPr>
            <p:ph idx="1"/>
          </p:nvPr>
        </p:nvSpPr>
        <p:spPr/>
        <p:txBody>
          <a:bodyPr>
            <a:normAutofit/>
          </a:bodyPr>
          <a:lstStyle/>
          <a:p>
            <a:r>
              <a:rPr lang="en-US" dirty="0"/>
              <a:t>Our methodology begins with data acquisition.</a:t>
            </a:r>
          </a:p>
          <a:p>
            <a:r>
              <a:rPr lang="en-US" dirty="0"/>
              <a:t>In our study, we use Breast Cancer Wisconsin Diagnostic dataset from University of Wisconsin Hospitals Madison Breast Cancer Database .breast cancer data includes 569 examples of cancer </a:t>
            </a:r>
            <a:r>
              <a:rPr lang="en-US" dirty="0" err="1"/>
              <a:t>biopsies,each</a:t>
            </a:r>
            <a:r>
              <a:rPr lang="en-US" dirty="0"/>
              <a:t> with 32 features. Breast Cancer Wisconsin Diagnostic has 569 instances (Benign: 357 Malignant:212), 2 classes (62.74% benign and 37.26% malignant), and 11 integer-valued attributes (-Id -Diagnosis -Radius -Texture -Area -Perimeter -Smoothness -Compactness -Concavity -Concave points -Symmetry -Fractal dimension).</a:t>
            </a:r>
            <a:endParaRPr lang="en-IN" dirty="0"/>
          </a:p>
        </p:txBody>
      </p:sp>
    </p:spTree>
    <p:extLst>
      <p:ext uri="{BB962C8B-B14F-4D97-AF65-F5344CB8AC3E}">
        <p14:creationId xmlns:p14="http://schemas.microsoft.com/office/powerpoint/2010/main" val="280569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B98908-ABD0-4F37-54C0-21B1D68E6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859" y="856130"/>
            <a:ext cx="7180729" cy="5145740"/>
          </a:xfrm>
          <a:prstGeom prst="rect">
            <a:avLst/>
          </a:prstGeom>
        </p:spPr>
      </p:pic>
    </p:spTree>
    <p:extLst>
      <p:ext uri="{BB962C8B-B14F-4D97-AF65-F5344CB8AC3E}">
        <p14:creationId xmlns:p14="http://schemas.microsoft.com/office/powerpoint/2010/main" val="198385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EF6-27C4-0769-600A-A81A802E121E}"/>
              </a:ext>
            </a:extLst>
          </p:cNvPr>
          <p:cNvSpPr>
            <a:spLocks noGrp="1"/>
          </p:cNvSpPr>
          <p:nvPr>
            <p:ph type="ctrTitle"/>
          </p:nvPr>
        </p:nvSpPr>
        <p:spPr>
          <a:xfrm>
            <a:off x="-537883" y="148526"/>
            <a:ext cx="7763435" cy="972952"/>
          </a:xfrm>
        </p:spPr>
        <p:txBody>
          <a:bodyPr/>
          <a:lstStyle/>
          <a:p>
            <a:r>
              <a:rPr lang="en-IN" dirty="0"/>
              <a:t>2. Pre- processing</a:t>
            </a:r>
          </a:p>
        </p:txBody>
      </p:sp>
      <p:sp>
        <p:nvSpPr>
          <p:cNvPr id="3" name="Subtitle 2">
            <a:extLst>
              <a:ext uri="{FF2B5EF4-FFF2-40B4-BE49-F238E27FC236}">
                <a16:creationId xmlns:a16="http://schemas.microsoft.com/office/drawing/2014/main" id="{FE561EA8-0853-7E27-39EE-71D485351777}"/>
              </a:ext>
            </a:extLst>
          </p:cNvPr>
          <p:cNvSpPr>
            <a:spLocks noGrp="1"/>
          </p:cNvSpPr>
          <p:nvPr>
            <p:ph type="subTitle" idx="1"/>
          </p:nvPr>
        </p:nvSpPr>
        <p:spPr>
          <a:xfrm>
            <a:off x="502024" y="1439457"/>
            <a:ext cx="9144000" cy="4798627"/>
          </a:xfrm>
        </p:spPr>
        <p:txBody>
          <a:bodyPr>
            <a:normAutofit/>
          </a:bodyPr>
          <a:lstStyle/>
          <a:p>
            <a:pPr algn="l"/>
            <a:r>
              <a:rPr lang="en-IN" sz="1800" dirty="0"/>
              <a:t>After data acquisition , pre processing of data is done which involves four steps-Data </a:t>
            </a:r>
            <a:r>
              <a:rPr lang="en-IN" sz="1800" dirty="0" err="1"/>
              <a:t>cleaning,Select</a:t>
            </a:r>
            <a:r>
              <a:rPr lang="en-IN" sz="1800" dirty="0"/>
              <a:t> </a:t>
            </a:r>
            <a:r>
              <a:rPr lang="en-IN" sz="1800" dirty="0" err="1"/>
              <a:t>attributes,Select</a:t>
            </a:r>
            <a:r>
              <a:rPr lang="en-IN" sz="1800" dirty="0"/>
              <a:t> target </a:t>
            </a:r>
            <a:r>
              <a:rPr lang="en-IN" sz="1800" dirty="0" err="1"/>
              <a:t>role,Feature</a:t>
            </a:r>
            <a:r>
              <a:rPr lang="en-IN" sz="1800" dirty="0"/>
              <a:t> selection.</a:t>
            </a:r>
          </a:p>
          <a:p>
            <a:pPr algn="l"/>
            <a:endParaRPr lang="en-IN" sz="18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292929"/>
                </a:solidFill>
                <a:effectLst/>
                <a:latin typeface="source-serif-pro"/>
              </a:rPr>
              <a:t>Missing or Null Data points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source-serif-pro"/>
              </a:rPr>
              <a:t>We can find any missing or null data points of the data set (if there is any) using the following pandas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292929"/>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292929"/>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292929"/>
              </a:solidFill>
              <a:latin typeface="source-serif-pro"/>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err="1">
                <a:ln>
                  <a:noFill/>
                </a:ln>
                <a:solidFill>
                  <a:srgbClr val="292929"/>
                </a:solidFill>
                <a:effectLst/>
                <a:latin typeface="source-serif-pro"/>
              </a:rPr>
              <a:t>Coverting</a:t>
            </a:r>
            <a:r>
              <a:rPr kumimoji="0" lang="en-US" altLang="en-US" sz="1800" b="1" i="0" u="none" strike="noStrike" cap="none" normalizeH="0" baseline="0" dirty="0">
                <a:ln>
                  <a:noFill/>
                </a:ln>
                <a:solidFill>
                  <a:srgbClr val="292929"/>
                </a:solidFill>
                <a:effectLst/>
                <a:latin typeface="source-serif-pro"/>
              </a:rPr>
              <a:t> categorical data to numerical</a:t>
            </a:r>
          </a:p>
          <a:p>
            <a:pPr marR="0" lvl="0" algn="l" defTabSz="914400" rtl="0" eaLnBrk="0" fontAlgn="base" latinLnBrk="0" hangingPunct="0">
              <a:lnSpc>
                <a:spcPct val="100000"/>
              </a:lnSpc>
              <a:spcBef>
                <a:spcPct val="0"/>
              </a:spcBef>
              <a:spcAft>
                <a:spcPct val="0"/>
              </a:spcAft>
              <a:buClrTx/>
              <a:buSzTx/>
              <a:tabLst/>
            </a:pPr>
            <a:r>
              <a:rPr lang="en-US" sz="1800" b="0" i="0" dirty="0">
                <a:solidFill>
                  <a:srgbClr val="292929"/>
                </a:solidFill>
                <a:effectLst/>
                <a:latin typeface="source-serif-pro"/>
              </a:rPr>
              <a:t>We will use Label Encoder to label the categorical data. Label Encoder is the part of SciKit Learn library in Python and used to convert categorical data, or text data, into numbers, which our predictive models can better understand.</a:t>
            </a:r>
            <a:endParaRPr kumimoji="0" lang="en-US" altLang="en-US" sz="1800" b="0" i="0" u="none" strike="noStrike" cap="none" normalizeH="0" baseline="0" dirty="0">
              <a:ln>
                <a:noFill/>
              </a:ln>
              <a:solidFill>
                <a:srgbClr val="292929"/>
              </a:solidFill>
              <a:effectLst/>
              <a:latin typeface="source-code-pro"/>
            </a:endParaRPr>
          </a:p>
          <a:p>
            <a:pPr algn="l"/>
            <a:endParaRPr lang="en-IN" dirty="0"/>
          </a:p>
          <a:p>
            <a:pPr marL="457200" indent="-457200">
              <a:buAutoNum type="arabicPeriod"/>
            </a:pPr>
            <a:endParaRPr lang="en-IN" dirty="0"/>
          </a:p>
        </p:txBody>
      </p:sp>
      <p:sp>
        <p:nvSpPr>
          <p:cNvPr id="4" name="Rectangle 1">
            <a:extLst>
              <a:ext uri="{FF2B5EF4-FFF2-40B4-BE49-F238E27FC236}">
                <a16:creationId xmlns:a16="http://schemas.microsoft.com/office/drawing/2014/main" id="{B3D9C75F-49FF-3289-868B-958252C76749}"/>
              </a:ext>
            </a:extLst>
          </p:cNvPr>
          <p:cNvSpPr>
            <a:spLocks noChangeArrowheads="1"/>
          </p:cNvSpPr>
          <p:nvPr/>
        </p:nvSpPr>
        <p:spPr bwMode="auto">
          <a:xfrm>
            <a:off x="161365" y="80349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2AE45D2-C797-3B30-08AF-57E52E3CD68F}"/>
              </a:ext>
            </a:extLst>
          </p:cNvPr>
          <p:cNvSpPr/>
          <p:nvPr/>
        </p:nvSpPr>
        <p:spPr>
          <a:xfrm>
            <a:off x="2375647" y="3225363"/>
            <a:ext cx="3415553" cy="12268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46B2814D-13BE-485A-D33A-5DE7E58829F5}"/>
              </a:ext>
            </a:extLst>
          </p:cNvPr>
          <p:cNvSpPr txBox="1"/>
          <p:nvPr/>
        </p:nvSpPr>
        <p:spPr>
          <a:xfrm>
            <a:off x="3007659" y="3528846"/>
            <a:ext cx="2312894" cy="923330"/>
          </a:xfrm>
          <a:prstGeom prst="rect">
            <a:avLst/>
          </a:prstGeom>
          <a:noFill/>
        </p:spPr>
        <p:txBody>
          <a:bodyPr wrap="square" rtlCol="0">
            <a:spAutoFit/>
          </a:bodyPr>
          <a:lstStyle/>
          <a:p>
            <a:r>
              <a:rPr kumimoji="0" lang="en-US" altLang="en-US" sz="1800" b="0" i="0" u="none" strike="noStrike" cap="none" normalizeH="0" baseline="0" dirty="0" err="1">
                <a:ln>
                  <a:noFill/>
                </a:ln>
                <a:solidFill>
                  <a:srgbClr val="292929"/>
                </a:solidFill>
                <a:effectLst/>
                <a:latin typeface="source-code-pro"/>
              </a:rPr>
              <a:t>dataset.isnull</a:t>
            </a:r>
            <a:r>
              <a:rPr kumimoji="0" lang="en-US" altLang="en-US" sz="1800" b="0" i="0" u="none" strike="noStrike" cap="none" normalizeH="0" baseline="0" dirty="0">
                <a:ln>
                  <a:noFill/>
                </a:ln>
                <a:solidFill>
                  <a:srgbClr val="292929"/>
                </a:solidFill>
                <a:effectLst/>
                <a:latin typeface="source-code-pro"/>
              </a:rPr>
              <a:t>().sum()</a:t>
            </a:r>
            <a:br>
              <a:rPr kumimoji="0" lang="en-US" altLang="en-US" sz="1800" b="0" i="0" u="none" strike="noStrike" cap="none" normalizeH="0" baseline="0" dirty="0">
                <a:ln>
                  <a:noFill/>
                </a:ln>
                <a:solidFill>
                  <a:srgbClr val="292929"/>
                </a:solidFill>
                <a:effectLst/>
                <a:latin typeface="source-code-pro"/>
              </a:rPr>
            </a:br>
            <a:r>
              <a:rPr kumimoji="0" lang="en-US" altLang="en-US" sz="1800" b="0" i="0" u="none" strike="noStrike" cap="none" normalizeH="0" baseline="0" dirty="0" err="1">
                <a:ln>
                  <a:noFill/>
                </a:ln>
                <a:solidFill>
                  <a:srgbClr val="292929"/>
                </a:solidFill>
                <a:effectLst/>
                <a:latin typeface="source-code-pro"/>
              </a:rPr>
              <a:t>dataset.isna</a:t>
            </a:r>
            <a:r>
              <a:rPr kumimoji="0" lang="en-US" altLang="en-US" sz="1800" b="0" i="0" u="none" strike="noStrike" cap="none" normalizeH="0" baseline="0" dirty="0">
                <a:ln>
                  <a:noFill/>
                </a:ln>
                <a:solidFill>
                  <a:srgbClr val="292929"/>
                </a:solidFill>
                <a:effectLst/>
                <a:latin typeface="source-code-pro"/>
              </a:rPr>
              <a:t>().sum()</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270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C729-E816-3338-40A6-57B1241789FC}"/>
              </a:ext>
            </a:extLst>
          </p:cNvPr>
          <p:cNvSpPr>
            <a:spLocks noGrp="1"/>
          </p:cNvSpPr>
          <p:nvPr>
            <p:ph type="title"/>
          </p:nvPr>
        </p:nvSpPr>
        <p:spPr>
          <a:xfrm>
            <a:off x="766482" y="537882"/>
            <a:ext cx="10515600" cy="5853953"/>
          </a:xfrm>
        </p:spPr>
        <p:txBody>
          <a:bodyPr>
            <a:noAutofit/>
          </a:bodyPr>
          <a:lstStyle/>
          <a:p>
            <a:pPr marL="342900" indent="-342900" algn="l">
              <a:buFont typeface="Arial" panose="020B0604020202020204" pitchFamily="34" charset="0"/>
              <a:buChar char="•"/>
            </a:pPr>
            <a:r>
              <a:rPr lang="en-US" sz="2000" dirty="0"/>
              <a:t> </a:t>
            </a:r>
            <a:r>
              <a:rPr lang="en-US" sz="2400" dirty="0">
                <a:latin typeface="Arial" panose="020B0604020202020204" pitchFamily="34" charset="0"/>
                <a:cs typeface="Arial" panose="020B0604020202020204" pitchFamily="34" charset="0"/>
              </a:rPr>
              <a:t>The prepared data is used to build machine learning algorithms that can predict the breast cancer for a new set of measurements. To evaluate the algorithms performances, we show the model new data for which we have labels. This is usually done by splitting the labeled data we have collected into two parts whit Train_test_split method.</a:t>
            </a:r>
            <a:r>
              <a:rPr lang="en-US" sz="2400" i="0" dirty="0">
                <a:solidFill>
                  <a:srgbClr val="292929"/>
                </a:solidFill>
                <a:effectLst/>
                <a:latin typeface="Arial" panose="020B0604020202020204" pitchFamily="34" charset="0"/>
                <a:cs typeface="Arial" panose="020B0604020202020204" pitchFamily="34" charset="0"/>
              </a:rPr>
              <a:t> </a:t>
            </a:r>
            <a:br>
              <a:rPr lang="en-US" sz="2400" i="0" dirty="0">
                <a:solidFill>
                  <a:srgbClr val="292929"/>
                </a:solidFill>
                <a:effectLst/>
                <a:latin typeface="Arial" panose="020B0604020202020204" pitchFamily="34" charset="0"/>
                <a:cs typeface="Arial" panose="020B0604020202020204" pitchFamily="34" charset="0"/>
              </a:rPr>
            </a:br>
            <a:br>
              <a:rPr lang="en-US" sz="2400" i="0" dirty="0">
                <a:solidFill>
                  <a:srgbClr val="292929"/>
                </a:solidFill>
                <a:effectLst/>
                <a:latin typeface="Arial" panose="020B0604020202020204" pitchFamily="34" charset="0"/>
                <a:cs typeface="Arial" panose="020B0604020202020204" pitchFamily="34" charset="0"/>
              </a:rPr>
            </a:br>
            <a:r>
              <a:rPr lang="en-US" sz="2400" i="0" dirty="0">
                <a:solidFill>
                  <a:srgbClr val="292929"/>
                </a:solidFill>
                <a:effectLst/>
                <a:latin typeface="Arial" panose="020B0604020202020204" pitchFamily="34" charset="0"/>
                <a:cs typeface="Arial" panose="020B0604020202020204" pitchFamily="34" charset="0"/>
              </a:rPr>
              <a:t>The data we use is usually split into training data and test data. The training set contains a known output and the model learns on this data in order to be generalized to other data later on. We have the test dataset (or subset) in order to test our model’s prediction on this subset.</a:t>
            </a:r>
            <a:br>
              <a:rPr lang="en-US" sz="2400" i="0" dirty="0">
                <a:solidFill>
                  <a:srgbClr val="292929"/>
                </a:solidFill>
                <a:effectLst/>
                <a:latin typeface="Arial" panose="020B0604020202020204" pitchFamily="34" charset="0"/>
                <a:cs typeface="Arial" panose="020B0604020202020204" pitchFamily="34" charset="0"/>
              </a:rPr>
            </a:br>
            <a:br>
              <a:rPr lang="en-US" sz="2400" i="0" dirty="0">
                <a:solidFill>
                  <a:srgbClr val="292929"/>
                </a:solidFill>
                <a:effectLst/>
                <a:latin typeface="Arial" panose="020B0604020202020204" pitchFamily="34" charset="0"/>
                <a:cs typeface="Arial" panose="020B0604020202020204" pitchFamily="34" charset="0"/>
              </a:rPr>
            </a:br>
            <a:r>
              <a:rPr lang="en-US" sz="2400" i="0" dirty="0">
                <a:solidFill>
                  <a:srgbClr val="292929"/>
                </a:solidFill>
                <a:effectLst/>
                <a:latin typeface="Arial" panose="020B0604020202020204" pitchFamily="34" charset="0"/>
                <a:cs typeface="Arial" panose="020B0604020202020204" pitchFamily="34" charset="0"/>
              </a:rPr>
              <a:t>We will do this using SciKit-Learn library in Python using the </a:t>
            </a:r>
            <a:r>
              <a:rPr lang="en-US" sz="2400" i="0" dirty="0" err="1">
                <a:solidFill>
                  <a:srgbClr val="292929"/>
                </a:solidFill>
                <a:effectLst/>
                <a:latin typeface="Arial" panose="020B0604020202020204" pitchFamily="34" charset="0"/>
                <a:cs typeface="Arial" panose="020B0604020202020204" pitchFamily="34" charset="0"/>
              </a:rPr>
              <a:t>train_test_split</a:t>
            </a:r>
            <a:r>
              <a:rPr lang="en-US" sz="2400" i="0" dirty="0">
                <a:solidFill>
                  <a:srgbClr val="292929"/>
                </a:solidFill>
                <a:effectLst/>
                <a:latin typeface="Arial" panose="020B0604020202020204" pitchFamily="34" charset="0"/>
                <a:cs typeface="Arial" panose="020B0604020202020204" pitchFamily="34" charset="0"/>
              </a:rPr>
              <a:t> method.</a:t>
            </a:r>
            <a:br>
              <a:rPr lang="en-US" sz="2400" i="0" dirty="0">
                <a:solidFill>
                  <a:srgbClr val="292929"/>
                </a:solidFill>
                <a:effectLst/>
                <a:latin typeface="Arial" panose="020B0604020202020204" pitchFamily="34" charset="0"/>
                <a:cs typeface="Arial" panose="020B0604020202020204" pitchFamily="34" charset="0"/>
              </a:rPr>
            </a:br>
            <a:br>
              <a:rPr lang="en-US" sz="2400" i="0" dirty="0">
                <a:solidFill>
                  <a:srgbClr val="292929"/>
                </a:solidFill>
                <a:effectLst/>
                <a:latin typeface="Arial" panose="020B0604020202020204" pitchFamily="34" charset="0"/>
                <a:cs typeface="Arial" panose="020B0604020202020204" pitchFamily="34" charset="0"/>
              </a:rPr>
            </a:br>
            <a:r>
              <a:rPr lang="en-US" sz="2400" i="0" dirty="0">
                <a:solidFill>
                  <a:srgbClr val="292929"/>
                </a:solidFill>
                <a:effectLst/>
                <a:latin typeface="Arial" panose="020B0604020202020204" pitchFamily="34" charset="0"/>
                <a:cs typeface="Arial" panose="020B0604020202020204" pitchFamily="34" charset="0"/>
              </a:rPr>
              <a:t> Here,</a:t>
            </a:r>
            <a:r>
              <a:rPr lang="en-US" sz="2400" dirty="0">
                <a:solidFill>
                  <a:srgbClr val="292929"/>
                </a:solidFill>
                <a:latin typeface="Arial" panose="020B0604020202020204" pitchFamily="34" charset="0"/>
                <a:cs typeface="Arial" panose="020B0604020202020204" pitchFamily="34" charset="0"/>
              </a:rPr>
              <a:t>80</a:t>
            </a:r>
            <a:r>
              <a:rPr lang="en-US" sz="2400" i="0" dirty="0">
                <a:solidFill>
                  <a:srgbClr val="292929"/>
                </a:solidFill>
                <a:effectLst/>
                <a:latin typeface="Arial" panose="020B0604020202020204" pitchFamily="34" charset="0"/>
                <a:cs typeface="Arial" panose="020B0604020202020204" pitchFamily="34" charset="0"/>
              </a:rPr>
              <a:t>% of the data is used to build our </a:t>
            </a:r>
            <a:r>
              <a:rPr lang="en-US" sz="2400" i="0" dirty="0" err="1">
                <a:solidFill>
                  <a:srgbClr val="292929"/>
                </a:solidFill>
                <a:effectLst/>
                <a:latin typeface="Arial" panose="020B0604020202020204" pitchFamily="34" charset="0"/>
                <a:cs typeface="Arial" panose="020B0604020202020204" pitchFamily="34" charset="0"/>
              </a:rPr>
              <a:t>machinelearning</a:t>
            </a:r>
            <a:r>
              <a:rPr lang="en-US" sz="2400" i="0" dirty="0">
                <a:solidFill>
                  <a:srgbClr val="292929"/>
                </a:solidFill>
                <a:effectLst/>
                <a:latin typeface="Arial" panose="020B0604020202020204" pitchFamily="34" charset="0"/>
                <a:cs typeface="Arial" panose="020B0604020202020204" pitchFamily="34" charset="0"/>
              </a:rPr>
              <a:t> model, and is called the training data or training set. 20% of the data will be used to access how well </a:t>
            </a:r>
            <a:r>
              <a:rPr lang="en-US" sz="2400" i="0" dirty="0" err="1">
                <a:solidFill>
                  <a:srgbClr val="292929"/>
                </a:solidFill>
                <a:effectLst/>
                <a:latin typeface="Arial" panose="020B0604020202020204" pitchFamily="34" charset="0"/>
                <a:cs typeface="Arial" panose="020B0604020202020204" pitchFamily="34" charset="0"/>
              </a:rPr>
              <a:t>themodel</a:t>
            </a:r>
            <a:r>
              <a:rPr lang="en-US" sz="2400" i="0" dirty="0">
                <a:solidFill>
                  <a:srgbClr val="292929"/>
                </a:solidFill>
                <a:effectLst/>
                <a:latin typeface="Arial" panose="020B0604020202020204" pitchFamily="34" charset="0"/>
                <a:cs typeface="Arial" panose="020B0604020202020204" pitchFamily="34" charset="0"/>
              </a:rPr>
              <a:t> works and is called test data, test set.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909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2007</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Black</vt:lpstr>
      <vt:lpstr>Calibri</vt:lpstr>
      <vt:lpstr>Calibri Light</vt:lpstr>
      <vt:lpstr>Helvetica</vt:lpstr>
      <vt:lpstr>IBM Plex Sans</vt:lpstr>
      <vt:lpstr>Source Sans Pro</vt:lpstr>
      <vt:lpstr>source-code-pro</vt:lpstr>
      <vt:lpstr>source-serif-pro</vt:lpstr>
      <vt:lpstr>Times New Roman</vt:lpstr>
      <vt:lpstr>Office Theme</vt:lpstr>
      <vt:lpstr>PowerPoint Presentation</vt:lpstr>
      <vt:lpstr>BREAST CANCER: An Overview</vt:lpstr>
      <vt:lpstr>INTRODUCTION </vt:lpstr>
      <vt:lpstr>Objective </vt:lpstr>
      <vt:lpstr>Methodology </vt:lpstr>
      <vt:lpstr>1.Dataset acquisition</vt:lpstr>
      <vt:lpstr>PowerPoint Presentation</vt:lpstr>
      <vt:lpstr>2. Pre- processing</vt:lpstr>
      <vt:lpstr> The prepared data is used to build machine learning algorithms that can predict the breast cancer for a new set of measurements. To evaluate the algorithms performances, we show the model new data for which we have labels. This is usually done by splitting the labeled data we have collected into two parts whit Train_test_split method.   The data we use is usually split into training data and test data. The training set contains a known output and the model learns on this data in order to be generalized to other data later on. We have the test dataset (or subset) in order to test our model’s prediction on this subset.  We will do this using SciKit-Learn library in Python using the train_test_split method.   Here,80% of the data is used to build our machinelearning model, and is called the training data or training set. 20% of the data will be used to access how well themodel works and is called test data, test set. </vt:lpstr>
      <vt:lpstr>Feature scaling</vt:lpstr>
      <vt:lpstr>3. Model selection</vt:lpstr>
      <vt:lpstr>Machine learning algorithms used:</vt:lpstr>
      <vt:lpstr>4. Decision tree Decision Tree  is a predictive modeling tool that can be applied across many areas. It can be constructed by an algorithmic approach that can split the dataset in different ways based on different conditions   5. Random forest  Random forest, like its name implies, consists of many individual decision trees that operate as an ensemble. Each individual tree in the random forest spits out a class prediction and the class with the most votes becomes our model’s prediction.</vt:lpstr>
      <vt:lpstr>Model evaluation Results</vt:lpstr>
      <vt:lpstr>PowerPoint Presentation</vt:lpstr>
      <vt:lpstr>Classification report </vt:lpstr>
      <vt:lpstr>Confusion matrix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Office</dc:creator>
  <cp:lastModifiedBy>MS Office</cp:lastModifiedBy>
  <cp:revision>3</cp:revision>
  <dcterms:created xsi:type="dcterms:W3CDTF">2023-03-25T07:35:47Z</dcterms:created>
  <dcterms:modified xsi:type="dcterms:W3CDTF">2023-04-15T08:01:52Z</dcterms:modified>
</cp:coreProperties>
</file>