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61" r:id="rId7"/>
    <p:sldId id="259" r:id="rId8"/>
    <p:sldId id="260"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F54BEF-02B8-4873-BA7E-0DBFBAE7FC55}">
          <p14:sldIdLst>
            <p14:sldId id="257"/>
          </p14:sldIdLst>
        </p14:section>
        <p14:section name="Untitled Section" id="{00D58906-7764-48B8-8584-D492D41466C2}">
          <p14:sldIdLst>
            <p14:sldId id="258"/>
            <p14:sldId id="261"/>
            <p14:sldId id="259"/>
            <p14:sldId id="260"/>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96" d="100"/>
          <a:sy n="96" d="100"/>
        </p:scale>
        <p:origin x="8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53664" y="639097"/>
            <a:ext cx="6589408" cy="3686015"/>
          </a:xfrm>
        </p:spPr>
        <p:txBody>
          <a:bodyPr>
            <a:normAutofit/>
          </a:bodyPr>
          <a:lstStyle/>
          <a:p>
            <a:r>
              <a:rPr lang="en-US" sz="4000" dirty="0"/>
              <a:t>DATA ANALYSIS AND VISUALIZATION</a:t>
            </a:r>
            <a:br>
              <a:rPr lang="en-US" sz="4000" dirty="0"/>
            </a:br>
            <a:r>
              <a:rPr lang="en-US" sz="4000" dirty="0"/>
              <a:t>CSE-2015</a:t>
            </a:r>
            <a:br>
              <a:rPr lang="en-US" sz="4000" dirty="0"/>
            </a:br>
            <a:br>
              <a:rPr lang="en-US" sz="4000" dirty="0"/>
            </a:br>
            <a:r>
              <a:rPr lang="en-US" sz="4000" dirty="0"/>
              <a:t>Review 0 project</a:t>
            </a:r>
            <a:br>
              <a:rPr lang="en-US" sz="4000" dirty="0"/>
            </a:br>
            <a:endParaRPr lang="en-US" sz="4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b="1" u="sng" dirty="0">
                <a:solidFill>
                  <a:schemeClr val="tx1">
                    <a:lumMod val="85000"/>
                    <a:lumOff val="15000"/>
                  </a:schemeClr>
                </a:solidFill>
              </a:rPr>
              <a:t>Team Members:</a:t>
            </a:r>
          </a:p>
          <a:p>
            <a:r>
              <a:rPr lang="en-US" sz="2400" b="1" dirty="0">
                <a:solidFill>
                  <a:schemeClr val="tx1">
                    <a:lumMod val="85000"/>
                    <a:lumOff val="15000"/>
                  </a:schemeClr>
                </a:solidFill>
              </a:rPr>
              <a:t>Muskan ali   20201ISt0050</a:t>
            </a:r>
          </a:p>
          <a:p>
            <a:r>
              <a:rPr lang="en-US" sz="2400" b="1" dirty="0" err="1">
                <a:solidFill>
                  <a:schemeClr val="tx1">
                    <a:lumMod val="85000"/>
                    <a:lumOff val="15000"/>
                  </a:schemeClr>
                </a:solidFill>
              </a:rPr>
              <a:t>Gana</a:t>
            </a:r>
            <a:r>
              <a:rPr lang="en-US" sz="2400" b="1" dirty="0">
                <a:solidFill>
                  <a:schemeClr val="tx1">
                    <a:lumMod val="85000"/>
                    <a:lumOff val="15000"/>
                  </a:schemeClr>
                </a:solidFill>
              </a:rPr>
              <a:t>  </a:t>
            </a:r>
            <a:r>
              <a:rPr lang="en-US" sz="2400" b="1" dirty="0" err="1">
                <a:solidFill>
                  <a:schemeClr val="tx1">
                    <a:lumMod val="85000"/>
                    <a:lumOff val="15000"/>
                  </a:schemeClr>
                </a:solidFill>
              </a:rPr>
              <a:t>nh</a:t>
            </a:r>
            <a:r>
              <a:rPr lang="en-US" sz="2400" b="1" dirty="0">
                <a:solidFill>
                  <a:schemeClr val="tx1">
                    <a:lumMod val="85000"/>
                    <a:lumOff val="15000"/>
                  </a:schemeClr>
                </a:solidFill>
              </a:rPr>
              <a:t>       20211ist0025</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590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u="sng" dirty="0">
                <a:solidFill>
                  <a:srgbClr val="FFFFFF"/>
                </a:solidFill>
              </a:rPr>
              <a:t>CONTENTS:</a:t>
            </a:r>
            <a:br>
              <a:rPr lang="en-US" sz="4800" i="1" dirty="0">
                <a:solidFill>
                  <a:srgbClr val="FFFFFF"/>
                </a:solidFill>
              </a:rPr>
            </a:br>
            <a:r>
              <a:rPr lang="en-US" sz="4800" i="1" dirty="0">
                <a:solidFill>
                  <a:srgbClr val="FFFFFF"/>
                </a:solidFill>
              </a:rPr>
              <a:t>Overview</a:t>
            </a:r>
            <a:br>
              <a:rPr lang="en-US" sz="4800" i="1" dirty="0">
                <a:solidFill>
                  <a:srgbClr val="FFFFFF"/>
                </a:solidFill>
              </a:rPr>
            </a:br>
            <a:r>
              <a:rPr lang="en-US" sz="4800" i="1" dirty="0">
                <a:solidFill>
                  <a:srgbClr val="FFFFFF"/>
                </a:solidFill>
              </a:rPr>
              <a:t>Problem Statement</a:t>
            </a:r>
            <a:br>
              <a:rPr lang="en-US" sz="4800" i="1" dirty="0">
                <a:solidFill>
                  <a:srgbClr val="FFFFFF"/>
                </a:solidFill>
              </a:rPr>
            </a:br>
            <a:r>
              <a:rPr lang="en-US" sz="4800" i="1" dirty="0">
                <a:solidFill>
                  <a:srgbClr val="FFFFFF"/>
                </a:solidFill>
              </a:rPr>
              <a:t>Motives and Objectives</a:t>
            </a:r>
            <a:br>
              <a:rPr lang="en-US" sz="4800" i="1" dirty="0">
                <a:solidFill>
                  <a:srgbClr val="FFFFFF"/>
                </a:solidFill>
              </a:rPr>
            </a:br>
            <a:r>
              <a:rPr lang="en-US" sz="4800" i="1" dirty="0">
                <a:solidFill>
                  <a:srgbClr val="FFFFFF"/>
                </a:solidFill>
              </a:rPr>
              <a:t>Conclusion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51E1-A9EC-AC6A-CBCE-64E6CC2FA265}"/>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0CADBA64-6E6C-2820-9843-7098D0295CB2}"/>
              </a:ext>
            </a:extLst>
          </p:cNvPr>
          <p:cNvSpPr>
            <a:spLocks noGrp="1"/>
          </p:cNvSpPr>
          <p:nvPr>
            <p:ph idx="1"/>
          </p:nvPr>
        </p:nvSpPr>
        <p:spPr/>
        <p:txBody>
          <a:bodyPr/>
          <a:lstStyle/>
          <a:p>
            <a:r>
              <a:rPr lang="en-US" dirty="0"/>
              <a:t>Road accidents in India are a severe public health and safety concern, ranking among the highest globally in terms of fatalities. Contributing factors include poor road infrastructure, overcrowded roads, reckless driving culture, poorly maintained vehicles, lack of awareness among road users, and inadequate law enforcement. </a:t>
            </a:r>
          </a:p>
          <a:p>
            <a:r>
              <a:rPr lang="en-US" dirty="0"/>
              <a:t>The high population density exacerbates these challenges. Addressing this issue requires a comprehensive approach, including infrastructure improvements, stricter enforcement of traffic laws, increased public awareness campaigns, and initiatives to promote safer driving practices.</a:t>
            </a:r>
            <a:endParaRPr lang="en-IN" dirty="0"/>
          </a:p>
        </p:txBody>
      </p:sp>
    </p:spTree>
    <p:extLst>
      <p:ext uri="{BB962C8B-B14F-4D97-AF65-F5344CB8AC3E}">
        <p14:creationId xmlns:p14="http://schemas.microsoft.com/office/powerpoint/2010/main" val="2856622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6A58-C37B-1022-30EC-48E20824392F}"/>
              </a:ext>
            </a:extLst>
          </p:cNvPr>
          <p:cNvSpPr>
            <a:spLocks noGrp="1"/>
          </p:cNvSpPr>
          <p:nvPr>
            <p:ph type="title"/>
          </p:nvPr>
        </p:nvSpPr>
        <p:spPr/>
        <p:txBody>
          <a:bodyPr anchor="b">
            <a:normAutofit/>
          </a:bodyPr>
          <a:lstStyle/>
          <a:p>
            <a:r>
              <a:rPr lang="en-IN" dirty="0"/>
              <a:t>PROBLEM STATEMENT:</a:t>
            </a:r>
          </a:p>
        </p:txBody>
      </p:sp>
      <p:sp>
        <p:nvSpPr>
          <p:cNvPr id="11" name="Content Placeholder 10">
            <a:extLst>
              <a:ext uri="{FF2B5EF4-FFF2-40B4-BE49-F238E27FC236}">
                <a16:creationId xmlns:a16="http://schemas.microsoft.com/office/drawing/2014/main" id="{FC93CD4D-477F-810D-BC67-D4E0BC26AFA7}"/>
              </a:ext>
            </a:extLst>
          </p:cNvPr>
          <p:cNvSpPr>
            <a:spLocks noGrp="1"/>
          </p:cNvSpPr>
          <p:nvPr>
            <p:ph idx="1"/>
          </p:nvPr>
        </p:nvSpPr>
        <p:spPr/>
        <p:txBody>
          <a:bodyPr>
            <a:normAutofit/>
          </a:bodyPr>
          <a:lstStyle/>
          <a:p>
            <a:endParaRPr lang="en-US" dirty="0"/>
          </a:p>
          <a:p>
            <a:r>
              <a:rPr lang="en-US" dirty="0"/>
              <a:t>"Addressing Road Accidents in India“</a:t>
            </a:r>
          </a:p>
          <a:p>
            <a:r>
              <a:rPr lang="en-US" dirty="0"/>
              <a:t>Introduce the alarming rate of road accidents in India, highlighting statistics and the severity of the issue. Mention the economic, social, and personal impacts of road accidents.</a:t>
            </a:r>
            <a:endParaRPr lang="en-IN" dirty="0"/>
          </a:p>
        </p:txBody>
      </p:sp>
      <p:sp>
        <p:nvSpPr>
          <p:cNvPr id="3" name="Content Placeholder 2">
            <a:extLst>
              <a:ext uri="{FF2B5EF4-FFF2-40B4-BE49-F238E27FC236}">
                <a16:creationId xmlns:a16="http://schemas.microsoft.com/office/drawing/2014/main" id="{CD3D38B4-2EE4-395F-AAF2-15FC173A68D7}"/>
              </a:ext>
            </a:extLst>
          </p:cNvPr>
          <p:cNvSpPr>
            <a:spLocks noGrp="1"/>
          </p:cNvSpPr>
          <p:nvPr>
            <p:ph type="body" sz="half" idx="2"/>
          </p:nvPr>
        </p:nvSpPr>
        <p:spPr/>
        <p:txBody>
          <a:bodyPr>
            <a:normAutofit/>
          </a:bodyPr>
          <a:lstStyle/>
          <a:p>
            <a:r>
              <a:rPr lang="en-US" dirty="0"/>
              <a:t> </a:t>
            </a:r>
            <a:endParaRPr lang="en-IN" dirty="0"/>
          </a:p>
        </p:txBody>
      </p:sp>
    </p:spTree>
    <p:extLst>
      <p:ext uri="{BB962C8B-B14F-4D97-AF65-F5344CB8AC3E}">
        <p14:creationId xmlns:p14="http://schemas.microsoft.com/office/powerpoint/2010/main" val="54662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601C10-983C-250D-1794-6CBCAC34F527}"/>
              </a:ext>
            </a:extLst>
          </p:cNvPr>
          <p:cNvSpPr>
            <a:spLocks noGrp="1"/>
          </p:cNvSpPr>
          <p:nvPr>
            <p:ph type="title"/>
          </p:nvPr>
        </p:nvSpPr>
        <p:spPr>
          <a:xfrm>
            <a:off x="1097280" y="286603"/>
            <a:ext cx="10058400" cy="1450757"/>
          </a:xfrm>
        </p:spPr>
        <p:txBody>
          <a:bodyPr anchor="b">
            <a:normAutofit/>
          </a:bodyPr>
          <a:lstStyle/>
          <a:p>
            <a:r>
              <a:rPr lang="en-IN" dirty="0"/>
              <a:t>MOTIVES AND OBJECTIVES</a:t>
            </a:r>
          </a:p>
        </p:txBody>
      </p:sp>
      <p:sp>
        <p:nvSpPr>
          <p:cNvPr id="15" name="Content Placeholder 2">
            <a:extLst>
              <a:ext uri="{FF2B5EF4-FFF2-40B4-BE49-F238E27FC236}">
                <a16:creationId xmlns:a16="http://schemas.microsoft.com/office/drawing/2014/main" id="{59831171-0B48-500C-3FB4-F1B4A99ADEF7}"/>
              </a:ext>
            </a:extLst>
          </p:cNvPr>
          <p:cNvSpPr>
            <a:spLocks noGrp="1"/>
          </p:cNvSpPr>
          <p:nvPr>
            <p:ph sz="half" idx="1"/>
          </p:nvPr>
        </p:nvSpPr>
        <p:spPr>
          <a:xfrm>
            <a:off x="1097280" y="2120900"/>
            <a:ext cx="4639736" cy="3748193"/>
          </a:xfrm>
        </p:spPr>
        <p:txBody>
          <a:bodyPr/>
          <a:lstStyle/>
          <a:p>
            <a:r>
              <a:rPr lang="en-US" b="1" dirty="0"/>
              <a:t>MOTIVES:</a:t>
            </a:r>
          </a:p>
          <a:p>
            <a:r>
              <a:rPr lang="en-US" dirty="0"/>
              <a:t> Explain the driving force behind addressing road accidents, such as</a:t>
            </a:r>
          </a:p>
          <a:p>
            <a:r>
              <a:rPr lang="en-US" dirty="0"/>
              <a:t>-&gt; saving lives,</a:t>
            </a:r>
          </a:p>
          <a:p>
            <a:r>
              <a:rPr lang="en-US" dirty="0"/>
              <a:t>-&gt; reducing injuries and </a:t>
            </a:r>
          </a:p>
          <a:p>
            <a:r>
              <a:rPr lang="en-US" dirty="0"/>
              <a:t>-&gt;economic losses.</a:t>
            </a:r>
          </a:p>
        </p:txBody>
      </p:sp>
      <p:sp>
        <p:nvSpPr>
          <p:cNvPr id="17" name="Content Placeholder 3">
            <a:extLst>
              <a:ext uri="{FF2B5EF4-FFF2-40B4-BE49-F238E27FC236}">
                <a16:creationId xmlns:a16="http://schemas.microsoft.com/office/drawing/2014/main" id="{ECC9D5A2-AB5D-B06B-3C5E-A1C5F1FB3363}"/>
              </a:ext>
            </a:extLst>
          </p:cNvPr>
          <p:cNvSpPr>
            <a:spLocks noGrp="1"/>
          </p:cNvSpPr>
          <p:nvPr>
            <p:ph sz="half" idx="2"/>
          </p:nvPr>
        </p:nvSpPr>
        <p:spPr>
          <a:xfrm>
            <a:off x="6515944" y="2120900"/>
            <a:ext cx="4639736" cy="3748194"/>
          </a:xfrm>
        </p:spPr>
        <p:txBody>
          <a:bodyPr/>
          <a:lstStyle/>
          <a:p>
            <a:r>
              <a:rPr lang="en-US" b="1" dirty="0"/>
              <a:t>OBJECTIVES:</a:t>
            </a:r>
          </a:p>
          <a:p>
            <a:r>
              <a:rPr lang="en-US" dirty="0"/>
              <a:t>Outline specific objectives, such as</a:t>
            </a:r>
          </a:p>
          <a:p>
            <a:r>
              <a:rPr lang="en-US" dirty="0"/>
              <a:t> -&gt;implementing stricter traffic regulations,</a:t>
            </a:r>
          </a:p>
          <a:p>
            <a:r>
              <a:rPr lang="en-US" dirty="0"/>
              <a:t> -&gt;improving road infrastructure,</a:t>
            </a:r>
          </a:p>
          <a:p>
            <a:r>
              <a:rPr lang="en-US" dirty="0"/>
              <a:t>-&gt; increasing public awareness campaigns, </a:t>
            </a:r>
          </a:p>
          <a:p>
            <a:r>
              <a:rPr lang="en-US" dirty="0"/>
              <a:t>-&gt; enhancing emergency response systems.</a:t>
            </a:r>
          </a:p>
        </p:txBody>
      </p:sp>
    </p:spTree>
    <p:extLst>
      <p:ext uri="{BB962C8B-B14F-4D97-AF65-F5344CB8AC3E}">
        <p14:creationId xmlns:p14="http://schemas.microsoft.com/office/powerpoint/2010/main" val="275757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705F-9F97-76FC-8F92-D5164ECA3780}"/>
              </a:ext>
            </a:extLst>
          </p:cNvPr>
          <p:cNvSpPr>
            <a:spLocks noGrp="1"/>
          </p:cNvSpPr>
          <p:nvPr>
            <p:ph type="title"/>
          </p:nvPr>
        </p:nvSpPr>
        <p:spPr>
          <a:xfrm>
            <a:off x="214686" y="786383"/>
            <a:ext cx="3946348" cy="2093975"/>
          </a:xfrm>
        </p:spPr>
        <p:txBody>
          <a:bodyPr/>
          <a:lstStyle/>
          <a:p>
            <a:r>
              <a:rPr lang="en-IN" dirty="0"/>
              <a:t>ARCHITECTURE MODEL:</a:t>
            </a:r>
          </a:p>
        </p:txBody>
      </p:sp>
      <p:sp>
        <p:nvSpPr>
          <p:cNvPr id="3" name="Content Placeholder 2">
            <a:extLst>
              <a:ext uri="{FF2B5EF4-FFF2-40B4-BE49-F238E27FC236}">
                <a16:creationId xmlns:a16="http://schemas.microsoft.com/office/drawing/2014/main" id="{327D850E-8077-BAD8-FBAB-CB20C5A8970B}"/>
              </a:ext>
            </a:extLst>
          </p:cNvPr>
          <p:cNvSpPr>
            <a:spLocks noGrp="1"/>
          </p:cNvSpPr>
          <p:nvPr>
            <p:ph idx="1"/>
          </p:nvPr>
        </p:nvSpPr>
        <p:spPr/>
        <p:txBody>
          <a:bodyPr>
            <a:normAutofit/>
          </a:bodyPr>
          <a:lstStyle/>
          <a:p>
            <a:r>
              <a:rPr lang="en-US" dirty="0"/>
              <a:t>Present a proposed architecture model to tackle road accidents in India. This could include components such as:</a:t>
            </a:r>
          </a:p>
          <a:p>
            <a:r>
              <a:rPr lang="en-US" b="1" dirty="0"/>
              <a:t>Traffic Management System</a:t>
            </a:r>
          </a:p>
          <a:p>
            <a:r>
              <a:rPr lang="en-US" b="1" dirty="0"/>
              <a:t>Vehicle Safety Standards</a:t>
            </a:r>
          </a:p>
          <a:p>
            <a:r>
              <a:rPr lang="en-US" b="1" dirty="0"/>
              <a:t>Public Awareness Campaigns</a:t>
            </a:r>
          </a:p>
          <a:p>
            <a:r>
              <a:rPr lang="en-US" b="1" dirty="0"/>
              <a:t>Emergency Response Systems</a:t>
            </a:r>
          </a:p>
          <a:p>
            <a:r>
              <a:rPr lang="en-US" b="1" dirty="0"/>
              <a:t>Policy and Law Enforcement</a:t>
            </a:r>
            <a:endParaRPr lang="en-IN" b="1" dirty="0"/>
          </a:p>
        </p:txBody>
      </p:sp>
    </p:spTree>
    <p:extLst>
      <p:ext uri="{BB962C8B-B14F-4D97-AF65-F5344CB8AC3E}">
        <p14:creationId xmlns:p14="http://schemas.microsoft.com/office/powerpoint/2010/main" val="402123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3FC4515-ED16-B255-1A7E-29D680B7154E}"/>
              </a:ext>
            </a:extLst>
          </p:cNvPr>
          <p:cNvSpPr>
            <a:spLocks noGrp="1"/>
          </p:cNvSpPr>
          <p:nvPr>
            <p:ph type="title"/>
          </p:nvPr>
        </p:nvSpPr>
        <p:spPr>
          <a:xfrm>
            <a:off x="1097280" y="286603"/>
            <a:ext cx="10058400" cy="1450757"/>
          </a:xfrm>
        </p:spPr>
        <p:txBody>
          <a:bodyPr/>
          <a:lstStyle/>
          <a:p>
            <a:r>
              <a:rPr lang="en-US" dirty="0"/>
              <a:t>CONCLUSION:</a:t>
            </a:r>
          </a:p>
        </p:txBody>
      </p:sp>
      <p:sp>
        <p:nvSpPr>
          <p:cNvPr id="12" name="Content Placeholder 2">
            <a:extLst>
              <a:ext uri="{FF2B5EF4-FFF2-40B4-BE49-F238E27FC236}">
                <a16:creationId xmlns:a16="http://schemas.microsoft.com/office/drawing/2014/main" id="{15549124-B809-DB54-AA27-3393D61A2FD8}"/>
              </a:ext>
            </a:extLst>
          </p:cNvPr>
          <p:cNvSpPr>
            <a:spLocks noGrp="1"/>
          </p:cNvSpPr>
          <p:nvPr>
            <p:ph idx="1"/>
          </p:nvPr>
        </p:nvSpPr>
        <p:spPr>
          <a:xfrm>
            <a:off x="1097280" y="2108201"/>
            <a:ext cx="10058400" cy="3760891"/>
          </a:xfrm>
        </p:spPr>
        <p:txBody>
          <a:bodyPr/>
          <a:lstStyle/>
          <a:p>
            <a:r>
              <a:rPr lang="en-US" dirty="0"/>
              <a:t>Summarize the key points discussed in the presentation. Emphasize the importance of collaborative efforts from government authorities, law enforcement agencies, stakeholders, and the public to effectively address the issue of road accidents in India. Invite audience participation and support for implementing proposed solutions.</a:t>
            </a:r>
          </a:p>
          <a:p>
            <a:endParaRPr lang="en-US" dirty="0"/>
          </a:p>
          <a:p>
            <a:endParaRPr lang="en-US" dirty="0"/>
          </a:p>
          <a:p>
            <a:endParaRPr lang="en-US" dirty="0"/>
          </a:p>
        </p:txBody>
      </p:sp>
    </p:spTree>
    <p:extLst>
      <p:ext uri="{BB962C8B-B14F-4D97-AF65-F5344CB8AC3E}">
        <p14:creationId xmlns:p14="http://schemas.microsoft.com/office/powerpoint/2010/main" val="299449547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{C49B8F6B-4A8A-4442-B087-A71FCE8D95F9}tf56160789_win32</Template>
  <TotalTime>60</TotalTime>
  <Words>322</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Custom</vt:lpstr>
      <vt:lpstr>DATA ANALYSIS AND VISUALIZATION CSE-2015  Review 0 project </vt:lpstr>
      <vt:lpstr>CONTENTS: Overview Problem Statement Motives and Objectives Conclusion</vt:lpstr>
      <vt:lpstr>OVERVIEW:</vt:lpstr>
      <vt:lpstr>PROBLEM STATEMENT:</vt:lpstr>
      <vt:lpstr>MOTIVES AND OBJECTIVES</vt:lpstr>
      <vt:lpstr>ARCHITECTURE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VISUALIZATION CSE-2015  Review 0 project </dc:title>
  <dc:creator>Waseem Ali</dc:creator>
  <cp:lastModifiedBy>Waseem Ali</cp:lastModifiedBy>
  <cp:revision>1</cp:revision>
  <dcterms:created xsi:type="dcterms:W3CDTF">2024-03-24T13:42:34Z</dcterms:created>
  <dcterms:modified xsi:type="dcterms:W3CDTF">2024-03-24T14:43:15Z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