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2" r:id="rId5"/>
    <p:sldId id="273" r:id="rId6"/>
    <p:sldId id="259" r:id="rId7"/>
    <p:sldId id="267" r:id="rId8"/>
    <p:sldId id="278" r:id="rId9"/>
    <p:sldId id="262" r:id="rId10"/>
    <p:sldId id="263" r:id="rId11"/>
    <p:sldId id="266" r:id="rId12"/>
    <p:sldId id="268" r:id="rId13"/>
    <p:sldId id="282"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782" autoAdjust="0"/>
  </p:normalViewPr>
  <p:slideViewPr>
    <p:cSldViewPr snapToGrid="0">
      <p:cViewPr>
        <p:scale>
          <a:sx n="73" d="100"/>
          <a:sy n="73" d="100"/>
        </p:scale>
        <p:origin x="312" y="1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514812"/>
            <a:ext cx="9144000" cy="3385676"/>
          </a:xfrm>
        </p:spPr>
        <p:txBody>
          <a:bodyPr/>
          <a:lstStyle/>
          <a:p>
            <a:r>
              <a:rPr lang="en-US" sz="5400" dirty="0"/>
              <a:t>Analyzing Customer Feedback For British Airways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4114545"/>
            <a:ext cx="9144000" cy="836797"/>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Unlocking Insights for Enhanced Customer Experience</a:t>
            </a:r>
          </a:p>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576072" y="82296"/>
            <a:ext cx="11228832" cy="1298448"/>
          </a:xfrm>
        </p:spPr>
        <p:txBody>
          <a:bodyPr/>
          <a:lstStyle/>
          <a:p>
            <a:r>
              <a:rPr lang="en-US" dirty="0"/>
              <a:t>Further Analysis &amp; Recommendations</a:t>
            </a: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a:xfrm>
            <a:off x="365760" y="6464808"/>
            <a:ext cx="987552" cy="310896"/>
          </a:xfrm>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10</a:t>
            </a:fld>
            <a:endParaRPr lang="en-US" dirty="0"/>
          </a:p>
        </p:txBody>
      </p:sp>
      <p:sp>
        <p:nvSpPr>
          <p:cNvPr id="23" name="Content Placeholder 22">
            <a:extLst>
              <a:ext uri="{FF2B5EF4-FFF2-40B4-BE49-F238E27FC236}">
                <a16:creationId xmlns:a16="http://schemas.microsoft.com/office/drawing/2014/main" id="{7EBAA971-4348-C347-17E0-789DA32BD465}"/>
              </a:ext>
            </a:extLst>
          </p:cNvPr>
          <p:cNvSpPr>
            <a:spLocks noGrp="1"/>
          </p:cNvSpPr>
          <p:nvPr>
            <p:ph sz="half" idx="2"/>
          </p:nvPr>
        </p:nvSpPr>
        <p:spPr>
          <a:xfrm>
            <a:off x="1438275" y="1733551"/>
            <a:ext cx="8248650" cy="3867150"/>
          </a:xfrm>
        </p:spPr>
        <p:txBody>
          <a:bodyPr>
            <a:normAutofit lnSpcReduction="10000"/>
          </a:bodyPr>
          <a:lstStyle/>
          <a:p>
            <a:pPr marL="0" marR="0">
              <a:lnSpc>
                <a:spcPct val="200000"/>
              </a:lnSpc>
              <a:spcBef>
                <a:spcPts val="0"/>
              </a:spcBef>
              <a:spcAft>
                <a:spcPts val="800"/>
              </a:spcAft>
            </a:pPr>
            <a:r>
              <a:rPr lang="en-US" sz="2000" kern="100" dirty="0">
                <a:effectLst/>
                <a:latin typeface="Gill Sans Nova Light (Body)"/>
                <a:ea typeface="Calibri" panose="020F0502020204030204" pitchFamily="34" charset="0"/>
                <a:cs typeface="Times New Roman" panose="02020603050405020304" pitchFamily="18" charset="0"/>
              </a:rPr>
              <a:t>Dive deeper into the content of negative reviews to identify specific pain points and issues mentioned by customers.</a:t>
            </a:r>
          </a:p>
          <a:p>
            <a:pPr marL="0" marR="0">
              <a:lnSpc>
                <a:spcPct val="200000"/>
              </a:lnSpc>
              <a:spcBef>
                <a:spcPts val="0"/>
              </a:spcBef>
              <a:spcAft>
                <a:spcPts val="800"/>
              </a:spcAft>
            </a:pPr>
            <a:r>
              <a:rPr lang="en-US" sz="2000" kern="100" dirty="0">
                <a:effectLst/>
                <a:latin typeface="Gill Sans Nova Light (Body)"/>
                <a:ea typeface="Calibri" panose="020F0502020204030204" pitchFamily="34" charset="0"/>
                <a:cs typeface="Times New Roman" panose="02020603050405020304" pitchFamily="18" charset="0"/>
              </a:rPr>
              <a:t> Explore trends in sentiment over time to see if there are improvements or declines in customer perception.</a:t>
            </a:r>
          </a:p>
          <a:p>
            <a:pPr marL="0" marR="0">
              <a:lnSpc>
                <a:spcPct val="200000"/>
              </a:lnSpc>
              <a:spcBef>
                <a:spcPts val="0"/>
              </a:spcBef>
              <a:spcAft>
                <a:spcPts val="800"/>
              </a:spcAft>
            </a:pPr>
            <a:r>
              <a:rPr lang="en-US" sz="2000" kern="100" dirty="0">
                <a:effectLst/>
                <a:latin typeface="Gill Sans Nova Light (Body)"/>
                <a:ea typeface="Calibri" panose="020F0502020204030204" pitchFamily="34" charset="0"/>
                <a:cs typeface="Times New Roman" panose="02020603050405020304" pitchFamily="18" charset="0"/>
              </a:rPr>
              <a:t> Conduct competitor analysis to benchmark British Airways against other airlines in terms of customer satisfaction</a:t>
            </a:r>
            <a:endParaRPr lang="en-US" sz="2000" dirty="0">
              <a:latin typeface="Gill Sans Nova Light (Body)"/>
            </a:endParaRPr>
          </a:p>
        </p:txBody>
      </p:sp>
    </p:spTree>
    <p:extLst>
      <p:ext uri="{BB962C8B-B14F-4D97-AF65-F5344CB8AC3E}">
        <p14:creationId xmlns:p14="http://schemas.microsoft.com/office/powerpoint/2010/main" val="116494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6072" y="82296"/>
            <a:ext cx="7303206" cy="1298448"/>
          </a:xfrm>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2" y="1625454"/>
            <a:ext cx="4572000" cy="4070729"/>
          </a:xfrm>
        </p:spPr>
        <p:txBody>
          <a:bodyPr>
            <a:normAutofit lnSpcReduction="10000"/>
          </a:bodyPr>
          <a:lstStyle/>
          <a:p>
            <a:pPr>
              <a:lnSpc>
                <a:spcPct val="150000"/>
              </a:lnSpc>
            </a:pPr>
            <a:r>
              <a:rPr lang="en-US" sz="1800" kern="100" dirty="0">
                <a:solidFill>
                  <a:schemeClr val="tx1">
                    <a:lumMod val="60000"/>
                    <a:lumOff val="40000"/>
                  </a:schemeClr>
                </a:solidFill>
                <a:effectLst/>
                <a:latin typeface="Gill Sans Nova Light (Body)"/>
                <a:ea typeface="Calibri" panose="020F0502020204030204" pitchFamily="34" charset="0"/>
                <a:cs typeface="Times New Roman" panose="02020603050405020304" pitchFamily="18" charset="0"/>
              </a:rPr>
              <a:t>British Airways generally enjoys a positive sentiment among its customers, with the majority expressing satisfaction with various aspects of their service. However, there are areas, such as "Comfort," where improvements could enhance the overall customer experience. Regular monitoring of customer feedback and addressing specific concerns can help BA maintain and further improve its reputation in the airline industry.</a:t>
            </a:r>
          </a:p>
          <a:p>
            <a:endParaRPr lang="en-US" dirty="0">
              <a:solidFill>
                <a:schemeClr val="tx1">
                  <a:lumMod val="60000"/>
                  <a:lumOff val="40000"/>
                </a:schemeClr>
              </a:solidFill>
            </a:endParaRP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p:blipFill>
        <p:spPr>
          <a:xfrm>
            <a:off x="6646264" y="0"/>
            <a:ext cx="5545736" cy="6063092"/>
          </a:xfrm>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524000" y="3602037"/>
            <a:ext cx="9144000" cy="2297317"/>
          </a:xfrm>
        </p:spPr>
        <p:txBody>
          <a:bodyPr>
            <a:normAutofit/>
          </a:bodyPr>
          <a:lstStyle/>
          <a:p>
            <a:r>
              <a:rPr lang="en-US" dirty="0"/>
              <a:t>Muskan Kashyap</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788857414"/>
              </p:ext>
            </p:extLst>
          </p:nvPr>
        </p:nvGraphicFramePr>
        <p:xfrm>
          <a:off x="7791450" y="1169988"/>
          <a:ext cx="4219575" cy="5107099"/>
        </p:xfrm>
        <a:graphic>
          <a:graphicData uri="http://schemas.openxmlformats.org/drawingml/2006/table">
            <a:tbl>
              <a:tblPr firstRow="1" bandRow="1"/>
              <a:tblGrid>
                <a:gridCol w="4219575">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PROCESS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INSIGHTS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KEY FINDINGS</a:t>
                      </a:r>
                    </a:p>
                    <a:p>
                      <a:pPr marL="0" algn="r" defTabSz="914400" rtl="0" eaLnBrk="1" latinLnBrk="0" hangingPunct="1"/>
                      <a:r>
                        <a:rPr lang="en-US" sz="180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82296"/>
            <a:ext cx="6502620" cy="1298448"/>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4572000" cy="4070729"/>
          </a:xfrm>
        </p:spPr>
        <p:txBody>
          <a:bodyPr/>
          <a:lstStyle/>
          <a:p>
            <a:r>
              <a:rPr lang="en-US" sz="2000" b="1" dirty="0"/>
              <a:t>British Airways – A Symbol of Excellence</a:t>
            </a:r>
          </a:p>
          <a:p>
            <a:pPr marL="342900" indent="-342900">
              <a:lnSpc>
                <a:spcPct val="200000"/>
              </a:lnSpc>
              <a:buFont typeface="Arial" panose="020B0604020202020204" pitchFamily="34" charset="0"/>
              <a:buChar char="•"/>
            </a:pPr>
            <a:r>
              <a:rPr lang="en-US" dirty="0"/>
              <a:t>Flagship carrier of the United Kingdom (UK)</a:t>
            </a:r>
          </a:p>
          <a:p>
            <a:pPr marL="342900" indent="-342900">
              <a:lnSpc>
                <a:spcPct val="200000"/>
              </a:lnSpc>
              <a:buFont typeface="Arial" panose="020B0604020202020204" pitchFamily="34" charset="0"/>
              <a:buChar char="•"/>
            </a:pPr>
            <a:r>
              <a:rPr lang="en-US" dirty="0"/>
              <a:t>A rich history dating back to 2014</a:t>
            </a:r>
          </a:p>
          <a:p>
            <a:pPr marL="342900" indent="-342900">
              <a:lnSpc>
                <a:spcPct val="200000"/>
              </a:lnSpc>
              <a:buFont typeface="Arial" panose="020B0604020202020204" pitchFamily="34" charset="0"/>
              <a:buChar char="•"/>
            </a:pPr>
            <a:r>
              <a:rPr lang="en-US" dirty="0"/>
              <a:t>Global recognition for world-class service and innovation</a:t>
            </a:r>
          </a:p>
          <a:p>
            <a:pPr marL="342900" indent="-342900">
              <a:lnSpc>
                <a:spcPct val="200000"/>
              </a:lnSpc>
              <a:buFont typeface="Arial" panose="020B0604020202020204" pitchFamily="34" charset="0"/>
              <a:buChar char="•"/>
            </a:pPr>
            <a:r>
              <a:rPr lang="en-US" dirty="0"/>
              <a:t>Commitment to data-driven decision-making</a:t>
            </a: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a:xfrm>
            <a:off x="7815470" y="0"/>
            <a:ext cx="4376530" cy="6018401"/>
          </a:xfrm>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2" y="85474"/>
            <a:ext cx="7567360" cy="1295270"/>
          </a:xfrm>
        </p:spPr>
        <p:txBody>
          <a:bodyPr/>
          <a:lstStyle/>
          <a:p>
            <a:r>
              <a:rPr lang="en-US" dirty="0"/>
              <a:t>Process</a:t>
            </a:r>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135812" y="493728"/>
            <a:ext cx="3551111" cy="2231330"/>
          </a:xfrm>
        </p:spPr>
        <p:txBody>
          <a:bodyPr/>
          <a:lstStyle/>
          <a:p>
            <a:r>
              <a:rPr lang="en-US" dirty="0"/>
              <a:t>Understanding data</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630126" y="4301905"/>
            <a:ext cx="3551111" cy="2231330"/>
          </a:xfrm>
        </p:spPr>
        <p:txBody>
          <a:bodyPr/>
          <a:lstStyle/>
          <a:p>
            <a:r>
              <a:rPr lang="en-US" dirty="0"/>
              <a:t>Data analysis</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a:xfrm>
            <a:off x="8224696" y="4198707"/>
            <a:ext cx="3551111" cy="2231330"/>
          </a:xfrm>
        </p:spPr>
        <p:txBody>
          <a:bodyPr/>
          <a:lstStyle/>
          <a:p>
            <a:r>
              <a:rPr lang="en-US" dirty="0"/>
              <a:t>INSIGHTS &amp;</a:t>
            </a:r>
          </a:p>
          <a:p>
            <a:r>
              <a:rPr lang="en-US" dirty="0"/>
              <a:t>Key findings</a:t>
            </a:r>
          </a:p>
        </p:txBody>
      </p:sp>
      <p:sp>
        <p:nvSpPr>
          <p:cNvPr id="4" name="Text Placeholder 3">
            <a:extLst>
              <a:ext uri="{FF2B5EF4-FFF2-40B4-BE49-F238E27FC236}">
                <a16:creationId xmlns:a16="http://schemas.microsoft.com/office/drawing/2014/main" id="{E4730A7A-AC45-CCB1-F465-717B147C5D63}"/>
              </a:ext>
            </a:extLst>
          </p:cNvPr>
          <p:cNvSpPr>
            <a:spLocks noGrp="1"/>
          </p:cNvSpPr>
          <p:nvPr>
            <p:ph type="body" sz="quarter" idx="13"/>
          </p:nvPr>
        </p:nvSpPr>
        <p:spPr/>
        <p:txBody>
          <a:bodyPr/>
          <a:lstStyle/>
          <a:p>
            <a:r>
              <a:rPr lang="en-US" dirty="0"/>
              <a:t>Data Collection</a:t>
            </a:r>
          </a:p>
        </p:txBody>
      </p:sp>
      <p:sp>
        <p:nvSpPr>
          <p:cNvPr id="6" name="Text Placeholder 5">
            <a:extLst>
              <a:ext uri="{FF2B5EF4-FFF2-40B4-BE49-F238E27FC236}">
                <a16:creationId xmlns:a16="http://schemas.microsoft.com/office/drawing/2014/main" id="{099D1217-C0FF-1AF1-BA08-9AA558AC6F56}"/>
              </a:ext>
            </a:extLst>
          </p:cNvPr>
          <p:cNvSpPr>
            <a:spLocks noGrp="1"/>
          </p:cNvSpPr>
          <p:nvPr>
            <p:ph type="body" sz="quarter" idx="14"/>
          </p:nvPr>
        </p:nvSpPr>
        <p:spPr/>
        <p:txBody>
          <a:bodyPr/>
          <a:lstStyle/>
          <a:p>
            <a:r>
              <a:rPr lang="en-US" dirty="0"/>
              <a:t>Data quality</a:t>
            </a:r>
          </a:p>
        </p:txBody>
      </p:sp>
    </p:spTree>
    <p:extLst>
      <p:ext uri="{BB962C8B-B14F-4D97-AF65-F5344CB8AC3E}">
        <p14:creationId xmlns:p14="http://schemas.microsoft.com/office/powerpoint/2010/main" val="32725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606288"/>
            <a:ext cx="4840641" cy="4245748"/>
          </a:xfrm>
        </p:spPr>
        <p:txBody>
          <a:bodyPr/>
          <a:lstStyle/>
          <a:p>
            <a:r>
              <a:rPr lang="en-US" dirty="0"/>
              <a:t>INSIGHTS</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82296"/>
            <a:ext cx="9363456" cy="1298448"/>
          </a:xfrm>
        </p:spPr>
        <p:txBody>
          <a:bodyPr/>
          <a:lstStyle/>
          <a:p>
            <a:r>
              <a:rPr lang="en-US" dirty="0"/>
              <a:t>Customer Feedback Analysis</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365760" y="6464808"/>
            <a:ext cx="987552" cy="310896"/>
          </a:xfrm>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6</a:t>
            </a:fld>
            <a:endParaRPr lang="en-US" dirty="0"/>
          </a:p>
        </p:txBody>
      </p:sp>
      <p:sp>
        <p:nvSpPr>
          <p:cNvPr id="12" name="Content Placeholder 11">
            <a:extLst>
              <a:ext uri="{FF2B5EF4-FFF2-40B4-BE49-F238E27FC236}">
                <a16:creationId xmlns:a16="http://schemas.microsoft.com/office/drawing/2014/main" id="{670E615F-04C4-72B4-517F-DEA140541EA6}"/>
              </a:ext>
            </a:extLst>
          </p:cNvPr>
          <p:cNvSpPr>
            <a:spLocks noGrp="1"/>
          </p:cNvSpPr>
          <p:nvPr>
            <p:ph idx="1"/>
          </p:nvPr>
        </p:nvSpPr>
        <p:spPr>
          <a:xfrm>
            <a:off x="576071" y="1597981"/>
            <a:ext cx="11206353" cy="4431344"/>
          </a:xfrm>
        </p:spPr>
        <p:txBody>
          <a:bodyPr/>
          <a:lstStyle/>
          <a:p>
            <a:endParaRPr lang="en-US" dirty="0"/>
          </a:p>
        </p:txBody>
      </p:sp>
      <p:pic>
        <p:nvPicPr>
          <p:cNvPr id="14" name="Picture 13">
            <a:extLst>
              <a:ext uri="{FF2B5EF4-FFF2-40B4-BE49-F238E27FC236}">
                <a16:creationId xmlns:a16="http://schemas.microsoft.com/office/drawing/2014/main" id="{042919EE-F63F-4819-D328-32868D0C155B}"/>
              </a:ext>
            </a:extLst>
          </p:cNvPr>
          <p:cNvPicPr>
            <a:picLocks noChangeAspect="1"/>
          </p:cNvPicPr>
          <p:nvPr/>
        </p:nvPicPr>
        <p:blipFill rotWithShape="1">
          <a:blip r:embed="rId2"/>
          <a:srcRect l="8965" t="8784" r="17399" b="19808"/>
          <a:stretch/>
        </p:blipFill>
        <p:spPr>
          <a:xfrm>
            <a:off x="7048500" y="1975327"/>
            <a:ext cx="4373945" cy="3676651"/>
          </a:xfrm>
          <a:prstGeom prst="rect">
            <a:avLst/>
          </a:prstGeom>
        </p:spPr>
      </p:pic>
      <p:sp>
        <p:nvSpPr>
          <p:cNvPr id="15" name="TextBox 14">
            <a:extLst>
              <a:ext uri="{FF2B5EF4-FFF2-40B4-BE49-F238E27FC236}">
                <a16:creationId xmlns:a16="http://schemas.microsoft.com/office/drawing/2014/main" id="{8656A1CB-6620-68B6-FC78-3067197F12B2}"/>
              </a:ext>
            </a:extLst>
          </p:cNvPr>
          <p:cNvSpPr txBox="1"/>
          <p:nvPr/>
        </p:nvSpPr>
        <p:spPr>
          <a:xfrm>
            <a:off x="809897" y="1975327"/>
            <a:ext cx="5878624" cy="3558475"/>
          </a:xfrm>
          <a:prstGeom prst="rect">
            <a:avLst/>
          </a:prstGeom>
          <a:noFill/>
        </p:spPr>
        <p:txBody>
          <a:bodyPr wrap="square" rtlCol="0">
            <a:spAutoFit/>
          </a:bodyPr>
          <a:lstStyle/>
          <a:p>
            <a:pPr marL="285750" marR="0" indent="-285750">
              <a:lnSpc>
                <a:spcPct val="107000"/>
              </a:lnSpc>
              <a:spcBef>
                <a:spcPts val="0"/>
              </a:spcBef>
              <a:spcAft>
                <a:spcPts val="800"/>
              </a:spcAft>
              <a:buFont typeface="Courier New" panose="02070309020205020404" pitchFamily="49" charset="0"/>
              <a:buChar char="o"/>
            </a:pPr>
            <a:r>
              <a:rPr lang="en-US" sz="1800" kern="100" dirty="0">
                <a:effectLst/>
                <a:latin typeface="Gill Sans Nova Light (Body)"/>
                <a:ea typeface="Calibri" panose="020F0502020204030204" pitchFamily="34" charset="0"/>
                <a:cs typeface="Times New Roman" panose="02020603050405020304" pitchFamily="18" charset="0"/>
              </a:rPr>
              <a:t>Service category: </a:t>
            </a:r>
            <a:r>
              <a:rPr lang="en-US" sz="1800" b="1" kern="100" dirty="0">
                <a:effectLst/>
                <a:latin typeface="Gill Sans Nova Light (Body)"/>
                <a:ea typeface="Calibri" panose="020F0502020204030204" pitchFamily="34" charset="0"/>
                <a:cs typeface="Times New Roman" panose="02020603050405020304" pitchFamily="18" charset="0"/>
              </a:rPr>
              <a:t>45.70%</a:t>
            </a:r>
            <a:r>
              <a:rPr lang="en-US" sz="1800" kern="100" dirty="0">
                <a:effectLst/>
                <a:latin typeface="Gill Sans Nova Light (Body)"/>
                <a:ea typeface="Calibri" panose="020F0502020204030204" pitchFamily="34" charset="0"/>
                <a:cs typeface="Times New Roman" panose="02020603050405020304" pitchFamily="18" charset="0"/>
              </a:rPr>
              <a:t> of total reviews, indicating strong customer feedback.</a:t>
            </a:r>
          </a:p>
          <a:p>
            <a:pPr marL="285750" marR="0" indent="-285750">
              <a:lnSpc>
                <a:spcPct val="107000"/>
              </a:lnSpc>
              <a:spcBef>
                <a:spcPts val="0"/>
              </a:spcBef>
              <a:spcAft>
                <a:spcPts val="800"/>
              </a:spcAft>
              <a:buFont typeface="Courier New" panose="02070309020205020404" pitchFamily="49" charset="0"/>
              <a:buChar char="o"/>
            </a:pPr>
            <a:r>
              <a:rPr lang="en-US" sz="1800" kern="100" dirty="0">
                <a:effectLst/>
                <a:latin typeface="Gill Sans Nova Light (Body)"/>
                <a:ea typeface="Calibri" panose="020F0502020204030204" pitchFamily="34" charset="0"/>
                <a:cs typeface="Times New Roman" panose="02020603050405020304" pitchFamily="18" charset="0"/>
              </a:rPr>
              <a:t>Staff: </a:t>
            </a:r>
            <a:r>
              <a:rPr lang="en-US" sz="1800" b="1" kern="100" dirty="0">
                <a:effectLst/>
                <a:latin typeface="Gill Sans Nova Light (Body)"/>
                <a:ea typeface="Calibri" panose="020F0502020204030204" pitchFamily="34" charset="0"/>
                <a:cs typeface="Times New Roman" panose="02020603050405020304" pitchFamily="18" charset="0"/>
              </a:rPr>
              <a:t>8.20%</a:t>
            </a:r>
            <a:r>
              <a:rPr lang="en-US" sz="1800" kern="100" dirty="0">
                <a:effectLst/>
                <a:latin typeface="Gill Sans Nova Light (Body)"/>
                <a:ea typeface="Calibri" panose="020F0502020204030204" pitchFamily="34" charset="0"/>
                <a:cs typeface="Times New Roman" panose="02020603050405020304" pitchFamily="18" charset="0"/>
              </a:rPr>
              <a:t> of reviews, suggesting potential for improvement.</a:t>
            </a:r>
          </a:p>
          <a:p>
            <a:pPr marL="285750" marR="0" indent="-285750">
              <a:lnSpc>
                <a:spcPct val="107000"/>
              </a:lnSpc>
              <a:spcBef>
                <a:spcPts val="0"/>
              </a:spcBef>
              <a:spcAft>
                <a:spcPts val="800"/>
              </a:spcAft>
              <a:buFont typeface="Courier New" panose="02070309020205020404" pitchFamily="49" charset="0"/>
              <a:buChar char="o"/>
            </a:pPr>
            <a:r>
              <a:rPr lang="en-US" sz="1800" kern="100" dirty="0">
                <a:effectLst/>
                <a:latin typeface="Gill Sans Nova Light (Body)"/>
                <a:ea typeface="Calibri" panose="020F0502020204030204" pitchFamily="34" charset="0"/>
                <a:cs typeface="Times New Roman" panose="02020603050405020304" pitchFamily="18" charset="0"/>
              </a:rPr>
              <a:t>Comfort: </a:t>
            </a:r>
            <a:r>
              <a:rPr lang="en-US" sz="1800" b="1" kern="100" dirty="0">
                <a:effectLst/>
                <a:latin typeface="Gill Sans Nova Light (Body)"/>
                <a:ea typeface="Calibri" panose="020F0502020204030204" pitchFamily="34" charset="0"/>
                <a:cs typeface="Times New Roman" panose="02020603050405020304" pitchFamily="18" charset="0"/>
              </a:rPr>
              <a:t>4.10%</a:t>
            </a:r>
            <a:r>
              <a:rPr lang="en-US" sz="1800" kern="100" dirty="0">
                <a:effectLst/>
                <a:latin typeface="Gill Sans Nova Light (Body)"/>
                <a:ea typeface="Calibri" panose="020F0502020204030204" pitchFamily="34" charset="0"/>
                <a:cs typeface="Times New Roman" panose="02020603050405020304" pitchFamily="18" charset="0"/>
              </a:rPr>
              <a:t> of reviews, highlighting opportunities to enhance the comfort experience.</a:t>
            </a:r>
          </a:p>
          <a:p>
            <a:pPr marL="285750" marR="0" indent="-285750">
              <a:lnSpc>
                <a:spcPct val="107000"/>
              </a:lnSpc>
              <a:spcBef>
                <a:spcPts val="0"/>
              </a:spcBef>
              <a:spcAft>
                <a:spcPts val="800"/>
              </a:spcAft>
              <a:buFont typeface="Courier New" panose="02070309020205020404" pitchFamily="49" charset="0"/>
              <a:buChar char="o"/>
            </a:pPr>
            <a:r>
              <a:rPr lang="en-US" sz="1800" b="1" kern="100" dirty="0">
                <a:effectLst/>
                <a:latin typeface="Gill Sans Nova Light (Body)"/>
                <a:ea typeface="Calibri" panose="020F0502020204030204" pitchFamily="34" charset="0"/>
                <a:cs typeface="Times New Roman" panose="02020603050405020304" pitchFamily="18" charset="0"/>
              </a:rPr>
              <a:t>Service </a:t>
            </a:r>
            <a:r>
              <a:rPr lang="en-US" sz="1800" kern="100" dirty="0">
                <a:effectLst/>
                <a:latin typeface="Gill Sans Nova Light (Body)"/>
                <a:ea typeface="Calibri" panose="020F0502020204030204" pitchFamily="34" charset="0"/>
                <a:cs typeface="Times New Roman" panose="02020603050405020304" pitchFamily="18" charset="0"/>
              </a:rPr>
              <a:t>stands out as a </a:t>
            </a:r>
            <a:r>
              <a:rPr lang="en-US" sz="1800" b="1" kern="100" dirty="0">
                <a:effectLst/>
                <a:latin typeface="Gill Sans Nova Light (Body)"/>
                <a:ea typeface="Calibri" panose="020F0502020204030204" pitchFamily="34" charset="0"/>
                <a:cs typeface="Times New Roman" panose="02020603050405020304" pitchFamily="18" charset="0"/>
              </a:rPr>
              <a:t>strong</a:t>
            </a:r>
            <a:r>
              <a:rPr lang="en-US" sz="1800" kern="100" dirty="0">
                <a:effectLst/>
                <a:latin typeface="Gill Sans Nova Light (Body)"/>
                <a:ea typeface="Calibri" panose="020F0502020204030204" pitchFamily="34" charset="0"/>
                <a:cs typeface="Times New Roman" panose="02020603050405020304" pitchFamily="18" charset="0"/>
              </a:rPr>
              <a:t> point for the business.</a:t>
            </a:r>
          </a:p>
          <a:p>
            <a:pPr marL="285750" marR="0" indent="-285750">
              <a:lnSpc>
                <a:spcPct val="107000"/>
              </a:lnSpc>
              <a:spcBef>
                <a:spcPts val="0"/>
              </a:spcBef>
              <a:spcAft>
                <a:spcPts val="800"/>
              </a:spcAft>
              <a:buFont typeface="Courier New" panose="02070309020205020404" pitchFamily="49" charset="0"/>
              <a:buChar char="o"/>
            </a:pPr>
            <a:r>
              <a:rPr lang="en-US" sz="1800" kern="100" dirty="0">
                <a:effectLst/>
                <a:latin typeface="Gill Sans Nova Light (Body)"/>
                <a:ea typeface="Calibri" panose="020F0502020204030204" pitchFamily="34" charset="0"/>
                <a:cs typeface="Times New Roman" panose="02020603050405020304" pitchFamily="18" charset="0"/>
              </a:rPr>
              <a:t>Consider addressing potential areas for improvement in staff satisfaction.</a:t>
            </a:r>
          </a:p>
          <a:p>
            <a:pPr marL="285750" marR="0" indent="-285750">
              <a:lnSpc>
                <a:spcPct val="107000"/>
              </a:lnSpc>
              <a:spcBef>
                <a:spcPts val="0"/>
              </a:spcBef>
              <a:spcAft>
                <a:spcPts val="800"/>
              </a:spcAft>
              <a:buFont typeface="Courier New" panose="02070309020205020404" pitchFamily="49" charset="0"/>
              <a:buChar char="o"/>
            </a:pPr>
            <a:r>
              <a:rPr lang="en-US" sz="1800" kern="100" dirty="0">
                <a:effectLst/>
                <a:latin typeface="Gill Sans Nova Light (Body)"/>
                <a:ea typeface="Calibri" panose="020F0502020204030204" pitchFamily="34" charset="0"/>
                <a:cs typeface="Times New Roman" panose="02020603050405020304" pitchFamily="18" charset="0"/>
              </a:rPr>
              <a:t>Explore opportunities to enhance overall comfort for clients.</a:t>
            </a:r>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3278188" y="193041"/>
            <a:ext cx="8113712" cy="1359534"/>
          </a:xfrm>
        </p:spPr>
        <p:txBody>
          <a:bodyPr/>
          <a:lstStyle/>
          <a:p>
            <a:r>
              <a:rPr lang="en-US" dirty="0"/>
              <a:t>SENTIMENT ANALYSIS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2124075" y="1828800"/>
            <a:ext cx="9267825" cy="4486275"/>
          </a:xfrm>
        </p:spPr>
        <p:txBody>
          <a:bodyPr/>
          <a:lstStyle/>
          <a:p>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7</a:t>
            </a:fld>
            <a:endParaRPr lang="en-US" dirty="0"/>
          </a:p>
        </p:txBody>
      </p:sp>
      <p:pic>
        <p:nvPicPr>
          <p:cNvPr id="6" name="Picture 5">
            <a:extLst>
              <a:ext uri="{FF2B5EF4-FFF2-40B4-BE49-F238E27FC236}">
                <a16:creationId xmlns:a16="http://schemas.microsoft.com/office/drawing/2014/main" id="{F886F4A7-2595-2C4D-1B71-09DC82B08EA1}"/>
              </a:ext>
            </a:extLst>
          </p:cNvPr>
          <p:cNvPicPr>
            <a:picLocks noChangeAspect="1"/>
          </p:cNvPicPr>
          <p:nvPr/>
        </p:nvPicPr>
        <p:blipFill rotWithShape="1">
          <a:blip r:embed="rId2"/>
          <a:srcRect l="6085" t="14468" r="13113" b="20137"/>
          <a:stretch/>
        </p:blipFill>
        <p:spPr>
          <a:xfrm>
            <a:off x="7067549" y="2253135"/>
            <a:ext cx="4099248" cy="2886075"/>
          </a:xfrm>
          <a:prstGeom prst="rect">
            <a:avLst/>
          </a:prstGeom>
        </p:spPr>
      </p:pic>
      <p:sp>
        <p:nvSpPr>
          <p:cNvPr id="11" name="TextBox 10">
            <a:extLst>
              <a:ext uri="{FF2B5EF4-FFF2-40B4-BE49-F238E27FC236}">
                <a16:creationId xmlns:a16="http://schemas.microsoft.com/office/drawing/2014/main" id="{0EA71BBD-5B6E-F67B-ADD2-A48E7263C0D1}"/>
              </a:ext>
            </a:extLst>
          </p:cNvPr>
          <p:cNvSpPr txBox="1"/>
          <p:nvPr/>
        </p:nvSpPr>
        <p:spPr>
          <a:xfrm>
            <a:off x="2786062" y="2253135"/>
            <a:ext cx="3400426" cy="2757871"/>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Gill Sans Nova Light (Body)"/>
                <a:ea typeface="Calibri" panose="020F0502020204030204" pitchFamily="34" charset="0"/>
                <a:cs typeface="Times New Roman" panose="02020603050405020304" pitchFamily="18" charset="0"/>
              </a:rPr>
              <a:t>Positive Sentiment: </a:t>
            </a:r>
            <a:r>
              <a:rPr lang="en-US" sz="1800" b="1" kern="100" dirty="0">
                <a:effectLst/>
                <a:latin typeface="Gill Sans Nova Light (Body)"/>
                <a:ea typeface="Calibri" panose="020F0502020204030204" pitchFamily="34" charset="0"/>
                <a:cs typeface="Times New Roman" panose="02020603050405020304" pitchFamily="18" charset="0"/>
              </a:rPr>
              <a:t>64.50%</a:t>
            </a:r>
          </a:p>
          <a:p>
            <a:pPr marL="0" marR="0">
              <a:lnSpc>
                <a:spcPct val="107000"/>
              </a:lnSpc>
              <a:spcBef>
                <a:spcPts val="0"/>
              </a:spcBef>
              <a:spcAft>
                <a:spcPts val="800"/>
              </a:spcAft>
            </a:pPr>
            <a:r>
              <a:rPr lang="en-US" sz="1800" kern="100" dirty="0">
                <a:effectLst/>
                <a:latin typeface="Gill Sans Nova Light (Body)"/>
                <a:ea typeface="Calibri" panose="020F0502020204030204" pitchFamily="34" charset="0"/>
                <a:cs typeface="Times New Roman" panose="02020603050405020304" pitchFamily="18" charset="0"/>
              </a:rPr>
              <a:t> Negative Sentiment: 34.40%</a:t>
            </a:r>
          </a:p>
          <a:p>
            <a:pPr marL="0" marR="0">
              <a:lnSpc>
                <a:spcPct val="107000"/>
              </a:lnSpc>
              <a:spcBef>
                <a:spcPts val="0"/>
              </a:spcBef>
              <a:spcAft>
                <a:spcPts val="800"/>
              </a:spcAft>
            </a:pPr>
            <a:r>
              <a:rPr lang="en-US" sz="1800" kern="100" dirty="0">
                <a:effectLst/>
                <a:latin typeface="Gill Sans Nova Light (Body)"/>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Gill Sans Nova Light (Body)"/>
                <a:ea typeface="Calibri" panose="020F0502020204030204" pitchFamily="34" charset="0"/>
                <a:cs typeface="Times New Roman" panose="02020603050405020304" pitchFamily="18" charset="0"/>
              </a:rPr>
              <a:t>The </a:t>
            </a:r>
            <a:r>
              <a:rPr lang="en-US" sz="1800" b="1" kern="100" dirty="0">
                <a:effectLst/>
                <a:latin typeface="Gill Sans Nova Light (Body)"/>
                <a:ea typeface="Calibri" panose="020F0502020204030204" pitchFamily="34" charset="0"/>
                <a:cs typeface="Times New Roman" panose="02020603050405020304" pitchFamily="18" charset="0"/>
              </a:rPr>
              <a:t>majority</a:t>
            </a:r>
            <a:r>
              <a:rPr lang="en-US" sz="1800" kern="100" dirty="0">
                <a:effectLst/>
                <a:latin typeface="Gill Sans Nova Light (Body)"/>
                <a:ea typeface="Calibri" panose="020F0502020204030204" pitchFamily="34" charset="0"/>
                <a:cs typeface="Times New Roman" panose="02020603050405020304" pitchFamily="18" charset="0"/>
              </a:rPr>
              <a:t> of reviews express </a:t>
            </a:r>
            <a:r>
              <a:rPr lang="en-US" sz="1800" b="1" kern="100" dirty="0">
                <a:effectLst/>
                <a:latin typeface="Gill Sans Nova Light (Body)"/>
                <a:ea typeface="Calibri" panose="020F0502020204030204" pitchFamily="34" charset="0"/>
                <a:cs typeface="Times New Roman" panose="02020603050405020304" pitchFamily="18" charset="0"/>
              </a:rPr>
              <a:t>positive sentiment</a:t>
            </a:r>
            <a:r>
              <a:rPr lang="en-US" sz="1800" kern="100" dirty="0">
                <a:effectLst/>
                <a:latin typeface="Gill Sans Nova Light (Body)"/>
                <a:ea typeface="Calibri" panose="020F0502020204030204" pitchFamily="34" charset="0"/>
                <a:cs typeface="Times New Roman" panose="02020603050405020304" pitchFamily="18" charset="0"/>
              </a:rPr>
              <a:t> towards British Airways, indicating that customers generally have a favorable perception of the airline.</a:t>
            </a: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57588"/>
            <a:ext cx="10515600" cy="1323156"/>
          </a:xfrm>
        </p:spPr>
        <p:txBody>
          <a:bodyPr/>
          <a:lstStyle/>
          <a:p>
            <a:r>
              <a:rPr lang="en-US" dirty="0"/>
              <a:t>Data Reveals…</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365760" y="6464808"/>
            <a:ext cx="987552" cy="310896"/>
          </a:xfrm>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8</a:t>
            </a:fld>
            <a:endParaRPr lang="en-US" dirty="0"/>
          </a:p>
        </p:txBody>
      </p:sp>
      <p:pic>
        <p:nvPicPr>
          <p:cNvPr id="8" name="Content Placeholder 7">
            <a:extLst>
              <a:ext uri="{FF2B5EF4-FFF2-40B4-BE49-F238E27FC236}">
                <a16:creationId xmlns:a16="http://schemas.microsoft.com/office/drawing/2014/main" id="{AC12F595-2B47-9D12-DFF6-C7FD49346F2C}"/>
              </a:ext>
            </a:extLst>
          </p:cNvPr>
          <p:cNvPicPr>
            <a:picLocks noGrp="1" noChangeAspect="1"/>
          </p:cNvPicPr>
          <p:nvPr>
            <p:ph idx="1"/>
          </p:nvPr>
        </p:nvPicPr>
        <p:blipFill>
          <a:blip r:embed="rId3"/>
          <a:stretch>
            <a:fillRect/>
          </a:stretch>
        </p:blipFill>
        <p:spPr>
          <a:xfrm>
            <a:off x="4379976" y="1723643"/>
            <a:ext cx="7110177" cy="4398266"/>
          </a:xfrm>
        </p:spPr>
      </p:pic>
      <p:sp>
        <p:nvSpPr>
          <p:cNvPr id="9" name="TextBox 8">
            <a:extLst>
              <a:ext uri="{FF2B5EF4-FFF2-40B4-BE49-F238E27FC236}">
                <a16:creationId xmlns:a16="http://schemas.microsoft.com/office/drawing/2014/main" id="{B7E904DF-0EDF-CA72-0250-A410C7A80FB6}"/>
              </a:ext>
            </a:extLst>
          </p:cNvPr>
          <p:cNvSpPr txBox="1"/>
          <p:nvPr/>
        </p:nvSpPr>
        <p:spPr>
          <a:xfrm>
            <a:off x="742950" y="1723643"/>
            <a:ext cx="3171825" cy="4347472"/>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Gill Sans Nova Light (Body)"/>
                <a:ea typeface="Calibri" panose="020F0502020204030204" pitchFamily="34" charset="0"/>
                <a:cs typeface="Times New Roman" panose="02020603050405020304" pitchFamily="18" charset="0"/>
              </a:rPr>
              <a:t>Customer Appreciation:</a:t>
            </a:r>
          </a:p>
          <a:p>
            <a:pPr marL="285750" marR="0" indent="-285750">
              <a:lnSpc>
                <a:spcPct val="107000"/>
              </a:lnSpc>
              <a:spcBef>
                <a:spcPts val="0"/>
              </a:spcBef>
              <a:spcAft>
                <a:spcPts val="800"/>
              </a:spcAft>
              <a:buFont typeface="Courier New" panose="02070309020205020404" pitchFamily="49" charset="0"/>
              <a:buChar char="o"/>
            </a:pPr>
            <a:r>
              <a:rPr lang="en-US" sz="1800" kern="100" dirty="0">
                <a:effectLst/>
                <a:latin typeface="Gill Sans Nova Light (Body)"/>
                <a:ea typeface="Calibri" panose="020F0502020204030204" pitchFamily="34" charset="0"/>
                <a:cs typeface="Times New Roman" panose="02020603050405020304" pitchFamily="18" charset="0"/>
              </a:rPr>
              <a:t>  High satisfaction with "Service" category</a:t>
            </a:r>
          </a:p>
          <a:p>
            <a:pPr marL="285750" marR="0" indent="-285750">
              <a:lnSpc>
                <a:spcPct val="107000"/>
              </a:lnSpc>
              <a:spcBef>
                <a:spcPts val="0"/>
              </a:spcBef>
              <a:spcAft>
                <a:spcPts val="800"/>
              </a:spcAft>
              <a:buFont typeface="Courier New" panose="02070309020205020404" pitchFamily="49" charset="0"/>
              <a:buChar char="o"/>
            </a:pPr>
            <a:r>
              <a:rPr lang="en-US" sz="1800" kern="100" dirty="0">
                <a:effectLst/>
                <a:latin typeface="Gill Sans Nova Light (Body)"/>
                <a:ea typeface="Calibri" panose="020F0502020204030204" pitchFamily="34" charset="0"/>
                <a:cs typeface="Times New Roman" panose="02020603050405020304" pitchFamily="18" charset="0"/>
              </a:rPr>
              <a:t>  Positive feedback in "Food" and "Other" categories</a:t>
            </a:r>
          </a:p>
          <a:p>
            <a:pPr marL="0" marR="0">
              <a:lnSpc>
                <a:spcPct val="107000"/>
              </a:lnSpc>
              <a:spcBef>
                <a:spcPts val="0"/>
              </a:spcBef>
              <a:spcAft>
                <a:spcPts val="800"/>
              </a:spcAft>
            </a:pPr>
            <a:r>
              <a:rPr lang="en-US" sz="1800" kern="100" dirty="0">
                <a:effectLst/>
                <a:latin typeface="Gill Sans Nova Light (Body)"/>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Gill Sans Nova Light (Body)"/>
                <a:ea typeface="Calibri" panose="020F0502020204030204" pitchFamily="34" charset="0"/>
                <a:cs typeface="Times New Roman" panose="02020603050405020304" pitchFamily="18" charset="0"/>
              </a:rPr>
              <a:t>Areas for Improvement:</a:t>
            </a:r>
          </a:p>
          <a:p>
            <a:pPr marL="285750" marR="0" indent="-285750">
              <a:lnSpc>
                <a:spcPct val="107000"/>
              </a:lnSpc>
              <a:spcBef>
                <a:spcPts val="0"/>
              </a:spcBef>
              <a:spcAft>
                <a:spcPts val="800"/>
              </a:spcAft>
              <a:buFont typeface="Courier New" panose="02070309020205020404" pitchFamily="49" charset="0"/>
              <a:buChar char="o"/>
            </a:pPr>
            <a:r>
              <a:rPr lang="en-US" sz="1800" kern="100" dirty="0">
                <a:effectLst/>
                <a:latin typeface="Gill Sans Nova Light (Body)"/>
                <a:ea typeface="Calibri" panose="020F0502020204030204" pitchFamily="34" charset="0"/>
                <a:cs typeface="Times New Roman" panose="02020603050405020304" pitchFamily="18" charset="0"/>
              </a:rPr>
              <a:t> Lower positive reviews in the "Comfort" category</a:t>
            </a:r>
          </a:p>
          <a:p>
            <a:pPr marL="285750" marR="0" indent="-285750">
              <a:lnSpc>
                <a:spcPct val="107000"/>
              </a:lnSpc>
              <a:spcBef>
                <a:spcPts val="0"/>
              </a:spcBef>
              <a:spcAft>
                <a:spcPts val="800"/>
              </a:spcAft>
              <a:buFont typeface="Courier New" panose="02070309020205020404" pitchFamily="49" charset="0"/>
              <a:buChar char="o"/>
            </a:pPr>
            <a:r>
              <a:rPr lang="en-US" sz="1800" kern="100" dirty="0">
                <a:effectLst/>
                <a:latin typeface="Gill Sans Nova Light (Body)"/>
                <a:ea typeface="Calibri" panose="020F0502020204030204" pitchFamily="34" charset="0"/>
                <a:cs typeface="Times New Roman" panose="02020603050405020304" pitchFamily="18" charset="0"/>
              </a:rPr>
              <a:t> Addressing concerns highlighted in negative reviews</a:t>
            </a:r>
          </a:p>
          <a:p>
            <a:endParaRPr lang="en-US" dirty="0"/>
          </a:p>
        </p:txBody>
      </p:sp>
    </p:spTree>
    <p:extLst>
      <p:ext uri="{BB962C8B-B14F-4D97-AF65-F5344CB8AC3E}">
        <p14:creationId xmlns:p14="http://schemas.microsoft.com/office/powerpoint/2010/main" val="123413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82296"/>
            <a:ext cx="10515600" cy="1298448"/>
          </a:xfrm>
        </p:spPr>
        <p:txBody>
          <a:bodyPr/>
          <a:lstStyle/>
          <a:p>
            <a:r>
              <a:rPr lang="en-US" dirty="0"/>
              <a:t>KEY FINDINGS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76072" y="1911096"/>
            <a:ext cx="7242048" cy="402336"/>
          </a:xfrm>
        </p:spPr>
        <p:txBody>
          <a:bodyPr>
            <a:normAutofit/>
          </a:bodyPr>
          <a:lstStyle/>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2" y="3995928"/>
            <a:ext cx="7242048" cy="1097280"/>
          </a:xfrm>
        </p:spPr>
        <p:txBody>
          <a:bodyPr/>
          <a:lstStyle/>
          <a:p>
            <a:pPr marL="0" indent="0">
              <a:buNone/>
            </a:pPr>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64808"/>
            <a:ext cx="987552" cy="310896"/>
          </a:xfrm>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9</a:t>
            </a:fld>
            <a:endParaRPr lang="en-US" dirty="0"/>
          </a:p>
        </p:txBody>
      </p:sp>
      <p:sp>
        <p:nvSpPr>
          <p:cNvPr id="11" name="Content Placeholder 10">
            <a:extLst>
              <a:ext uri="{FF2B5EF4-FFF2-40B4-BE49-F238E27FC236}">
                <a16:creationId xmlns:a16="http://schemas.microsoft.com/office/drawing/2014/main" id="{C7F35E9F-FD1C-056F-46DB-6D41E15EC0EE}"/>
              </a:ext>
            </a:extLst>
          </p:cNvPr>
          <p:cNvSpPr>
            <a:spLocks noGrp="1"/>
          </p:cNvSpPr>
          <p:nvPr>
            <p:ph sz="half" idx="2"/>
          </p:nvPr>
        </p:nvSpPr>
        <p:spPr>
          <a:xfrm>
            <a:off x="576072" y="1714500"/>
            <a:ext cx="7242048" cy="4267200"/>
          </a:xfrm>
        </p:spPr>
        <p:txBody>
          <a:bodyPr>
            <a:normAutofit/>
          </a:bodyPr>
          <a:lstStyle/>
          <a:p>
            <a:pPr marL="0" marR="0">
              <a:lnSpc>
                <a:spcPct val="150000"/>
              </a:lnSpc>
              <a:spcBef>
                <a:spcPts val="0"/>
              </a:spcBef>
              <a:spcAft>
                <a:spcPts val="800"/>
              </a:spcAft>
            </a:pPr>
            <a:r>
              <a:rPr lang="en-US" sz="2000" kern="100" dirty="0">
                <a:effectLst/>
                <a:latin typeface="Gill Sans Nova Light (Body)"/>
                <a:ea typeface="Calibri" panose="020F0502020204030204" pitchFamily="34" charset="0"/>
                <a:cs typeface="Times New Roman" panose="02020603050405020304" pitchFamily="18" charset="0"/>
              </a:rPr>
              <a:t>Customers appreciate the service provided by British Airways the most, with a high number of positive reviews in the "Service" category.</a:t>
            </a:r>
          </a:p>
          <a:p>
            <a:pPr marL="0" marR="0">
              <a:lnSpc>
                <a:spcPct val="150000"/>
              </a:lnSpc>
              <a:spcBef>
                <a:spcPts val="0"/>
              </a:spcBef>
              <a:spcAft>
                <a:spcPts val="800"/>
              </a:spcAft>
            </a:pPr>
            <a:r>
              <a:rPr lang="en-US" sz="2000" kern="100" dirty="0">
                <a:effectLst/>
                <a:latin typeface="Gill Sans Nova Light (Body)"/>
                <a:ea typeface="Calibri" panose="020F0502020204030204" pitchFamily="34" charset="0"/>
                <a:cs typeface="Times New Roman" panose="02020603050405020304" pitchFamily="18" charset="0"/>
              </a:rPr>
              <a:t>"Food" and "Other" categories also receive a significant number of positive reviews, suggesting overall satisfaction with these aspects.</a:t>
            </a:r>
          </a:p>
          <a:p>
            <a:pPr marL="0" marR="0">
              <a:lnSpc>
                <a:spcPct val="150000"/>
              </a:lnSpc>
              <a:spcBef>
                <a:spcPts val="0"/>
              </a:spcBef>
              <a:spcAft>
                <a:spcPts val="800"/>
              </a:spcAft>
            </a:pPr>
            <a:r>
              <a:rPr lang="en-US" sz="2000" kern="100" dirty="0">
                <a:effectLst/>
                <a:latin typeface="Gill Sans Nova Light (Body)"/>
                <a:ea typeface="Calibri" panose="020F0502020204030204" pitchFamily="34" charset="0"/>
                <a:cs typeface="Times New Roman" panose="02020603050405020304" pitchFamily="18" charset="0"/>
              </a:rPr>
              <a:t>"Comfort" has fewer positive reviews compared to other categories, indicating potential areas for improvement.</a:t>
            </a:r>
          </a:p>
          <a:p>
            <a:pPr marL="0" marR="0">
              <a:lnSpc>
                <a:spcPct val="150000"/>
              </a:lnSpc>
              <a:spcBef>
                <a:spcPts val="0"/>
              </a:spcBef>
              <a:spcAft>
                <a:spcPts val="800"/>
              </a:spcAft>
            </a:pPr>
            <a:r>
              <a:rPr lang="en-US" sz="2000" kern="100" dirty="0">
                <a:effectLst/>
                <a:latin typeface="Gill Sans Nova Light (Body)"/>
                <a:ea typeface="Calibri" panose="020F0502020204030204" pitchFamily="34" charset="0"/>
                <a:cs typeface="Times New Roman" panose="02020603050405020304" pitchFamily="18" charset="0"/>
              </a:rPr>
              <a:t> Negative reviews are present in all categories, highlighting areas where British Airways may need to address customer concerns.</a:t>
            </a:r>
          </a:p>
          <a:p>
            <a:endParaRPr lang="en-US" dirty="0"/>
          </a:p>
        </p:txBody>
      </p:sp>
    </p:spTree>
    <p:extLst>
      <p:ext uri="{BB962C8B-B14F-4D97-AF65-F5344CB8AC3E}">
        <p14:creationId xmlns:p14="http://schemas.microsoft.com/office/powerpoint/2010/main" val="275960039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{1BB31B74-94C4-482C-A9E4-B190349AFF1F}tf11964407_win32</Template>
  <TotalTime>67</TotalTime>
  <Words>480</Words>
  <Application>Microsoft Office PowerPoint</Application>
  <PresentationFormat>Widescreen</PresentationFormat>
  <Paragraphs>83</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Nova</vt:lpstr>
      <vt:lpstr>Gill Sans Nova Light</vt:lpstr>
      <vt:lpstr>Gill Sans Nova Light (Body)</vt:lpstr>
      <vt:lpstr>Sagona Book</vt:lpstr>
      <vt:lpstr>Custom</vt:lpstr>
      <vt:lpstr>Analyzing Customer Feedback For British Airways</vt:lpstr>
      <vt:lpstr>Agenda</vt:lpstr>
      <vt:lpstr>Introduction</vt:lpstr>
      <vt:lpstr>Process</vt:lpstr>
      <vt:lpstr>INSIGHTS</vt:lpstr>
      <vt:lpstr>Customer Feedback Analysis</vt:lpstr>
      <vt:lpstr>SENTIMENT ANALYSIS</vt:lpstr>
      <vt:lpstr>Data Reveals…</vt:lpstr>
      <vt:lpstr>KEY FINDINGS</vt:lpstr>
      <vt:lpstr>Further Analysis &amp; Recommendations</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Feedback For British Airways</dc:title>
  <dc:creator>Muskan kashyap</dc:creator>
  <cp:lastModifiedBy>Muskan kashyap</cp:lastModifiedBy>
  <cp:revision>1</cp:revision>
  <dcterms:created xsi:type="dcterms:W3CDTF">2023-10-08T11:10:05Z</dcterms:created>
  <dcterms:modified xsi:type="dcterms:W3CDTF">2023-10-08T12:17:53Z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