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handoutMasterIdLst>
    <p:handoutMasterId r:id="rId55"/>
  </p:handoutMasterIdLst>
  <p:sldIdLst>
    <p:sldId id="282" r:id="rId2"/>
    <p:sldId id="324" r:id="rId3"/>
    <p:sldId id="370" r:id="rId4"/>
    <p:sldId id="371" r:id="rId5"/>
    <p:sldId id="372" r:id="rId6"/>
    <p:sldId id="405" r:id="rId7"/>
    <p:sldId id="407" r:id="rId8"/>
    <p:sldId id="373" r:id="rId9"/>
    <p:sldId id="374" r:id="rId10"/>
    <p:sldId id="375" r:id="rId11"/>
    <p:sldId id="376" r:id="rId12"/>
    <p:sldId id="406" r:id="rId13"/>
    <p:sldId id="377" r:id="rId14"/>
    <p:sldId id="378" r:id="rId15"/>
    <p:sldId id="408" r:id="rId16"/>
    <p:sldId id="410" r:id="rId17"/>
    <p:sldId id="409" r:id="rId18"/>
    <p:sldId id="379" r:id="rId19"/>
    <p:sldId id="380" r:id="rId20"/>
    <p:sldId id="411" r:id="rId21"/>
    <p:sldId id="381" r:id="rId22"/>
    <p:sldId id="382" r:id="rId23"/>
    <p:sldId id="412" r:id="rId24"/>
    <p:sldId id="413" r:id="rId25"/>
    <p:sldId id="414" r:id="rId26"/>
    <p:sldId id="386" r:id="rId27"/>
    <p:sldId id="415" r:id="rId28"/>
    <p:sldId id="416" r:id="rId29"/>
    <p:sldId id="387" r:id="rId30"/>
    <p:sldId id="417" r:id="rId31"/>
    <p:sldId id="418" r:id="rId32"/>
    <p:sldId id="388" r:id="rId33"/>
    <p:sldId id="419" r:id="rId34"/>
    <p:sldId id="389" r:id="rId35"/>
    <p:sldId id="420" r:id="rId36"/>
    <p:sldId id="390" r:id="rId37"/>
    <p:sldId id="391" r:id="rId38"/>
    <p:sldId id="392" r:id="rId39"/>
    <p:sldId id="393" r:id="rId40"/>
    <p:sldId id="394" r:id="rId41"/>
    <p:sldId id="395" r:id="rId42"/>
    <p:sldId id="396" r:id="rId43"/>
    <p:sldId id="397" r:id="rId44"/>
    <p:sldId id="398" r:id="rId45"/>
    <p:sldId id="399" r:id="rId46"/>
    <p:sldId id="421" r:id="rId47"/>
    <p:sldId id="400" r:id="rId48"/>
    <p:sldId id="401" r:id="rId49"/>
    <p:sldId id="402" r:id="rId50"/>
    <p:sldId id="403" r:id="rId51"/>
    <p:sldId id="404" r:id="rId52"/>
    <p:sldId id="422" r:id="rId5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7" autoAdjust="0"/>
    <p:restoredTop sz="94660"/>
  </p:normalViewPr>
  <p:slideViewPr>
    <p:cSldViewPr snapToObjects="1">
      <p:cViewPr>
        <p:scale>
          <a:sx n="75" d="100"/>
          <a:sy n="75" d="100"/>
        </p:scale>
        <p:origin x="-1248" y="-11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9B4E9E85-B4BF-4FD6-893E-4A39430B9B89}" type="slidenum">
              <a:rPr lang="en-CA" altLang="en-US"/>
              <a:pPr/>
              <a:t>‹#›</a:t>
            </a:fld>
            <a:endParaRPr lang="en-CA" altLang="en-US"/>
          </a:p>
        </p:txBody>
      </p:sp>
    </p:spTree>
    <p:extLst>
      <p:ext uri="{BB962C8B-B14F-4D97-AF65-F5344CB8AC3E}">
        <p14:creationId xmlns:p14="http://schemas.microsoft.com/office/powerpoint/2010/main" val="33479166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ltLang="en-US"/>
          </a:p>
        </p:txBody>
      </p:sp>
      <p:sp>
        <p:nvSpPr>
          <p:cNvPr id="6144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59C249CC-A079-4893-B93F-7971A6B99413}" type="slidenum">
              <a:rPr lang="en-CA" altLang="en-US"/>
              <a:pPr/>
              <a:t>‹#›</a:t>
            </a:fld>
            <a:endParaRPr lang="en-CA" altLang="en-US"/>
          </a:p>
        </p:txBody>
      </p:sp>
    </p:spTree>
    <p:extLst>
      <p:ext uri="{BB962C8B-B14F-4D97-AF65-F5344CB8AC3E}">
        <p14:creationId xmlns:p14="http://schemas.microsoft.com/office/powerpoint/2010/main" val="39894648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E1372-D748-48E8-9728-BD2452BC706E}" type="slidenum">
              <a:rPr lang="en-CA" altLang="en-US"/>
              <a:pPr/>
              <a:t>1</a:t>
            </a:fld>
            <a:endParaRPr lang="en-CA" altLang="en-US"/>
          </a:p>
        </p:txBody>
      </p:sp>
      <p:sp>
        <p:nvSpPr>
          <p:cNvPr id="512002" name="Rectangle 2"/>
          <p:cNvSpPr>
            <a:spLocks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5516F-8953-4345-A415-F99F16552FAD}" type="slidenum">
              <a:rPr lang="en-CA" altLang="en-US"/>
              <a:pPr/>
              <a:t>10</a:t>
            </a:fld>
            <a:endParaRPr lang="en-CA" altLang="en-US"/>
          </a:p>
        </p:txBody>
      </p:sp>
      <p:sp>
        <p:nvSpPr>
          <p:cNvPr id="832514" name="Rectangle 2"/>
          <p:cNvSpPr>
            <a:spLocks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3EF17-B052-4A78-AB8A-BEB9A2D4AC2B}" type="slidenum">
              <a:rPr lang="en-CA" altLang="en-US"/>
              <a:pPr/>
              <a:t>11</a:t>
            </a:fld>
            <a:endParaRPr lang="en-CA" altLang="en-US"/>
          </a:p>
        </p:txBody>
      </p:sp>
      <p:sp>
        <p:nvSpPr>
          <p:cNvPr id="834562" name="Rectangle 2"/>
          <p:cNvSpPr>
            <a:spLocks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86FF60-99F6-4EBD-B0B4-37523CB83410}" type="slidenum">
              <a:rPr lang="en-CA" altLang="en-US"/>
              <a:pPr/>
              <a:t>12</a:t>
            </a:fld>
            <a:endParaRPr lang="en-CA" altLang="en-US"/>
          </a:p>
        </p:txBody>
      </p:sp>
      <p:sp>
        <p:nvSpPr>
          <p:cNvPr id="913410" name="Rectangle 2"/>
          <p:cNvSpPr>
            <a:spLocks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4E1F5-96D8-4BA5-8F3D-8DB4133DFBA6}" type="slidenum">
              <a:rPr lang="en-CA" altLang="en-US"/>
              <a:pPr/>
              <a:t>13</a:t>
            </a:fld>
            <a:endParaRPr lang="en-CA" altLang="en-US"/>
          </a:p>
        </p:txBody>
      </p:sp>
      <p:sp>
        <p:nvSpPr>
          <p:cNvPr id="836610" name="Rectangle 2"/>
          <p:cNvSpPr>
            <a:spLocks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75DEE-6CBE-4DF0-8028-CE258C6BF868}" type="slidenum">
              <a:rPr lang="en-CA" altLang="en-US"/>
              <a:pPr/>
              <a:t>14</a:t>
            </a:fld>
            <a:endParaRPr lang="en-CA" altLang="en-US"/>
          </a:p>
        </p:txBody>
      </p:sp>
      <p:sp>
        <p:nvSpPr>
          <p:cNvPr id="838658" name="Rectangle 2"/>
          <p:cNvSpPr>
            <a:spLocks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95289-35C9-4B56-8A68-9F20CF6B985C}" type="slidenum">
              <a:rPr lang="en-CA" altLang="en-US"/>
              <a:pPr/>
              <a:t>15</a:t>
            </a:fld>
            <a:endParaRPr lang="en-CA" altLang="en-US"/>
          </a:p>
        </p:txBody>
      </p:sp>
      <p:sp>
        <p:nvSpPr>
          <p:cNvPr id="917506" name="Rectangle 2"/>
          <p:cNvSpPr>
            <a:spLocks noChangeArrowheads="1" noTextEdit="1"/>
          </p:cNvSpPr>
          <p:nvPr>
            <p:ph type="sldImg"/>
          </p:nvPr>
        </p:nvSpPr>
        <p:spPr>
          <a:ln/>
        </p:spPr>
      </p:sp>
      <p:sp>
        <p:nvSpPr>
          <p:cNvPr id="9175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5303E-E318-4B5B-9BC4-6A2ED7A8C8C6}" type="slidenum">
              <a:rPr lang="en-CA" altLang="en-US"/>
              <a:pPr/>
              <a:t>16</a:t>
            </a:fld>
            <a:endParaRPr lang="en-CA" altLang="en-US"/>
          </a:p>
        </p:txBody>
      </p:sp>
      <p:sp>
        <p:nvSpPr>
          <p:cNvPr id="921602" name="Rectangle 2"/>
          <p:cNvSpPr>
            <a:spLocks noChangeArrowheads="1" noTextEdit="1"/>
          </p:cNvSpPr>
          <p:nvPr>
            <p:ph type="sldImg"/>
          </p:nvPr>
        </p:nvSpPr>
        <p:spPr>
          <a:ln/>
        </p:spPr>
      </p:sp>
      <p:sp>
        <p:nvSpPr>
          <p:cNvPr id="9216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16AAFE-8262-43D5-A431-027FD2CB7EEB}" type="slidenum">
              <a:rPr lang="en-CA" altLang="en-US"/>
              <a:pPr/>
              <a:t>17</a:t>
            </a:fld>
            <a:endParaRPr lang="en-CA" altLang="en-US"/>
          </a:p>
        </p:txBody>
      </p:sp>
      <p:sp>
        <p:nvSpPr>
          <p:cNvPr id="919554" name="Rectangle 2"/>
          <p:cNvSpPr>
            <a:spLocks noChangeArrowheads="1" noTextEdit="1"/>
          </p:cNvSpPr>
          <p:nvPr>
            <p:ph type="sldImg"/>
          </p:nvPr>
        </p:nvSpPr>
        <p:spPr>
          <a:ln/>
        </p:spPr>
      </p:sp>
      <p:sp>
        <p:nvSpPr>
          <p:cNvPr id="919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A1089C-F3C5-452A-A85A-9295479A2BDE}" type="slidenum">
              <a:rPr lang="en-CA" altLang="en-US"/>
              <a:pPr/>
              <a:t>18</a:t>
            </a:fld>
            <a:endParaRPr lang="en-CA" altLang="en-US"/>
          </a:p>
        </p:txBody>
      </p:sp>
      <p:sp>
        <p:nvSpPr>
          <p:cNvPr id="840706" name="Rectangle 2"/>
          <p:cNvSpPr>
            <a:spLocks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5392B-5B98-463E-8B7C-476D479E7D0F}" type="slidenum">
              <a:rPr lang="en-CA" altLang="en-US"/>
              <a:pPr/>
              <a:t>19</a:t>
            </a:fld>
            <a:endParaRPr lang="en-CA" altLang="en-US"/>
          </a:p>
        </p:txBody>
      </p:sp>
      <p:sp>
        <p:nvSpPr>
          <p:cNvPr id="842754" name="Rectangle 2"/>
          <p:cNvSpPr>
            <a:spLocks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36433-8733-45A3-894D-A8B11088EE7D}" type="slidenum">
              <a:rPr lang="en-CA" altLang="en-US"/>
              <a:pPr/>
              <a:t>2</a:t>
            </a:fld>
            <a:endParaRPr lang="en-CA" altLang="en-US"/>
          </a:p>
        </p:txBody>
      </p:sp>
      <p:sp>
        <p:nvSpPr>
          <p:cNvPr id="574466" name="Rectangle 2"/>
          <p:cNvSpPr>
            <a:spLocks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4F11-717F-4DC8-ADE4-2C5A4F55E1F8}" type="slidenum">
              <a:rPr lang="en-CA" altLang="en-US"/>
              <a:pPr/>
              <a:t>20</a:t>
            </a:fld>
            <a:endParaRPr lang="en-CA" altLang="en-US"/>
          </a:p>
        </p:txBody>
      </p:sp>
      <p:sp>
        <p:nvSpPr>
          <p:cNvPr id="925698" name="Rectangle 2"/>
          <p:cNvSpPr>
            <a:spLocks noChangeArrowheads="1" noTextEdit="1"/>
          </p:cNvSpPr>
          <p:nvPr>
            <p:ph type="sldImg"/>
          </p:nvPr>
        </p:nvSpPr>
        <p:spPr>
          <a:ln/>
        </p:spPr>
      </p:sp>
      <p:sp>
        <p:nvSpPr>
          <p:cNvPr id="925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A21A8-003B-4CC1-BD82-015F2CCF807F}" type="slidenum">
              <a:rPr lang="en-CA" altLang="en-US"/>
              <a:pPr/>
              <a:t>21</a:t>
            </a:fld>
            <a:endParaRPr lang="en-CA" altLang="en-US"/>
          </a:p>
        </p:txBody>
      </p:sp>
      <p:sp>
        <p:nvSpPr>
          <p:cNvPr id="844802" name="Rectangle 2"/>
          <p:cNvSpPr>
            <a:spLocks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5286E-31C0-4543-B499-54F8A64C8BDA}" type="slidenum">
              <a:rPr lang="en-CA" altLang="en-US"/>
              <a:pPr/>
              <a:t>22</a:t>
            </a:fld>
            <a:endParaRPr lang="en-CA" altLang="en-US"/>
          </a:p>
        </p:txBody>
      </p:sp>
      <p:sp>
        <p:nvSpPr>
          <p:cNvPr id="846850" name="Rectangle 2"/>
          <p:cNvSpPr>
            <a:spLocks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568017-293D-4AEA-B404-C6AEC1A39458}" type="slidenum">
              <a:rPr lang="en-CA" altLang="en-US"/>
              <a:pPr/>
              <a:t>23</a:t>
            </a:fld>
            <a:endParaRPr lang="en-CA" altLang="en-US"/>
          </a:p>
        </p:txBody>
      </p:sp>
      <p:sp>
        <p:nvSpPr>
          <p:cNvPr id="927746" name="Rectangle 2"/>
          <p:cNvSpPr>
            <a:spLocks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4006F-DD73-431E-8745-0681C0093A41}" type="slidenum">
              <a:rPr lang="en-CA" altLang="en-US"/>
              <a:pPr/>
              <a:t>24</a:t>
            </a:fld>
            <a:endParaRPr lang="en-CA" altLang="en-US"/>
          </a:p>
        </p:txBody>
      </p:sp>
      <p:sp>
        <p:nvSpPr>
          <p:cNvPr id="929794" name="Rectangle 2"/>
          <p:cNvSpPr>
            <a:spLocks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44380-4844-4460-902C-3C81289AD9C5}" type="slidenum">
              <a:rPr lang="en-CA" altLang="en-US"/>
              <a:pPr/>
              <a:t>25</a:t>
            </a:fld>
            <a:endParaRPr lang="en-CA" altLang="en-US"/>
          </a:p>
        </p:txBody>
      </p:sp>
      <p:sp>
        <p:nvSpPr>
          <p:cNvPr id="931842" name="Rectangle 2"/>
          <p:cNvSpPr>
            <a:spLocks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CDC88-FB8F-4A7D-86AE-26710542A979}" type="slidenum">
              <a:rPr lang="en-CA" altLang="en-US"/>
              <a:pPr/>
              <a:t>26</a:t>
            </a:fld>
            <a:endParaRPr lang="en-CA" altLang="en-US"/>
          </a:p>
        </p:txBody>
      </p:sp>
      <p:sp>
        <p:nvSpPr>
          <p:cNvPr id="855042" name="Rectangle 2"/>
          <p:cNvSpPr>
            <a:spLocks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75D22B-4C7D-460B-8E8C-E43D107E6CCA}" type="slidenum">
              <a:rPr lang="en-CA" altLang="en-US"/>
              <a:pPr/>
              <a:t>27</a:t>
            </a:fld>
            <a:endParaRPr lang="en-CA" altLang="en-US"/>
          </a:p>
        </p:txBody>
      </p:sp>
      <p:sp>
        <p:nvSpPr>
          <p:cNvPr id="933890" name="Rectangle 2"/>
          <p:cNvSpPr>
            <a:spLocks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E3CCE-294A-40AD-AB30-1104C9FCE30F}" type="slidenum">
              <a:rPr lang="en-CA" altLang="en-US"/>
              <a:pPr/>
              <a:t>28</a:t>
            </a:fld>
            <a:endParaRPr lang="en-CA" altLang="en-US"/>
          </a:p>
        </p:txBody>
      </p:sp>
      <p:sp>
        <p:nvSpPr>
          <p:cNvPr id="935938" name="Rectangle 2"/>
          <p:cNvSpPr>
            <a:spLocks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1603A-BE80-4481-84C8-2F844B4872C5}" type="slidenum">
              <a:rPr lang="en-CA" altLang="en-US"/>
              <a:pPr/>
              <a:t>29</a:t>
            </a:fld>
            <a:endParaRPr lang="en-CA" altLang="en-US"/>
          </a:p>
        </p:txBody>
      </p:sp>
      <p:sp>
        <p:nvSpPr>
          <p:cNvPr id="857090" name="Rectangle 2"/>
          <p:cNvSpPr>
            <a:spLocks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A596A-2AA6-48CF-A014-9424A9779A5A}" type="slidenum">
              <a:rPr lang="en-CA" altLang="en-US"/>
              <a:pPr/>
              <a:t>3</a:t>
            </a:fld>
            <a:endParaRPr lang="en-CA" altLang="en-US"/>
          </a:p>
        </p:txBody>
      </p:sp>
      <p:sp>
        <p:nvSpPr>
          <p:cNvPr id="822274" name="Rectangle 2"/>
          <p:cNvSpPr>
            <a:spLocks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E7FA3-EBBF-45E9-9236-05846F6E0A0C}" type="slidenum">
              <a:rPr lang="en-CA" altLang="en-US"/>
              <a:pPr/>
              <a:t>30</a:t>
            </a:fld>
            <a:endParaRPr lang="en-CA" altLang="en-US"/>
          </a:p>
        </p:txBody>
      </p:sp>
      <p:sp>
        <p:nvSpPr>
          <p:cNvPr id="937986" name="Rectangle 2"/>
          <p:cNvSpPr>
            <a:spLocks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292E6-F509-4802-A9AA-42DC5252CAD8}" type="slidenum">
              <a:rPr lang="en-CA" altLang="en-US"/>
              <a:pPr/>
              <a:t>31</a:t>
            </a:fld>
            <a:endParaRPr lang="en-CA" altLang="en-US"/>
          </a:p>
        </p:txBody>
      </p:sp>
      <p:sp>
        <p:nvSpPr>
          <p:cNvPr id="940034" name="Rectangle 2"/>
          <p:cNvSpPr>
            <a:spLocks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5AF28-9072-4832-AF98-44B0DF63BE13}" type="slidenum">
              <a:rPr lang="en-CA" altLang="en-US"/>
              <a:pPr/>
              <a:t>32</a:t>
            </a:fld>
            <a:endParaRPr lang="en-CA" altLang="en-US"/>
          </a:p>
        </p:txBody>
      </p:sp>
      <p:sp>
        <p:nvSpPr>
          <p:cNvPr id="859138" name="Rectangle 2"/>
          <p:cNvSpPr>
            <a:spLocks noChangeArrowheads="1" noTextEdit="1"/>
          </p:cNvSpPr>
          <p:nvPr>
            <p:ph type="sldImg"/>
          </p:nvPr>
        </p:nvSpPr>
        <p:spPr>
          <a:ln/>
        </p:spPr>
      </p:sp>
      <p:sp>
        <p:nvSpPr>
          <p:cNvPr id="8591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AF7BA4-A9B2-4E35-ABD8-228D455FADC6}" type="slidenum">
              <a:rPr lang="en-CA" altLang="en-US"/>
              <a:pPr/>
              <a:t>33</a:t>
            </a:fld>
            <a:endParaRPr lang="en-CA" altLang="en-US"/>
          </a:p>
        </p:txBody>
      </p:sp>
      <p:sp>
        <p:nvSpPr>
          <p:cNvPr id="942082" name="Rectangle 2"/>
          <p:cNvSpPr>
            <a:spLocks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1A4BF5-05ED-43AD-8B99-5207670FD1B0}" type="slidenum">
              <a:rPr lang="en-CA" altLang="en-US"/>
              <a:pPr/>
              <a:t>34</a:t>
            </a:fld>
            <a:endParaRPr lang="en-CA" altLang="en-US"/>
          </a:p>
        </p:txBody>
      </p:sp>
      <p:sp>
        <p:nvSpPr>
          <p:cNvPr id="861186" name="Rectangle 2"/>
          <p:cNvSpPr>
            <a:spLocks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42DBCD-80B0-4DCD-9AC4-2E17572ED524}" type="slidenum">
              <a:rPr lang="en-CA" altLang="en-US"/>
              <a:pPr/>
              <a:t>35</a:t>
            </a:fld>
            <a:endParaRPr lang="en-CA" altLang="en-US"/>
          </a:p>
        </p:txBody>
      </p:sp>
      <p:sp>
        <p:nvSpPr>
          <p:cNvPr id="944130" name="Rectangle 2"/>
          <p:cNvSpPr>
            <a:spLocks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36AD4-CD77-4E24-A788-C3EE5EFC3F6E}" type="slidenum">
              <a:rPr lang="en-CA" altLang="en-US"/>
              <a:pPr/>
              <a:t>36</a:t>
            </a:fld>
            <a:endParaRPr lang="en-CA" altLang="en-US"/>
          </a:p>
        </p:txBody>
      </p:sp>
      <p:sp>
        <p:nvSpPr>
          <p:cNvPr id="863234" name="Rectangle 2"/>
          <p:cNvSpPr>
            <a:spLocks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84766-BFA4-4907-AC1F-04CA3A07C9B3}" type="slidenum">
              <a:rPr lang="en-CA" altLang="en-US"/>
              <a:pPr/>
              <a:t>37</a:t>
            </a:fld>
            <a:endParaRPr lang="en-CA" altLang="en-US"/>
          </a:p>
        </p:txBody>
      </p:sp>
      <p:sp>
        <p:nvSpPr>
          <p:cNvPr id="865282" name="Rectangle 2"/>
          <p:cNvSpPr>
            <a:spLocks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4B454-A32F-4850-BA52-15D39D47B0DE}" type="slidenum">
              <a:rPr lang="en-CA" altLang="en-US"/>
              <a:pPr/>
              <a:t>38</a:t>
            </a:fld>
            <a:endParaRPr lang="en-CA" altLang="en-US"/>
          </a:p>
        </p:txBody>
      </p:sp>
      <p:sp>
        <p:nvSpPr>
          <p:cNvPr id="867330" name="Rectangle 2"/>
          <p:cNvSpPr>
            <a:spLocks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C7E90-95D4-4C23-BADA-1771E67CDEE0}" type="slidenum">
              <a:rPr lang="en-CA" altLang="en-US"/>
              <a:pPr/>
              <a:t>39</a:t>
            </a:fld>
            <a:endParaRPr lang="en-CA" altLang="en-US"/>
          </a:p>
        </p:txBody>
      </p:sp>
      <p:sp>
        <p:nvSpPr>
          <p:cNvPr id="869378" name="Rectangle 2"/>
          <p:cNvSpPr>
            <a:spLocks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223C4-FA18-4C92-941C-915B60AAAE04}" type="slidenum">
              <a:rPr lang="en-CA" altLang="en-US"/>
              <a:pPr/>
              <a:t>4</a:t>
            </a:fld>
            <a:endParaRPr lang="en-CA" altLang="en-US"/>
          </a:p>
        </p:txBody>
      </p:sp>
      <p:sp>
        <p:nvSpPr>
          <p:cNvPr id="824322" name="Rectangle 2"/>
          <p:cNvSpPr>
            <a:spLocks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B2D4F-8E85-4DD2-A0F6-6AB74AA527F9}" type="slidenum">
              <a:rPr lang="en-CA" altLang="en-US"/>
              <a:pPr/>
              <a:t>40</a:t>
            </a:fld>
            <a:endParaRPr lang="en-CA" altLang="en-US"/>
          </a:p>
        </p:txBody>
      </p:sp>
      <p:sp>
        <p:nvSpPr>
          <p:cNvPr id="871426" name="Rectangle 2"/>
          <p:cNvSpPr>
            <a:spLocks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B4844-6BCA-4DD5-97C4-6BF36916C8B3}" type="slidenum">
              <a:rPr lang="en-CA" altLang="en-US"/>
              <a:pPr/>
              <a:t>41</a:t>
            </a:fld>
            <a:endParaRPr lang="en-CA" altLang="en-US"/>
          </a:p>
        </p:txBody>
      </p:sp>
      <p:sp>
        <p:nvSpPr>
          <p:cNvPr id="873474" name="Rectangle 2"/>
          <p:cNvSpPr>
            <a:spLocks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641E2-FCEC-4BB5-AC92-2B0465C17156}" type="slidenum">
              <a:rPr lang="en-CA" altLang="en-US"/>
              <a:pPr/>
              <a:t>42</a:t>
            </a:fld>
            <a:endParaRPr lang="en-CA" altLang="en-US"/>
          </a:p>
        </p:txBody>
      </p:sp>
      <p:sp>
        <p:nvSpPr>
          <p:cNvPr id="875522" name="Rectangle 2"/>
          <p:cNvSpPr>
            <a:spLocks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704EA-6F96-4D57-9198-D6CF48079B0E}" type="slidenum">
              <a:rPr lang="en-CA" altLang="en-US"/>
              <a:pPr/>
              <a:t>43</a:t>
            </a:fld>
            <a:endParaRPr lang="en-CA" altLang="en-US"/>
          </a:p>
        </p:txBody>
      </p:sp>
      <p:sp>
        <p:nvSpPr>
          <p:cNvPr id="877570" name="Rectangle 2"/>
          <p:cNvSpPr>
            <a:spLocks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25591-3920-4A4D-9135-8DFC6C577856}" type="slidenum">
              <a:rPr lang="en-CA" altLang="en-US"/>
              <a:pPr/>
              <a:t>44</a:t>
            </a:fld>
            <a:endParaRPr lang="en-CA" altLang="en-US"/>
          </a:p>
        </p:txBody>
      </p:sp>
      <p:sp>
        <p:nvSpPr>
          <p:cNvPr id="879618" name="Rectangle 2"/>
          <p:cNvSpPr>
            <a:spLocks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D3474-180D-4817-85AD-24E568A7FB62}" type="slidenum">
              <a:rPr lang="en-CA" altLang="en-US"/>
              <a:pPr/>
              <a:t>45</a:t>
            </a:fld>
            <a:endParaRPr lang="en-CA" altLang="en-US"/>
          </a:p>
        </p:txBody>
      </p:sp>
      <p:sp>
        <p:nvSpPr>
          <p:cNvPr id="881666" name="Rectangle 2"/>
          <p:cNvSpPr>
            <a:spLocks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6BB1B-18DF-4E1D-82CA-D9A6140827CF}" type="slidenum">
              <a:rPr lang="en-CA" altLang="en-US"/>
              <a:pPr/>
              <a:t>46</a:t>
            </a:fld>
            <a:endParaRPr lang="en-CA" altLang="en-US"/>
          </a:p>
        </p:txBody>
      </p:sp>
      <p:sp>
        <p:nvSpPr>
          <p:cNvPr id="950274" name="Rectangle 2"/>
          <p:cNvSpPr>
            <a:spLocks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B19DD-7B49-49C5-B50F-55E07F36C0D0}" type="slidenum">
              <a:rPr lang="en-CA" altLang="en-US"/>
              <a:pPr/>
              <a:t>47</a:t>
            </a:fld>
            <a:endParaRPr lang="en-CA" altLang="en-US"/>
          </a:p>
        </p:txBody>
      </p:sp>
      <p:sp>
        <p:nvSpPr>
          <p:cNvPr id="883714" name="Rectangle 2"/>
          <p:cNvSpPr>
            <a:spLocks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5501B-65DF-43B2-941E-6CE3822753E3}" type="slidenum">
              <a:rPr lang="en-CA" altLang="en-US"/>
              <a:pPr/>
              <a:t>48</a:t>
            </a:fld>
            <a:endParaRPr lang="en-CA" altLang="en-US"/>
          </a:p>
        </p:txBody>
      </p:sp>
      <p:sp>
        <p:nvSpPr>
          <p:cNvPr id="885762" name="Rectangle 2"/>
          <p:cNvSpPr>
            <a:spLocks noChangeArrowheads="1" noTextEdit="1"/>
          </p:cNvSpPr>
          <p:nvPr>
            <p:ph type="sldImg"/>
          </p:nvPr>
        </p:nvSpPr>
        <p:spPr>
          <a:ln/>
        </p:spPr>
      </p:sp>
      <p:sp>
        <p:nvSpPr>
          <p:cNvPr id="885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0F9F9-4F9B-4AB4-950E-A0819002E336}" type="slidenum">
              <a:rPr lang="en-CA" altLang="en-US"/>
              <a:pPr/>
              <a:t>49</a:t>
            </a:fld>
            <a:endParaRPr lang="en-CA" altLang="en-US"/>
          </a:p>
        </p:txBody>
      </p:sp>
      <p:sp>
        <p:nvSpPr>
          <p:cNvPr id="887810" name="Rectangle 2"/>
          <p:cNvSpPr>
            <a:spLocks noChangeArrowheads="1" noTextEdit="1"/>
          </p:cNvSpPr>
          <p:nvPr>
            <p:ph type="sldImg"/>
          </p:nvPr>
        </p:nvSpPr>
        <p:spPr>
          <a:ln/>
        </p:spPr>
      </p:sp>
      <p:sp>
        <p:nvSpPr>
          <p:cNvPr id="887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0E267-1E8B-4F68-8A5D-B4DBAFE0E449}" type="slidenum">
              <a:rPr lang="en-CA" altLang="en-US"/>
              <a:pPr/>
              <a:t>5</a:t>
            </a:fld>
            <a:endParaRPr lang="en-CA" altLang="en-US"/>
          </a:p>
        </p:txBody>
      </p:sp>
      <p:sp>
        <p:nvSpPr>
          <p:cNvPr id="826370" name="Rectangle 2"/>
          <p:cNvSpPr>
            <a:spLocks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4CAE5-4F06-4CA2-B7FD-4D85A2A7B68F}" type="slidenum">
              <a:rPr lang="en-CA" altLang="en-US"/>
              <a:pPr/>
              <a:t>50</a:t>
            </a:fld>
            <a:endParaRPr lang="en-CA" altLang="en-US"/>
          </a:p>
        </p:txBody>
      </p:sp>
      <p:sp>
        <p:nvSpPr>
          <p:cNvPr id="889858" name="Rectangle 2"/>
          <p:cNvSpPr>
            <a:spLocks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AF61F-7CD2-4D42-8B45-0EC6BD571995}" type="slidenum">
              <a:rPr lang="en-CA" altLang="en-US"/>
              <a:pPr/>
              <a:t>51</a:t>
            </a:fld>
            <a:endParaRPr lang="en-CA" altLang="en-US"/>
          </a:p>
        </p:txBody>
      </p:sp>
      <p:sp>
        <p:nvSpPr>
          <p:cNvPr id="891906" name="Rectangle 2"/>
          <p:cNvSpPr>
            <a:spLocks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28AD7-1ACB-46FE-9857-CC7C2413C82C}" type="slidenum">
              <a:rPr lang="en-CA" altLang="en-US"/>
              <a:pPr/>
              <a:t>52</a:t>
            </a:fld>
            <a:endParaRPr lang="en-CA" altLang="en-US"/>
          </a:p>
        </p:txBody>
      </p:sp>
      <p:sp>
        <p:nvSpPr>
          <p:cNvPr id="952322" name="Rectangle 2"/>
          <p:cNvSpPr>
            <a:spLocks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56128-440A-407C-ADEB-4111340B5F78}" type="slidenum">
              <a:rPr lang="en-CA" altLang="en-US"/>
              <a:pPr/>
              <a:t>6</a:t>
            </a:fld>
            <a:endParaRPr lang="en-CA" altLang="en-US"/>
          </a:p>
        </p:txBody>
      </p:sp>
      <p:sp>
        <p:nvSpPr>
          <p:cNvPr id="908290" name="Rectangle 2"/>
          <p:cNvSpPr>
            <a:spLocks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E0735-4749-41B4-8542-5AE6362A1716}" type="slidenum">
              <a:rPr lang="en-CA" altLang="en-US"/>
              <a:pPr/>
              <a:t>7</a:t>
            </a:fld>
            <a:endParaRPr lang="en-CA" altLang="en-US"/>
          </a:p>
        </p:txBody>
      </p:sp>
      <p:sp>
        <p:nvSpPr>
          <p:cNvPr id="915458" name="Rectangle 2"/>
          <p:cNvSpPr>
            <a:spLocks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F550A-42EB-490C-8FCE-CF27502AE817}" type="slidenum">
              <a:rPr lang="en-CA" altLang="en-US"/>
              <a:pPr/>
              <a:t>8</a:t>
            </a:fld>
            <a:endParaRPr lang="en-CA" altLang="en-US"/>
          </a:p>
        </p:txBody>
      </p:sp>
      <p:sp>
        <p:nvSpPr>
          <p:cNvPr id="828418" name="Rectangle 2"/>
          <p:cNvSpPr>
            <a:spLocks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8628BA-B462-4A0E-942A-F1CDCD645064}" type="slidenum">
              <a:rPr lang="en-CA" altLang="en-US"/>
              <a:pPr/>
              <a:t>9</a:t>
            </a:fld>
            <a:endParaRPr lang="en-CA" altLang="en-US"/>
          </a:p>
        </p:txBody>
      </p:sp>
      <p:sp>
        <p:nvSpPr>
          <p:cNvPr id="830466" name="Rectangle 2"/>
          <p:cNvSpPr>
            <a:spLocks noChangeArrowheads="1" noTextEdit="1"/>
          </p:cNvSpPr>
          <p:nvPr>
            <p:ph type="sldImg"/>
          </p:nvPr>
        </p:nvSpPr>
        <p:spPr>
          <a:ln/>
        </p:spPr>
      </p:sp>
      <p:sp>
        <p:nvSpPr>
          <p:cNvPr id="83046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ltLang="en-US"/>
              <a:t>Copyright © 2007 </a:t>
            </a:r>
            <a:r>
              <a:rPr lang="en-US" alt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altLang="en-US" noProof="0" smtClean="0"/>
              <a:t>Click to edit 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itchFamily="2" charset="2"/>
              <a:buNone/>
              <a:defRPr sz="3200"/>
            </a:lvl1pPr>
          </a:lstStyle>
          <a:p>
            <a:pPr lvl="0"/>
            <a:r>
              <a:rPr lang="en-US" altLang="en-US" noProof="0" smtClean="0"/>
              <a:t>Click to edit Master subtitle style</a:t>
            </a:r>
          </a:p>
        </p:txBody>
      </p:sp>
      <p:pic>
        <p:nvPicPr>
          <p:cNvPr id="4142" name="Picture 46" descr="elmasri_thum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27- </a:t>
            </a:r>
            <a:fld id="{5EAC7C6A-EA64-4646-B568-167D6FCF2ED8}" type="slidenum">
              <a:rPr lang="en-US" altLang="en-US"/>
              <a:pPr/>
              <a:t>‹#›</a:t>
            </a:fld>
            <a:endParaRPr lang="en-CA" altLang="en-US"/>
          </a:p>
        </p:txBody>
      </p:sp>
    </p:spTree>
    <p:extLst>
      <p:ext uri="{BB962C8B-B14F-4D97-AF65-F5344CB8AC3E}">
        <p14:creationId xmlns:p14="http://schemas.microsoft.com/office/powerpoint/2010/main" val="4201821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27- </a:t>
            </a:r>
            <a:fld id="{C5DBE38D-67D9-4078-9382-804A6E110279}" type="slidenum">
              <a:rPr lang="en-US" altLang="en-US"/>
              <a:pPr/>
              <a:t>‹#›</a:t>
            </a:fld>
            <a:endParaRPr lang="en-CA" altLang="en-US"/>
          </a:p>
        </p:txBody>
      </p:sp>
    </p:spTree>
    <p:extLst>
      <p:ext uri="{BB962C8B-B14F-4D97-AF65-F5344CB8AC3E}">
        <p14:creationId xmlns:p14="http://schemas.microsoft.com/office/powerpoint/2010/main" val="12520464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7796213" cy="9921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39713" y="1600200"/>
            <a:ext cx="407035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34200" y="6400800"/>
            <a:ext cx="1905000" cy="457200"/>
          </a:xfrm>
        </p:spPr>
        <p:txBody>
          <a:bodyPr/>
          <a:lstStyle>
            <a:lvl1pPr>
              <a:defRPr/>
            </a:lvl1pPr>
          </a:lstStyle>
          <a:p>
            <a:r>
              <a:rPr lang="en-US" altLang="en-US"/>
              <a:t>Slide 27- </a:t>
            </a:r>
            <a:fld id="{E04178E1-6321-4061-9DE4-9BAF1E6D46AC}" type="slidenum">
              <a:rPr lang="en-US" altLang="en-US"/>
              <a:pPr/>
              <a:t>‹#›</a:t>
            </a:fld>
            <a:endParaRPr lang="en-CA" altLang="en-US"/>
          </a:p>
        </p:txBody>
      </p:sp>
    </p:spTree>
    <p:extLst>
      <p:ext uri="{BB962C8B-B14F-4D97-AF65-F5344CB8AC3E}">
        <p14:creationId xmlns:p14="http://schemas.microsoft.com/office/powerpoint/2010/main" val="18266310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27- </a:t>
            </a:r>
            <a:fld id="{0F9D4CDA-F24D-4AF5-938D-42D83FD09532}" type="slidenum">
              <a:rPr lang="en-US" altLang="en-US"/>
              <a:pPr/>
              <a:t>‹#›</a:t>
            </a:fld>
            <a:endParaRPr lang="en-CA" altLang="en-US"/>
          </a:p>
        </p:txBody>
      </p:sp>
    </p:spTree>
    <p:extLst>
      <p:ext uri="{BB962C8B-B14F-4D97-AF65-F5344CB8AC3E}">
        <p14:creationId xmlns:p14="http://schemas.microsoft.com/office/powerpoint/2010/main" val="252017259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Slide 27- </a:t>
            </a:r>
            <a:fld id="{5539321F-3F54-45C4-B131-75C2D2C272EF}" type="slidenum">
              <a:rPr lang="en-US" altLang="en-US"/>
              <a:pPr/>
              <a:t>‹#›</a:t>
            </a:fld>
            <a:endParaRPr lang="en-CA" altLang="en-US"/>
          </a:p>
        </p:txBody>
      </p:sp>
    </p:spTree>
    <p:extLst>
      <p:ext uri="{BB962C8B-B14F-4D97-AF65-F5344CB8AC3E}">
        <p14:creationId xmlns:p14="http://schemas.microsoft.com/office/powerpoint/2010/main" val="42852545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Slide 27- </a:t>
            </a:r>
            <a:fld id="{E1F06B82-C599-4850-954D-6FA3136B75A1}" type="slidenum">
              <a:rPr lang="en-US" altLang="en-US"/>
              <a:pPr/>
              <a:t>‹#›</a:t>
            </a:fld>
            <a:endParaRPr lang="en-CA" altLang="en-US"/>
          </a:p>
        </p:txBody>
      </p:sp>
    </p:spTree>
    <p:extLst>
      <p:ext uri="{BB962C8B-B14F-4D97-AF65-F5344CB8AC3E}">
        <p14:creationId xmlns:p14="http://schemas.microsoft.com/office/powerpoint/2010/main" val="402326667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Slide 27- </a:t>
            </a:r>
            <a:fld id="{23F9F551-E40A-4B92-94FA-6B55FA80DAD6}" type="slidenum">
              <a:rPr lang="en-US" altLang="en-US"/>
              <a:pPr/>
              <a:t>‹#›</a:t>
            </a:fld>
            <a:endParaRPr lang="en-CA" altLang="en-US"/>
          </a:p>
        </p:txBody>
      </p:sp>
    </p:spTree>
    <p:extLst>
      <p:ext uri="{BB962C8B-B14F-4D97-AF65-F5344CB8AC3E}">
        <p14:creationId xmlns:p14="http://schemas.microsoft.com/office/powerpoint/2010/main" val="258137055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Slide 27- </a:t>
            </a:r>
            <a:fld id="{C0AB0836-04B5-41A8-BBE4-1327AC1E1DAF}" type="slidenum">
              <a:rPr lang="en-US" altLang="en-US"/>
              <a:pPr/>
              <a:t>‹#›</a:t>
            </a:fld>
            <a:endParaRPr lang="en-CA" altLang="en-US"/>
          </a:p>
        </p:txBody>
      </p:sp>
    </p:spTree>
    <p:extLst>
      <p:ext uri="{BB962C8B-B14F-4D97-AF65-F5344CB8AC3E}">
        <p14:creationId xmlns:p14="http://schemas.microsoft.com/office/powerpoint/2010/main" val="3134021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Slide 27- </a:t>
            </a:r>
            <a:fld id="{C6FED72F-7139-49E9-A96E-2255BBEEAF69}" type="slidenum">
              <a:rPr lang="en-US" altLang="en-US"/>
              <a:pPr/>
              <a:t>‹#›</a:t>
            </a:fld>
            <a:endParaRPr lang="en-CA" altLang="en-US"/>
          </a:p>
        </p:txBody>
      </p:sp>
    </p:spTree>
    <p:extLst>
      <p:ext uri="{BB962C8B-B14F-4D97-AF65-F5344CB8AC3E}">
        <p14:creationId xmlns:p14="http://schemas.microsoft.com/office/powerpoint/2010/main" val="257434298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27- </a:t>
            </a:r>
            <a:fld id="{352C68BF-6847-48AE-B140-28DA13ADCE51}" type="slidenum">
              <a:rPr lang="en-US" altLang="en-US"/>
              <a:pPr/>
              <a:t>‹#›</a:t>
            </a:fld>
            <a:endParaRPr lang="en-CA" altLang="en-US"/>
          </a:p>
        </p:txBody>
      </p:sp>
    </p:spTree>
    <p:extLst>
      <p:ext uri="{BB962C8B-B14F-4D97-AF65-F5344CB8AC3E}">
        <p14:creationId xmlns:p14="http://schemas.microsoft.com/office/powerpoint/2010/main" val="247110864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27- </a:t>
            </a:r>
            <a:fld id="{B744E0FE-2EFB-4AAF-AD77-9CCF6F6B0C43}" type="slidenum">
              <a:rPr lang="en-US" altLang="en-US"/>
              <a:pPr/>
              <a:t>‹#›</a:t>
            </a:fld>
            <a:endParaRPr lang="en-CA" altLang="en-US"/>
          </a:p>
        </p:txBody>
      </p:sp>
    </p:spTree>
    <p:extLst>
      <p:ext uri="{BB962C8B-B14F-4D97-AF65-F5344CB8AC3E}">
        <p14:creationId xmlns:p14="http://schemas.microsoft.com/office/powerpoint/2010/main" val="383649932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itchFamily="34" charset="0"/>
                </a:endParaRPr>
              </a:p>
            </p:txBody>
          </p:sp>
        </p:grpSp>
      </p:grpSp>
      <p:sp>
        <p:nvSpPr>
          <p:cNvPr id="3109" name="Rectangle 37"/>
          <p:cNvSpPr>
            <a:spLocks noChangeArrowheads="1"/>
          </p:cNvSpPr>
          <p:nvPr/>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a:t>Slide 27- </a:t>
            </a:r>
            <a:fld id="{61DC41F9-A771-4ADD-8966-26286E493235}" type="slidenum">
              <a:rPr lang="en-US" altLang="en-US"/>
              <a:pPr/>
              <a:t>‹#›</a:t>
            </a:fld>
            <a:endParaRPr lang="en-CA" altLang="en-US"/>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en-US" altLang="en-US" sz="900"/>
              <a:t>Copyright © 2007 </a:t>
            </a:r>
            <a:r>
              <a:rPr lang="en-US" alt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27- </a:t>
            </a:r>
            <a:fld id="{8EACEE59-4C2E-4EC4-BB01-E863AB2F9BBB}" type="slidenum">
              <a:rPr lang="en-US" altLang="en-US"/>
              <a:pPr/>
              <a:t>1</a:t>
            </a:fld>
            <a:endParaRPr lang="en-CA" altLang="en-US"/>
          </a:p>
        </p:txBody>
      </p:sp>
      <p:sp>
        <p:nvSpPr>
          <p:cNvPr id="412675" name="Rectangle 3"/>
          <p:cNvSpPr>
            <a:spLocks noGrp="1" noChangeArrowheads="1"/>
          </p:cNvSpPr>
          <p:nvPr>
            <p:ph type="title"/>
          </p:nvPr>
        </p:nvSpPr>
        <p:spPr/>
        <p:txBody>
          <a:bodyPr/>
          <a:lstStyle/>
          <a:p>
            <a:endParaRPr lang="en-US" altLang="en-US"/>
          </a:p>
        </p:txBody>
      </p:sp>
      <p:pic>
        <p:nvPicPr>
          <p:cNvPr id="412683" name="Picture 11" descr="Elmasri_co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US" altLang="en-US"/>
              <a:t>Slide 27- </a:t>
            </a:r>
            <a:fld id="{749D37A8-86F8-42B9-8282-520496313B92}" type="slidenum">
              <a:rPr lang="en-US" altLang="en-US"/>
              <a:pPr/>
              <a:t>10</a:t>
            </a:fld>
            <a:endParaRPr lang="en-CA" altLang="en-US"/>
          </a:p>
        </p:txBody>
      </p:sp>
      <p:sp>
        <p:nvSpPr>
          <p:cNvPr id="831493" name="Rectangle 5"/>
          <p:cNvSpPr>
            <a:spLocks noGrp="1" noChangeArrowheads="1"/>
          </p:cNvSpPr>
          <p:nvPr>
            <p:ph type="title"/>
          </p:nvPr>
        </p:nvSpPr>
        <p:spPr/>
        <p:txBody>
          <a:bodyPr/>
          <a:lstStyle/>
          <a:p>
            <a:r>
              <a:rPr lang="en-US" altLang="en-US"/>
              <a:t>XML Hierarchical (Tree) Data Model </a:t>
            </a:r>
            <a:br>
              <a:rPr lang="en-US" altLang="en-US"/>
            </a:br>
            <a:endParaRPr lang="en-US" altLang="en-US"/>
          </a:p>
        </p:txBody>
      </p:sp>
      <p:sp>
        <p:nvSpPr>
          <p:cNvPr id="831495" name="Rectangle 7"/>
          <p:cNvSpPr>
            <a:spLocks noGrp="1" noChangeArrowheads="1"/>
          </p:cNvSpPr>
          <p:nvPr>
            <p:ph type="body" sz="half" idx="1"/>
          </p:nvPr>
        </p:nvSpPr>
        <p:spPr/>
        <p:txBody>
          <a:bodyPr/>
          <a:lstStyle/>
          <a:p>
            <a:r>
              <a:rPr lang="en-US" altLang="en-US"/>
              <a:t>FIGURE 27.3</a:t>
            </a:r>
            <a:br>
              <a:rPr lang="en-US" altLang="en-US"/>
            </a:br>
            <a:r>
              <a:rPr lang="en-US" altLang="en-US"/>
              <a:t>A complex XML element called &lt;projects&gt;</a:t>
            </a:r>
          </a:p>
        </p:txBody>
      </p:sp>
      <p:pic>
        <p:nvPicPr>
          <p:cNvPr id="83149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8388" y="1600200"/>
            <a:ext cx="2487612" cy="5029200"/>
          </a:xfr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F878A472-FF01-4452-89D9-272B44D4C956}" type="slidenum">
              <a:rPr lang="en-US" altLang="en-US"/>
              <a:pPr/>
              <a:t>11</a:t>
            </a:fld>
            <a:endParaRPr lang="en-CA" altLang="en-US"/>
          </a:p>
        </p:txBody>
      </p:sp>
      <p:sp>
        <p:nvSpPr>
          <p:cNvPr id="833540" name="Rectangle 4"/>
          <p:cNvSpPr>
            <a:spLocks noGrp="1" noChangeArrowheads="1"/>
          </p:cNvSpPr>
          <p:nvPr>
            <p:ph type="title"/>
          </p:nvPr>
        </p:nvSpPr>
        <p:spPr/>
        <p:txBody>
          <a:bodyPr/>
          <a:lstStyle/>
          <a:p>
            <a:r>
              <a:rPr lang="en-US" altLang="en-US" sz="3200"/>
              <a:t>XML Hierarchical (Tree) Data Model (contd.)</a:t>
            </a:r>
          </a:p>
        </p:txBody>
      </p:sp>
      <p:sp>
        <p:nvSpPr>
          <p:cNvPr id="833541" name="Rectangle 5"/>
          <p:cNvSpPr>
            <a:spLocks noGrp="1" noChangeArrowheads="1"/>
          </p:cNvSpPr>
          <p:nvPr>
            <p:ph type="body" idx="1"/>
          </p:nvPr>
        </p:nvSpPr>
        <p:spPr/>
        <p:txBody>
          <a:bodyPr/>
          <a:lstStyle/>
          <a:p>
            <a:r>
              <a:rPr lang="en-US" altLang="en-US"/>
              <a:t>The basic object is XML is the </a:t>
            </a:r>
            <a:r>
              <a:rPr lang="en-US" altLang="en-US" b="1"/>
              <a:t>XML document</a:t>
            </a:r>
            <a:r>
              <a:rPr lang="en-US" altLang="en-US"/>
              <a:t>.</a:t>
            </a:r>
          </a:p>
          <a:p>
            <a:r>
              <a:rPr lang="en-US" altLang="en-US"/>
              <a:t>There are two main structuring concepts that are used to construct an XML document:</a:t>
            </a:r>
          </a:p>
          <a:p>
            <a:pPr lvl="1"/>
            <a:r>
              <a:rPr lang="en-US" altLang="en-US" b="1"/>
              <a:t>Elements</a:t>
            </a:r>
          </a:p>
          <a:p>
            <a:pPr lvl="1"/>
            <a:r>
              <a:rPr lang="en-US" altLang="en-US" b="1"/>
              <a:t>Attributes</a:t>
            </a:r>
          </a:p>
          <a:p>
            <a:r>
              <a:rPr lang="en-US" altLang="en-US"/>
              <a:t>Attributes in XML provide additional information that describe elements.</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CEE5ACCB-21B7-43C6-AE62-FC64C5369C81}" type="slidenum">
              <a:rPr lang="en-US" altLang="en-US"/>
              <a:pPr/>
              <a:t>12</a:t>
            </a:fld>
            <a:endParaRPr lang="en-CA" altLang="en-US"/>
          </a:p>
        </p:txBody>
      </p:sp>
      <p:sp>
        <p:nvSpPr>
          <p:cNvPr id="912386" name="Rectangle 2"/>
          <p:cNvSpPr>
            <a:spLocks noGrp="1" noChangeArrowheads="1"/>
          </p:cNvSpPr>
          <p:nvPr>
            <p:ph type="title"/>
          </p:nvPr>
        </p:nvSpPr>
        <p:spPr/>
        <p:txBody>
          <a:bodyPr/>
          <a:lstStyle/>
          <a:p>
            <a:r>
              <a:rPr lang="en-US" altLang="en-US" sz="3200"/>
              <a:t>XML Hierarchical (Tree) Data Model (contd.)</a:t>
            </a:r>
          </a:p>
        </p:txBody>
      </p:sp>
      <p:sp>
        <p:nvSpPr>
          <p:cNvPr id="912387" name="Rectangle 3"/>
          <p:cNvSpPr>
            <a:spLocks noGrp="1" noChangeArrowheads="1"/>
          </p:cNvSpPr>
          <p:nvPr>
            <p:ph type="body" idx="1"/>
          </p:nvPr>
        </p:nvSpPr>
        <p:spPr/>
        <p:txBody>
          <a:bodyPr/>
          <a:lstStyle/>
          <a:p>
            <a:pPr>
              <a:lnSpc>
                <a:spcPct val="80000"/>
              </a:lnSpc>
            </a:pPr>
            <a:r>
              <a:rPr lang="en-US" altLang="en-US" sz="2400"/>
              <a:t>As in HTML, elements are identified in a document by their </a:t>
            </a:r>
            <a:r>
              <a:rPr lang="en-US" altLang="en-US" sz="2400" b="1"/>
              <a:t>start</a:t>
            </a:r>
            <a:r>
              <a:rPr lang="en-US" altLang="en-US" sz="2400"/>
              <a:t> </a:t>
            </a:r>
            <a:r>
              <a:rPr lang="en-US" altLang="en-US" sz="2400" b="1"/>
              <a:t>tag</a:t>
            </a:r>
            <a:r>
              <a:rPr lang="en-US" altLang="en-US" sz="2400"/>
              <a:t> and </a:t>
            </a:r>
            <a:r>
              <a:rPr lang="en-US" altLang="en-US" sz="2400" b="1"/>
              <a:t>end</a:t>
            </a:r>
            <a:r>
              <a:rPr lang="en-US" altLang="en-US" sz="2400"/>
              <a:t> </a:t>
            </a:r>
            <a:r>
              <a:rPr lang="en-US" altLang="en-US" sz="2400" b="1"/>
              <a:t>tag</a:t>
            </a:r>
            <a:r>
              <a:rPr lang="en-US" altLang="en-US" sz="2400"/>
              <a:t>.</a:t>
            </a:r>
          </a:p>
          <a:p>
            <a:pPr lvl="1">
              <a:lnSpc>
                <a:spcPct val="80000"/>
              </a:lnSpc>
            </a:pPr>
            <a:r>
              <a:rPr lang="en-US" altLang="en-US" sz="2100"/>
              <a:t>The tag names are enclosed between angled brackets &lt;…&gt;, and end tags are further identified by a backslash &lt;/…&gt;.</a:t>
            </a:r>
          </a:p>
          <a:p>
            <a:pPr>
              <a:lnSpc>
                <a:spcPct val="80000"/>
              </a:lnSpc>
            </a:pPr>
            <a:r>
              <a:rPr lang="en-US" altLang="en-US" sz="2400" b="1"/>
              <a:t>Complex</a:t>
            </a:r>
            <a:r>
              <a:rPr lang="en-US" altLang="en-US" sz="2400"/>
              <a:t> elements are constructed from other elements hierarchically, whereas </a:t>
            </a:r>
            <a:r>
              <a:rPr lang="en-US" altLang="en-US" sz="2400" b="1"/>
              <a:t>simple</a:t>
            </a:r>
            <a:r>
              <a:rPr lang="en-US" altLang="en-US" sz="2400"/>
              <a:t> elements contain data values. </a:t>
            </a:r>
          </a:p>
          <a:p>
            <a:pPr>
              <a:lnSpc>
                <a:spcPct val="80000"/>
              </a:lnSpc>
            </a:pPr>
            <a:r>
              <a:rPr lang="en-US" altLang="en-US" sz="2400"/>
              <a:t>It is straightforward to see the correspondence between the XML textual representation and the tree structure.</a:t>
            </a:r>
          </a:p>
          <a:p>
            <a:pPr lvl="1">
              <a:lnSpc>
                <a:spcPct val="80000"/>
              </a:lnSpc>
            </a:pPr>
            <a:r>
              <a:rPr lang="en-US" altLang="en-US" sz="2100"/>
              <a:t>In the tree representation, internal nodes represent complex elements, whereas leaf nodes represent simple elements.</a:t>
            </a:r>
          </a:p>
          <a:p>
            <a:pPr lvl="1">
              <a:lnSpc>
                <a:spcPct val="80000"/>
              </a:lnSpc>
            </a:pPr>
            <a:r>
              <a:rPr lang="en-US" altLang="en-US" sz="2100"/>
              <a:t>That is why the XML model is called a </a:t>
            </a:r>
            <a:r>
              <a:rPr lang="en-US" altLang="en-US" sz="2100" b="1"/>
              <a:t>tree</a:t>
            </a:r>
            <a:r>
              <a:rPr lang="en-US" altLang="en-US" sz="2100"/>
              <a:t> model or a </a:t>
            </a:r>
            <a:r>
              <a:rPr lang="en-US" altLang="en-US" sz="2100" b="1"/>
              <a:t>hierarchical</a:t>
            </a:r>
            <a:r>
              <a:rPr lang="en-US" altLang="en-US" sz="2100"/>
              <a:t> model. </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6AFFF4CA-A206-4698-ADF6-6205FC12FF0E}" type="slidenum">
              <a:rPr lang="en-US" altLang="en-US"/>
              <a:pPr/>
              <a:t>13</a:t>
            </a:fld>
            <a:endParaRPr lang="en-CA" altLang="en-US"/>
          </a:p>
        </p:txBody>
      </p:sp>
      <p:sp>
        <p:nvSpPr>
          <p:cNvPr id="835588" name="Rectangle 4"/>
          <p:cNvSpPr>
            <a:spLocks noGrp="1" noChangeArrowheads="1"/>
          </p:cNvSpPr>
          <p:nvPr>
            <p:ph type="title"/>
          </p:nvPr>
        </p:nvSpPr>
        <p:spPr/>
        <p:txBody>
          <a:bodyPr/>
          <a:lstStyle/>
          <a:p>
            <a:r>
              <a:rPr lang="en-US" altLang="en-US" sz="3200"/>
              <a:t>XML Hierarchical (Tree) Data Model (contd.)</a:t>
            </a:r>
          </a:p>
        </p:txBody>
      </p:sp>
      <p:sp>
        <p:nvSpPr>
          <p:cNvPr id="835589" name="Rectangle 5"/>
          <p:cNvSpPr>
            <a:spLocks noGrp="1" noChangeArrowheads="1"/>
          </p:cNvSpPr>
          <p:nvPr>
            <p:ph type="body" idx="1"/>
          </p:nvPr>
        </p:nvSpPr>
        <p:spPr/>
        <p:txBody>
          <a:bodyPr/>
          <a:lstStyle/>
          <a:p>
            <a:pPr marL="533400" indent="-533400">
              <a:lnSpc>
                <a:spcPct val="80000"/>
              </a:lnSpc>
            </a:pPr>
            <a:r>
              <a:rPr lang="en-US" altLang="en-US" sz="2400"/>
              <a:t>It is possible to characterize three main types of XML documents:</a:t>
            </a:r>
          </a:p>
          <a:p>
            <a:pPr marL="952500" lvl="1" indent="-495300">
              <a:lnSpc>
                <a:spcPct val="80000"/>
              </a:lnSpc>
              <a:buSzTx/>
              <a:buFont typeface="Wingdings" pitchFamily="2" charset="2"/>
              <a:buAutoNum type="arabicPeriod"/>
            </a:pPr>
            <a:r>
              <a:rPr lang="en-US" altLang="en-US" sz="2400"/>
              <a:t>Data-centric XML documents</a:t>
            </a:r>
          </a:p>
          <a:p>
            <a:pPr marL="1371600" lvl="2" indent="-457200">
              <a:lnSpc>
                <a:spcPct val="80000"/>
              </a:lnSpc>
              <a:buSzPct val="60000"/>
            </a:pPr>
            <a:r>
              <a:rPr lang="en-US" altLang="en-US" sz="2000"/>
              <a:t>These documents have many small data items that follow a specific structure, and hence may be extracted from a structured database. They are formatted as XML documents in order to exchange them or display them over the Web.</a:t>
            </a:r>
            <a:endParaRPr lang="en-US" altLang="en-US" sz="2200"/>
          </a:p>
          <a:p>
            <a:pPr marL="952500" lvl="1" indent="-495300">
              <a:lnSpc>
                <a:spcPct val="80000"/>
              </a:lnSpc>
              <a:buSzTx/>
              <a:buFont typeface="Wingdings" pitchFamily="2" charset="2"/>
              <a:buAutoNum type="arabicPeriod"/>
            </a:pPr>
            <a:r>
              <a:rPr lang="en-US" altLang="en-US" sz="2400"/>
              <a:t>Document-centric XML documents:</a:t>
            </a:r>
          </a:p>
          <a:p>
            <a:pPr marL="1371600" lvl="2" indent="-457200">
              <a:lnSpc>
                <a:spcPct val="80000"/>
              </a:lnSpc>
              <a:buSzPct val="60000"/>
            </a:pPr>
            <a:r>
              <a:rPr lang="en-US" altLang="en-US" sz="2000"/>
              <a:t>These are documents with large amounts of text, such as news articles or books. There is little or no structured data elements in these documents.</a:t>
            </a:r>
          </a:p>
          <a:p>
            <a:pPr marL="952500" lvl="1" indent="-495300">
              <a:lnSpc>
                <a:spcPct val="80000"/>
              </a:lnSpc>
              <a:buSzTx/>
              <a:buFont typeface="Wingdings" pitchFamily="2" charset="2"/>
              <a:buAutoNum type="arabicPeriod"/>
            </a:pPr>
            <a:r>
              <a:rPr lang="en-US" altLang="en-US" sz="2400"/>
              <a:t>Hybrid XML documents:</a:t>
            </a:r>
          </a:p>
          <a:p>
            <a:pPr marL="1371600" lvl="2" indent="-457200">
              <a:lnSpc>
                <a:spcPct val="80000"/>
              </a:lnSpc>
              <a:buSzPct val="60000"/>
            </a:pPr>
            <a:r>
              <a:rPr lang="en-US" altLang="en-US" sz="2000"/>
              <a:t>These documents may have parts that contains structured data and other parts that are predominantly textual or unstructured.</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8E55E0D0-757C-4B98-A465-8DC5DB35A1C3}" type="slidenum">
              <a:rPr lang="en-US" altLang="en-US"/>
              <a:pPr/>
              <a:t>14</a:t>
            </a:fld>
            <a:endParaRPr lang="en-CA" altLang="en-US"/>
          </a:p>
        </p:txBody>
      </p:sp>
      <p:sp>
        <p:nvSpPr>
          <p:cNvPr id="837638" name="Rectangle 6"/>
          <p:cNvSpPr>
            <a:spLocks noGrp="1" noChangeArrowheads="1"/>
          </p:cNvSpPr>
          <p:nvPr>
            <p:ph type="title"/>
          </p:nvPr>
        </p:nvSpPr>
        <p:spPr/>
        <p:txBody>
          <a:bodyPr/>
          <a:lstStyle/>
          <a:p>
            <a:r>
              <a:rPr lang="en-US" altLang="en-US"/>
              <a:t>XML Documents, DTD, and XML Schema</a:t>
            </a:r>
          </a:p>
        </p:txBody>
      </p:sp>
      <p:sp>
        <p:nvSpPr>
          <p:cNvPr id="837639" name="Rectangle 7"/>
          <p:cNvSpPr>
            <a:spLocks noGrp="1" noChangeArrowheads="1"/>
          </p:cNvSpPr>
          <p:nvPr>
            <p:ph type="body" idx="1"/>
          </p:nvPr>
        </p:nvSpPr>
        <p:spPr/>
        <p:txBody>
          <a:bodyPr/>
          <a:lstStyle/>
          <a:p>
            <a:r>
              <a:rPr lang="en-US" altLang="en-US"/>
              <a:t>Two types of XML</a:t>
            </a:r>
          </a:p>
          <a:p>
            <a:pPr lvl="1"/>
            <a:r>
              <a:rPr lang="en-US" altLang="en-US" b="1"/>
              <a:t>Well-Formed XML</a:t>
            </a:r>
          </a:p>
          <a:p>
            <a:pPr lvl="1"/>
            <a:r>
              <a:rPr lang="en-US" altLang="en-US" b="1"/>
              <a:t>Valid XML</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67BB8958-494E-4CB1-817C-7855BD228F22}" type="slidenum">
              <a:rPr lang="en-US" altLang="en-US"/>
              <a:pPr/>
              <a:t>15</a:t>
            </a:fld>
            <a:endParaRPr lang="en-CA" altLang="en-US"/>
          </a:p>
        </p:txBody>
      </p:sp>
      <p:sp>
        <p:nvSpPr>
          <p:cNvPr id="916482" name="Rectangle 2"/>
          <p:cNvSpPr>
            <a:spLocks noGrp="1" noChangeArrowheads="1"/>
          </p:cNvSpPr>
          <p:nvPr>
            <p:ph type="title"/>
          </p:nvPr>
        </p:nvSpPr>
        <p:spPr/>
        <p:txBody>
          <a:bodyPr/>
          <a:lstStyle/>
          <a:p>
            <a:r>
              <a:rPr lang="en-US" altLang="en-US"/>
              <a:t>XML Documents, DTD, and XML Schema</a:t>
            </a:r>
          </a:p>
        </p:txBody>
      </p:sp>
      <p:sp>
        <p:nvSpPr>
          <p:cNvPr id="916483" name="Rectangle 3"/>
          <p:cNvSpPr>
            <a:spLocks noGrp="1" noChangeArrowheads="1"/>
          </p:cNvSpPr>
          <p:nvPr>
            <p:ph type="body" idx="1"/>
          </p:nvPr>
        </p:nvSpPr>
        <p:spPr/>
        <p:txBody>
          <a:bodyPr/>
          <a:lstStyle/>
          <a:p>
            <a:r>
              <a:rPr lang="en-US" altLang="en-US" b="1"/>
              <a:t>Well-Formed XML</a:t>
            </a:r>
          </a:p>
          <a:p>
            <a:pPr lvl="1"/>
            <a:r>
              <a:rPr lang="en-US" altLang="en-US"/>
              <a:t>It must start with an XML declaration to indicate the version of XML being used—as well as any other relevant attributes. </a:t>
            </a:r>
          </a:p>
          <a:p>
            <a:pPr lvl="1"/>
            <a:r>
              <a:rPr lang="en-US" altLang="en-US"/>
              <a:t>It must follow the syntactic guidelines of the tree model.</a:t>
            </a:r>
          </a:p>
          <a:p>
            <a:pPr lvl="2"/>
            <a:r>
              <a:rPr lang="en-US" altLang="en-US"/>
              <a:t>This means that there should be a </a:t>
            </a:r>
            <a:r>
              <a:rPr lang="en-US" altLang="en-US" b="1"/>
              <a:t>single root element</a:t>
            </a:r>
            <a:r>
              <a:rPr lang="en-US" altLang="en-US"/>
              <a:t>, and every element must include a matching pair of start tag and end tag within the start and end tags of the </a:t>
            </a:r>
            <a:r>
              <a:rPr lang="en-US" altLang="en-US" b="1"/>
              <a:t>parent element</a:t>
            </a:r>
            <a:r>
              <a:rPr lang="en-US" altLang="en-US"/>
              <a:t>.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5E86FFF7-ECEE-4ACB-8494-D9BB2E3F847B}" type="slidenum">
              <a:rPr lang="en-US" altLang="en-US"/>
              <a:pPr/>
              <a:t>16</a:t>
            </a:fld>
            <a:endParaRPr lang="en-CA" altLang="en-US"/>
          </a:p>
        </p:txBody>
      </p:sp>
      <p:sp>
        <p:nvSpPr>
          <p:cNvPr id="920578" name="Rectangle 2"/>
          <p:cNvSpPr>
            <a:spLocks noGrp="1" noChangeArrowheads="1"/>
          </p:cNvSpPr>
          <p:nvPr>
            <p:ph type="title"/>
          </p:nvPr>
        </p:nvSpPr>
        <p:spPr/>
        <p:txBody>
          <a:bodyPr/>
          <a:lstStyle/>
          <a:p>
            <a:r>
              <a:rPr lang="en-US" altLang="en-US"/>
              <a:t>XML Documents, DTD, and XML Schema</a:t>
            </a:r>
          </a:p>
        </p:txBody>
      </p:sp>
      <p:sp>
        <p:nvSpPr>
          <p:cNvPr id="920579" name="Rectangle 3"/>
          <p:cNvSpPr>
            <a:spLocks noGrp="1" noChangeArrowheads="1"/>
          </p:cNvSpPr>
          <p:nvPr>
            <p:ph type="body" idx="1"/>
          </p:nvPr>
        </p:nvSpPr>
        <p:spPr/>
        <p:txBody>
          <a:bodyPr/>
          <a:lstStyle/>
          <a:p>
            <a:pPr>
              <a:lnSpc>
                <a:spcPct val="90000"/>
              </a:lnSpc>
            </a:pPr>
            <a:r>
              <a:rPr lang="en-US" altLang="en-US" b="1"/>
              <a:t>Well-Formed XML</a:t>
            </a:r>
            <a:r>
              <a:rPr lang="en-US" altLang="en-US"/>
              <a:t> (contd.)</a:t>
            </a:r>
          </a:p>
          <a:p>
            <a:pPr lvl="1">
              <a:lnSpc>
                <a:spcPct val="90000"/>
              </a:lnSpc>
            </a:pPr>
            <a:r>
              <a:rPr lang="en-US" altLang="en-US"/>
              <a:t>A well-formed XML document is </a:t>
            </a:r>
            <a:r>
              <a:rPr lang="en-US" altLang="en-US" b="1"/>
              <a:t>syntactically correct</a:t>
            </a:r>
            <a:endParaRPr lang="en-US" altLang="en-US"/>
          </a:p>
          <a:p>
            <a:pPr lvl="2">
              <a:lnSpc>
                <a:spcPct val="90000"/>
              </a:lnSpc>
            </a:pPr>
            <a:r>
              <a:rPr lang="en-US" altLang="en-US"/>
              <a:t>This allows it to be processed by generic processors that traverse the document and create an internal tree representation.</a:t>
            </a:r>
          </a:p>
          <a:p>
            <a:pPr lvl="3">
              <a:lnSpc>
                <a:spcPct val="90000"/>
              </a:lnSpc>
            </a:pPr>
            <a:r>
              <a:rPr lang="en-US" altLang="en-US" b="1"/>
              <a:t>DOM (Document Object Model)</a:t>
            </a:r>
            <a:r>
              <a:rPr lang="en-US" altLang="en-US"/>
              <a:t> - Allows programs to manipulate the resulting tree representation corresponding to a well-formed XML document. The whole document must be parsed beforehand when using dom.</a:t>
            </a:r>
          </a:p>
          <a:p>
            <a:pPr lvl="3">
              <a:lnSpc>
                <a:spcPct val="90000"/>
              </a:lnSpc>
            </a:pPr>
            <a:r>
              <a:rPr lang="en-US" altLang="en-US" b="1"/>
              <a:t>SAX</a:t>
            </a:r>
            <a:r>
              <a:rPr lang="en-US" altLang="en-US"/>
              <a:t> - Allows processing of XML documents on the fly by notifying the processing program whenever a start or end tag is encountered. </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52CAF8A4-3819-41F9-A82E-F08F7F8C86F3}" type="slidenum">
              <a:rPr lang="en-US" altLang="en-US"/>
              <a:pPr/>
              <a:t>17</a:t>
            </a:fld>
            <a:endParaRPr lang="en-CA" altLang="en-US"/>
          </a:p>
        </p:txBody>
      </p:sp>
      <p:sp>
        <p:nvSpPr>
          <p:cNvPr id="918530" name="Rectangle 2"/>
          <p:cNvSpPr>
            <a:spLocks noGrp="1" noChangeArrowheads="1"/>
          </p:cNvSpPr>
          <p:nvPr>
            <p:ph type="title"/>
          </p:nvPr>
        </p:nvSpPr>
        <p:spPr/>
        <p:txBody>
          <a:bodyPr/>
          <a:lstStyle/>
          <a:p>
            <a:r>
              <a:rPr lang="en-US" altLang="en-US"/>
              <a:t>XML Documents, DTD, and XML Schema</a:t>
            </a:r>
          </a:p>
        </p:txBody>
      </p:sp>
      <p:sp>
        <p:nvSpPr>
          <p:cNvPr id="918531" name="Rectangle 3"/>
          <p:cNvSpPr>
            <a:spLocks noGrp="1" noChangeArrowheads="1"/>
          </p:cNvSpPr>
          <p:nvPr>
            <p:ph type="body" idx="1"/>
          </p:nvPr>
        </p:nvSpPr>
        <p:spPr/>
        <p:txBody>
          <a:bodyPr/>
          <a:lstStyle/>
          <a:p>
            <a:r>
              <a:rPr lang="en-US" altLang="en-US" b="1"/>
              <a:t>Valid XML</a:t>
            </a:r>
          </a:p>
          <a:p>
            <a:pPr lvl="1"/>
            <a:r>
              <a:rPr lang="en-US" altLang="en-US"/>
              <a:t>A stronger criterion is for an XML document to be </a:t>
            </a:r>
            <a:r>
              <a:rPr lang="en-US" altLang="en-US" b="1"/>
              <a:t>valid</a:t>
            </a:r>
            <a:r>
              <a:rPr lang="en-US" altLang="en-US"/>
              <a:t>. </a:t>
            </a:r>
          </a:p>
          <a:p>
            <a:pPr lvl="1"/>
            <a:r>
              <a:rPr lang="en-US" altLang="en-US"/>
              <a:t>In this case, the document must be well-formed, and in addition the element names used in the start and end tag pairs must follow the structure specified in a separate XML </a:t>
            </a:r>
            <a:r>
              <a:rPr lang="en-US" altLang="en-US" b="1"/>
              <a:t>DTD (Document Type Definition)</a:t>
            </a:r>
            <a:r>
              <a:rPr lang="en-US" altLang="en-US"/>
              <a:t> file or XML schema file.</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EECF1D16-5AE7-47BD-83E4-708D8DB45A2C}" type="slidenum">
              <a:rPr lang="en-US" altLang="en-US"/>
              <a:pPr/>
              <a:t>18</a:t>
            </a:fld>
            <a:endParaRPr lang="en-CA" altLang="en-US"/>
          </a:p>
        </p:txBody>
      </p:sp>
      <p:sp>
        <p:nvSpPr>
          <p:cNvPr id="839685" name="Rectangle 5"/>
          <p:cNvSpPr>
            <a:spLocks noGrp="1" noChangeArrowheads="1"/>
          </p:cNvSpPr>
          <p:nvPr>
            <p:ph type="title"/>
          </p:nvPr>
        </p:nvSpPr>
        <p:spPr/>
        <p:txBody>
          <a:bodyPr/>
          <a:lstStyle/>
          <a:p>
            <a:r>
              <a:rPr lang="en-US" altLang="en-US"/>
              <a:t> XML Documents, DTD, and XML Schema (contd.) </a:t>
            </a:r>
          </a:p>
        </p:txBody>
      </p:sp>
      <p:sp>
        <p:nvSpPr>
          <p:cNvPr id="839687" name="Rectangle 7"/>
          <p:cNvSpPr>
            <a:spLocks noGrp="1" noChangeArrowheads="1"/>
          </p:cNvSpPr>
          <p:nvPr>
            <p:ph type="body" idx="1"/>
          </p:nvPr>
        </p:nvSpPr>
        <p:spPr/>
        <p:txBody>
          <a:bodyPr/>
          <a:lstStyle/>
          <a:p>
            <a:r>
              <a:rPr lang="en-US" altLang="en-US"/>
              <a:t>FIGURE 27.4  An XML DTD file called projects</a:t>
            </a:r>
          </a:p>
        </p:txBody>
      </p:sp>
      <p:pic>
        <p:nvPicPr>
          <p:cNvPr id="83968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87313" y="2260600"/>
            <a:ext cx="8294687" cy="3759200"/>
          </a:xfr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0CC100A9-D0D8-422A-9DB6-E1AA968E0078}" type="slidenum">
              <a:rPr lang="en-US" altLang="en-US"/>
              <a:pPr/>
              <a:t>19</a:t>
            </a:fld>
            <a:endParaRPr lang="en-CA" altLang="en-US"/>
          </a:p>
        </p:txBody>
      </p:sp>
      <p:sp>
        <p:nvSpPr>
          <p:cNvPr id="841732" name="Rectangle 4"/>
          <p:cNvSpPr>
            <a:spLocks noGrp="1" noChangeArrowheads="1"/>
          </p:cNvSpPr>
          <p:nvPr>
            <p:ph type="title"/>
          </p:nvPr>
        </p:nvSpPr>
        <p:spPr/>
        <p:txBody>
          <a:bodyPr/>
          <a:lstStyle/>
          <a:p>
            <a:r>
              <a:rPr lang="en-US" altLang="en-US"/>
              <a:t>XML Documents, DTD, and XML Schema (contd.)</a:t>
            </a:r>
          </a:p>
        </p:txBody>
      </p:sp>
      <p:sp>
        <p:nvSpPr>
          <p:cNvPr id="841733" name="Rectangle 5"/>
          <p:cNvSpPr>
            <a:spLocks noGrp="1" noChangeArrowheads="1"/>
          </p:cNvSpPr>
          <p:nvPr>
            <p:ph type="body" idx="1"/>
          </p:nvPr>
        </p:nvSpPr>
        <p:spPr/>
        <p:txBody>
          <a:bodyPr/>
          <a:lstStyle/>
          <a:p>
            <a:pPr>
              <a:lnSpc>
                <a:spcPct val="80000"/>
              </a:lnSpc>
            </a:pPr>
            <a:r>
              <a:rPr lang="en-US" altLang="en-US" sz="2400"/>
              <a:t>XML DTD Notation</a:t>
            </a:r>
          </a:p>
          <a:p>
            <a:pPr lvl="1">
              <a:lnSpc>
                <a:spcPct val="80000"/>
              </a:lnSpc>
            </a:pPr>
            <a:r>
              <a:rPr lang="en-US" altLang="en-US" sz="2200"/>
              <a:t>A * following the element name means that the element can be repeated zero or more times in the document. This can be called an optional multivalued (repeating) element.</a:t>
            </a:r>
          </a:p>
          <a:p>
            <a:pPr lvl="1">
              <a:lnSpc>
                <a:spcPct val="80000"/>
              </a:lnSpc>
            </a:pPr>
            <a:r>
              <a:rPr lang="en-US" altLang="en-US" sz="2200"/>
              <a:t>A + following the element name means that the element can be repeated one or more times in the document. This can be called a required multivalued (repeating) element.</a:t>
            </a:r>
          </a:p>
          <a:p>
            <a:pPr lvl="1">
              <a:lnSpc>
                <a:spcPct val="80000"/>
              </a:lnSpc>
            </a:pPr>
            <a:r>
              <a:rPr lang="en-US" altLang="en-US" sz="2200"/>
              <a:t>A ? following the element name means that the element can be repeated zero or one times. This can be called an optional single-valued (non-repeating) element.</a:t>
            </a:r>
          </a:p>
          <a:p>
            <a:pPr lvl="1">
              <a:lnSpc>
                <a:spcPct val="80000"/>
              </a:lnSpc>
            </a:pPr>
            <a:r>
              <a:rPr lang="en-US" altLang="en-US" sz="2200"/>
              <a:t>An element appearing without any of the preceding three symbols must appear exactly once in the document. This can be called an required single-valued (non-repeating) element.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p:txBody>
          <a:bodyPr/>
          <a:lstStyle/>
          <a:p>
            <a:r>
              <a:rPr lang="en-US" altLang="en-US"/>
              <a:t>Copyright © 2007 </a:t>
            </a:r>
            <a:r>
              <a:rPr lang="en-US" altLang="en-US">
                <a:solidFill>
                  <a:srgbClr val="000000"/>
                </a:solidFill>
              </a:rPr>
              <a:t>Ramez Elmasri and Shamkant B. Navathe</a:t>
            </a:r>
          </a:p>
        </p:txBody>
      </p:sp>
      <p:sp>
        <p:nvSpPr>
          <p:cNvPr id="573442" name="Rectangle 2" descr="Pink tissue paper"/>
          <p:cNvSpPr>
            <a:spLocks noGrp="1" noChangeArrowheads="1"/>
          </p:cNvSpPr>
          <p:nvPr>
            <p:ph type="ctrTitle"/>
          </p:nvPr>
        </p:nvSpPr>
        <p:spPr/>
        <p:txBody>
          <a:bodyPr/>
          <a:lstStyle/>
          <a:p>
            <a:r>
              <a:rPr lang="en-US" altLang="en-US"/>
              <a:t>Chapter 27</a:t>
            </a:r>
          </a:p>
        </p:txBody>
      </p:sp>
      <p:sp>
        <p:nvSpPr>
          <p:cNvPr id="573443" name="Rectangle 3" descr="Pink tissue paper"/>
          <p:cNvSpPr>
            <a:spLocks noGrp="1" noChangeArrowheads="1"/>
          </p:cNvSpPr>
          <p:nvPr>
            <p:ph type="subTitle" idx="1"/>
          </p:nvPr>
        </p:nvSpPr>
        <p:spPr/>
        <p:txBody>
          <a:bodyPr/>
          <a:lstStyle/>
          <a:p>
            <a:r>
              <a:rPr lang="en-US" altLang="en-US"/>
              <a:t>XML: Extensible Markup Language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0C844121-D4EE-404F-9ECA-48C9BD694554}" type="slidenum">
              <a:rPr lang="en-US" altLang="en-US"/>
              <a:pPr/>
              <a:t>20</a:t>
            </a:fld>
            <a:endParaRPr lang="en-CA" altLang="en-US"/>
          </a:p>
        </p:txBody>
      </p:sp>
      <p:sp>
        <p:nvSpPr>
          <p:cNvPr id="924674" name="Rectangle 2"/>
          <p:cNvSpPr>
            <a:spLocks noGrp="1" noChangeArrowheads="1"/>
          </p:cNvSpPr>
          <p:nvPr>
            <p:ph type="title"/>
          </p:nvPr>
        </p:nvSpPr>
        <p:spPr/>
        <p:txBody>
          <a:bodyPr/>
          <a:lstStyle/>
          <a:p>
            <a:r>
              <a:rPr lang="en-US" altLang="en-US"/>
              <a:t>XML Documents, DTD, and XML Schema (contd.)</a:t>
            </a:r>
          </a:p>
        </p:txBody>
      </p:sp>
      <p:sp>
        <p:nvSpPr>
          <p:cNvPr id="924675" name="Rectangle 3"/>
          <p:cNvSpPr>
            <a:spLocks noGrp="1" noChangeArrowheads="1"/>
          </p:cNvSpPr>
          <p:nvPr>
            <p:ph type="body" idx="1"/>
          </p:nvPr>
        </p:nvSpPr>
        <p:spPr/>
        <p:txBody>
          <a:bodyPr/>
          <a:lstStyle/>
          <a:p>
            <a:r>
              <a:rPr lang="en-US" altLang="en-US" sz="2400"/>
              <a:t>XML DTD Notation (contd.)</a:t>
            </a:r>
          </a:p>
          <a:p>
            <a:pPr lvl="1"/>
            <a:r>
              <a:rPr lang="en-US" altLang="en-US" sz="2200"/>
              <a:t>The type of the element is specified via parentheses following the element.</a:t>
            </a:r>
          </a:p>
          <a:p>
            <a:pPr lvl="2"/>
            <a:r>
              <a:rPr lang="en-US" altLang="en-US" sz="2000"/>
              <a:t>If the parentheses include names of other elements, these would be the children of the element in the tree structure.</a:t>
            </a:r>
          </a:p>
          <a:p>
            <a:pPr lvl="2"/>
            <a:r>
              <a:rPr lang="en-US" altLang="en-US" sz="2000"/>
              <a:t>If the parentheses include the keyword #PCDATA or one of the other data types available in XML DTD, the element is a leaf node. </a:t>
            </a:r>
            <a:r>
              <a:rPr lang="en-US" altLang="en-US" sz="2000" b="1"/>
              <a:t>PCDATA </a:t>
            </a:r>
            <a:r>
              <a:rPr lang="en-US" altLang="en-US" sz="2000"/>
              <a:t>stands for </a:t>
            </a:r>
            <a:r>
              <a:rPr lang="en-US" altLang="en-US" sz="2000" b="1"/>
              <a:t>parsed character data</a:t>
            </a:r>
            <a:r>
              <a:rPr lang="en-US" altLang="en-US" sz="2000"/>
              <a:t>, which is roughly similar to a string data type.</a:t>
            </a:r>
          </a:p>
          <a:p>
            <a:pPr lvl="1"/>
            <a:r>
              <a:rPr lang="en-US" altLang="en-US" sz="2200"/>
              <a:t>Parentheses can be nested when specifying elements.</a:t>
            </a:r>
          </a:p>
          <a:p>
            <a:pPr lvl="1"/>
            <a:r>
              <a:rPr lang="en-US" altLang="en-US" sz="2200"/>
              <a:t>A bar symbol ( e1 | e2 ) specifies that either e1 or e2 can appear in the document.</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3CFC856D-F851-40BA-A8C4-D24D171EDC89}" type="slidenum">
              <a:rPr lang="en-US" altLang="en-US"/>
              <a:pPr/>
              <a:t>21</a:t>
            </a:fld>
            <a:endParaRPr lang="en-CA" altLang="en-US"/>
          </a:p>
        </p:txBody>
      </p:sp>
      <p:sp>
        <p:nvSpPr>
          <p:cNvPr id="843780" name="Rectangle 4"/>
          <p:cNvSpPr>
            <a:spLocks noGrp="1" noChangeArrowheads="1"/>
          </p:cNvSpPr>
          <p:nvPr>
            <p:ph type="title"/>
          </p:nvPr>
        </p:nvSpPr>
        <p:spPr/>
        <p:txBody>
          <a:bodyPr/>
          <a:lstStyle/>
          <a:p>
            <a:r>
              <a:rPr lang="en-US" altLang="en-US"/>
              <a:t>XML Documents, DTD, and XML Schema (contd.)</a:t>
            </a:r>
          </a:p>
        </p:txBody>
      </p:sp>
      <p:sp>
        <p:nvSpPr>
          <p:cNvPr id="843781" name="Rectangle 5"/>
          <p:cNvSpPr>
            <a:spLocks noGrp="1" noChangeArrowheads="1"/>
          </p:cNvSpPr>
          <p:nvPr>
            <p:ph type="body" idx="1"/>
          </p:nvPr>
        </p:nvSpPr>
        <p:spPr/>
        <p:txBody>
          <a:bodyPr/>
          <a:lstStyle/>
          <a:p>
            <a:r>
              <a:rPr lang="en-US" altLang="en-US"/>
              <a:t>Limitations of XML DTD</a:t>
            </a:r>
          </a:p>
          <a:p>
            <a:pPr lvl="1"/>
            <a:r>
              <a:rPr lang="en-US" altLang="en-US"/>
              <a:t>First, the data types in DTD are not very general. </a:t>
            </a:r>
          </a:p>
          <a:p>
            <a:pPr lvl="1"/>
            <a:r>
              <a:rPr lang="en-US" altLang="en-US"/>
              <a:t>Second, DTD has its own special syntax and so it requires specialized processors. </a:t>
            </a:r>
          </a:p>
          <a:p>
            <a:pPr lvl="2"/>
            <a:r>
              <a:rPr lang="en-US" altLang="en-US"/>
              <a:t>It would be advantageous to specify XML schema documents using the syntax rules of XML itself so that the same processors for XML documents can process XML schema descriptions.</a:t>
            </a:r>
          </a:p>
          <a:p>
            <a:pPr lvl="1"/>
            <a:r>
              <a:rPr lang="en-US" altLang="en-US"/>
              <a:t>Third, all DTD elements are always forced to follow the specified ordering the document so unordered elements are not permitted. </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9CEBC2D3-57BC-4C36-8BF2-A614EB1A4707}" type="slidenum">
              <a:rPr lang="en-US" altLang="en-US"/>
              <a:pPr/>
              <a:t>22</a:t>
            </a:fld>
            <a:endParaRPr lang="en-CA" altLang="en-US"/>
          </a:p>
        </p:txBody>
      </p:sp>
      <p:sp>
        <p:nvSpPr>
          <p:cNvPr id="845829" name="Rectangle 5"/>
          <p:cNvSpPr>
            <a:spLocks noGrp="1" noChangeArrowheads="1"/>
          </p:cNvSpPr>
          <p:nvPr>
            <p:ph type="title"/>
          </p:nvPr>
        </p:nvSpPr>
        <p:spPr/>
        <p:txBody>
          <a:bodyPr/>
          <a:lstStyle/>
          <a:p>
            <a:r>
              <a:rPr lang="en-US" altLang="en-US"/>
              <a:t>XML Documents, DTD, and XML Schema (contd.) </a:t>
            </a:r>
          </a:p>
        </p:txBody>
      </p:sp>
      <p:sp>
        <p:nvSpPr>
          <p:cNvPr id="845830" name="Rectangle 6"/>
          <p:cNvSpPr>
            <a:spLocks noGrp="1" noChangeArrowheads="1"/>
          </p:cNvSpPr>
          <p:nvPr>
            <p:ph type="body" idx="1"/>
          </p:nvPr>
        </p:nvSpPr>
        <p:spPr/>
        <p:txBody>
          <a:bodyPr/>
          <a:lstStyle/>
          <a:p>
            <a:r>
              <a:rPr lang="en-US" altLang="en-US" sz="2400"/>
              <a:t>FIGURE 27.5 An XML schema file called company</a:t>
            </a:r>
          </a:p>
        </p:txBody>
      </p:sp>
      <p:pic>
        <p:nvPicPr>
          <p:cNvPr id="845827"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62000" y="2057400"/>
            <a:ext cx="7670800" cy="4437063"/>
          </a:xfr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164B38FB-0773-4EFD-A311-A03D34B5AC35}" type="slidenum">
              <a:rPr lang="en-US" altLang="en-US"/>
              <a:pPr/>
              <a:t>23</a:t>
            </a:fld>
            <a:endParaRPr lang="en-CA" altLang="en-US"/>
          </a:p>
        </p:txBody>
      </p:sp>
      <p:sp>
        <p:nvSpPr>
          <p:cNvPr id="926722" name="Rectangle 2"/>
          <p:cNvSpPr>
            <a:spLocks noGrp="1" noChangeArrowheads="1"/>
          </p:cNvSpPr>
          <p:nvPr>
            <p:ph type="title"/>
          </p:nvPr>
        </p:nvSpPr>
        <p:spPr>
          <a:xfrm>
            <a:off x="228600" y="303213"/>
            <a:ext cx="8382000" cy="1068387"/>
          </a:xfrm>
        </p:spPr>
        <p:txBody>
          <a:bodyPr/>
          <a:lstStyle/>
          <a:p>
            <a:r>
              <a:rPr lang="en-US" altLang="en-US"/>
              <a:t>XML Documents, DTD, and XML Schema (contd.) </a:t>
            </a:r>
          </a:p>
        </p:txBody>
      </p:sp>
      <p:sp>
        <p:nvSpPr>
          <p:cNvPr id="926723" name="Rectangle 3"/>
          <p:cNvSpPr>
            <a:spLocks noGrp="1" noChangeArrowheads="1"/>
          </p:cNvSpPr>
          <p:nvPr>
            <p:ph type="body" idx="1"/>
          </p:nvPr>
        </p:nvSpPr>
        <p:spPr>
          <a:xfrm>
            <a:off x="239713" y="2209800"/>
            <a:ext cx="3646487" cy="3962400"/>
          </a:xfrm>
        </p:spPr>
        <p:txBody>
          <a:bodyPr/>
          <a:lstStyle/>
          <a:p>
            <a:r>
              <a:rPr lang="en-US" altLang="en-US" sz="2400"/>
              <a:t>FIGURE 27.5 An XML schema file called company (contd.)</a:t>
            </a:r>
          </a:p>
        </p:txBody>
      </p:sp>
      <p:pic>
        <p:nvPicPr>
          <p:cNvPr id="926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00200"/>
            <a:ext cx="376713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2B033400-0612-4DB8-A349-E89685E6C6F1}" type="slidenum">
              <a:rPr lang="en-US" altLang="en-US"/>
              <a:pPr/>
              <a:t>24</a:t>
            </a:fld>
            <a:endParaRPr lang="en-CA" altLang="en-US"/>
          </a:p>
        </p:txBody>
      </p:sp>
      <p:sp>
        <p:nvSpPr>
          <p:cNvPr id="928770" name="Rectangle 2"/>
          <p:cNvSpPr>
            <a:spLocks noGrp="1" noChangeArrowheads="1"/>
          </p:cNvSpPr>
          <p:nvPr>
            <p:ph type="title"/>
          </p:nvPr>
        </p:nvSpPr>
        <p:spPr>
          <a:xfrm>
            <a:off x="228600" y="303213"/>
            <a:ext cx="3886200" cy="1677987"/>
          </a:xfrm>
        </p:spPr>
        <p:txBody>
          <a:bodyPr/>
          <a:lstStyle/>
          <a:p>
            <a:r>
              <a:rPr lang="en-US" altLang="en-US"/>
              <a:t>XML Documents, DTD, and XML Schema (contd.) </a:t>
            </a:r>
          </a:p>
        </p:txBody>
      </p:sp>
      <p:sp>
        <p:nvSpPr>
          <p:cNvPr id="928771" name="Rectangle 3"/>
          <p:cNvSpPr>
            <a:spLocks noGrp="1" noChangeArrowheads="1"/>
          </p:cNvSpPr>
          <p:nvPr>
            <p:ph type="body" idx="1"/>
          </p:nvPr>
        </p:nvSpPr>
        <p:spPr>
          <a:xfrm>
            <a:off x="239713" y="2209800"/>
            <a:ext cx="3646487" cy="3962400"/>
          </a:xfrm>
        </p:spPr>
        <p:txBody>
          <a:bodyPr/>
          <a:lstStyle/>
          <a:p>
            <a:r>
              <a:rPr lang="en-US" altLang="en-US" sz="2400"/>
              <a:t>FIGURE 27.5 An XML schema file called company (contd.)</a:t>
            </a:r>
          </a:p>
        </p:txBody>
      </p:sp>
      <p:pic>
        <p:nvPicPr>
          <p:cNvPr id="928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0"/>
            <a:ext cx="358140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784BA4D8-2CA1-4820-9A71-62245A22F637}" type="slidenum">
              <a:rPr lang="en-US" altLang="en-US"/>
              <a:pPr/>
              <a:t>25</a:t>
            </a:fld>
            <a:endParaRPr lang="en-CA" altLang="en-US"/>
          </a:p>
        </p:txBody>
      </p:sp>
      <p:sp>
        <p:nvSpPr>
          <p:cNvPr id="930818" name="Rectangle 2"/>
          <p:cNvSpPr>
            <a:spLocks noGrp="1" noChangeArrowheads="1"/>
          </p:cNvSpPr>
          <p:nvPr>
            <p:ph type="title"/>
          </p:nvPr>
        </p:nvSpPr>
        <p:spPr/>
        <p:txBody>
          <a:bodyPr/>
          <a:lstStyle/>
          <a:p>
            <a:r>
              <a:rPr lang="en-US" altLang="en-US"/>
              <a:t>XML Documents, DTD, and XML Schema (contd.) </a:t>
            </a:r>
          </a:p>
        </p:txBody>
      </p:sp>
      <p:sp>
        <p:nvSpPr>
          <p:cNvPr id="930819" name="Rectangle 3"/>
          <p:cNvSpPr>
            <a:spLocks noGrp="1" noChangeArrowheads="1"/>
          </p:cNvSpPr>
          <p:nvPr>
            <p:ph type="body" idx="1"/>
          </p:nvPr>
        </p:nvSpPr>
        <p:spPr/>
        <p:txBody>
          <a:bodyPr/>
          <a:lstStyle/>
          <a:p>
            <a:r>
              <a:rPr lang="en-US" altLang="en-US" sz="2400"/>
              <a:t>FIGURE 27.5 An XML schema file called company (contd.)</a:t>
            </a:r>
          </a:p>
        </p:txBody>
      </p:sp>
      <p:pic>
        <p:nvPicPr>
          <p:cNvPr id="9308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057400"/>
            <a:ext cx="638016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72F9DD7F-2919-4CFA-A39A-9357A8D299B9}" type="slidenum">
              <a:rPr lang="en-US" altLang="en-US"/>
              <a:pPr/>
              <a:t>26</a:t>
            </a:fld>
            <a:endParaRPr lang="en-CA" altLang="en-US"/>
          </a:p>
        </p:txBody>
      </p:sp>
      <p:sp>
        <p:nvSpPr>
          <p:cNvPr id="854020" name="Rectangle 4"/>
          <p:cNvSpPr>
            <a:spLocks noGrp="1" noChangeArrowheads="1"/>
          </p:cNvSpPr>
          <p:nvPr>
            <p:ph type="title"/>
          </p:nvPr>
        </p:nvSpPr>
        <p:spPr/>
        <p:txBody>
          <a:bodyPr/>
          <a:lstStyle/>
          <a:p>
            <a:r>
              <a:rPr lang="en-US" altLang="en-US"/>
              <a:t>XML Documents, DTD, and XML Schema (contd.)</a:t>
            </a:r>
          </a:p>
        </p:txBody>
      </p:sp>
      <p:sp>
        <p:nvSpPr>
          <p:cNvPr id="854021" name="Rectangle 5"/>
          <p:cNvSpPr>
            <a:spLocks noGrp="1" noChangeArrowheads="1"/>
          </p:cNvSpPr>
          <p:nvPr>
            <p:ph type="body" idx="1"/>
          </p:nvPr>
        </p:nvSpPr>
        <p:spPr/>
        <p:txBody>
          <a:bodyPr/>
          <a:lstStyle/>
          <a:p>
            <a:r>
              <a:rPr lang="en-US" altLang="en-US" b="1"/>
              <a:t>XML Schema</a:t>
            </a:r>
          </a:p>
          <a:p>
            <a:pPr lvl="1"/>
            <a:r>
              <a:rPr lang="en-US" altLang="en-US" b="1"/>
              <a:t>Schema Descriptions and XML Namespaces</a:t>
            </a:r>
          </a:p>
          <a:p>
            <a:pPr lvl="2"/>
            <a:r>
              <a:rPr lang="en-US" altLang="en-US"/>
              <a:t>It is necessary to identify the specific set of XML schema language elements (tags) by a file stored at a Web site location. </a:t>
            </a:r>
          </a:p>
          <a:p>
            <a:pPr lvl="3"/>
            <a:r>
              <a:rPr lang="en-US" altLang="en-US"/>
              <a:t>The second line in our example specifies the file used in this example, which is: "http://www.w3.org/2001/XMLSchema". </a:t>
            </a:r>
          </a:p>
          <a:p>
            <a:pPr lvl="2"/>
            <a:r>
              <a:rPr lang="en-US" altLang="en-US"/>
              <a:t>Each such definition is called an </a:t>
            </a:r>
            <a:r>
              <a:rPr lang="en-US" altLang="en-US" b="1"/>
              <a:t>XML namespace</a:t>
            </a:r>
            <a:r>
              <a:rPr lang="en-US" altLang="en-US"/>
              <a:t>.</a:t>
            </a:r>
          </a:p>
          <a:p>
            <a:pPr lvl="2"/>
            <a:r>
              <a:rPr lang="en-US" altLang="en-US"/>
              <a:t>The file name is assigned to the variable xsd using the attribute xmlns (XML namespace), and this variable is used as a prefix to all XML schema tags. </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F78C59D3-2BD8-4E6B-AE30-62C057581F42}" type="slidenum">
              <a:rPr lang="en-US" altLang="en-US"/>
              <a:pPr/>
              <a:t>27</a:t>
            </a:fld>
            <a:endParaRPr lang="en-CA" altLang="en-US"/>
          </a:p>
        </p:txBody>
      </p:sp>
      <p:sp>
        <p:nvSpPr>
          <p:cNvPr id="932866" name="Rectangle 2"/>
          <p:cNvSpPr>
            <a:spLocks noGrp="1" noChangeArrowheads="1"/>
          </p:cNvSpPr>
          <p:nvPr>
            <p:ph type="title"/>
          </p:nvPr>
        </p:nvSpPr>
        <p:spPr/>
        <p:txBody>
          <a:bodyPr/>
          <a:lstStyle/>
          <a:p>
            <a:r>
              <a:rPr lang="en-US" altLang="en-US"/>
              <a:t>XML Documents, DTD, and XML Schema (contd.)</a:t>
            </a:r>
          </a:p>
        </p:txBody>
      </p:sp>
      <p:sp>
        <p:nvSpPr>
          <p:cNvPr id="932867" name="Rectangle 3"/>
          <p:cNvSpPr>
            <a:spLocks noGrp="1" noChangeArrowheads="1"/>
          </p:cNvSpPr>
          <p:nvPr>
            <p:ph type="body" idx="1"/>
          </p:nvPr>
        </p:nvSpPr>
        <p:spPr/>
        <p:txBody>
          <a:bodyPr/>
          <a:lstStyle/>
          <a:p>
            <a:r>
              <a:rPr lang="en-US" altLang="en-US" b="1"/>
              <a:t>XML Schema</a:t>
            </a:r>
            <a:r>
              <a:rPr lang="en-US" altLang="en-US"/>
              <a:t> (contd.)</a:t>
            </a:r>
          </a:p>
          <a:p>
            <a:pPr lvl="1"/>
            <a:r>
              <a:rPr lang="en-US" altLang="en-US" b="1"/>
              <a:t>Annotations, documentation, and language used: </a:t>
            </a:r>
          </a:p>
          <a:p>
            <a:pPr lvl="2"/>
            <a:r>
              <a:rPr lang="en-US" altLang="en-US"/>
              <a:t>The xsd:annotation and xsd:documentation are used for providing comments and other descriptions in the XML document. </a:t>
            </a:r>
          </a:p>
          <a:p>
            <a:pPr lvl="2"/>
            <a:r>
              <a:rPr lang="en-US" altLang="en-US"/>
              <a:t>The attribute XML:lang of the xsd:documentation element specifies the language being used. E.g., “en”</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47581F80-C0CE-4EB2-99F5-4662A60F7869}" type="slidenum">
              <a:rPr lang="en-US" altLang="en-US"/>
              <a:pPr/>
              <a:t>28</a:t>
            </a:fld>
            <a:endParaRPr lang="en-CA" altLang="en-US"/>
          </a:p>
        </p:txBody>
      </p:sp>
      <p:sp>
        <p:nvSpPr>
          <p:cNvPr id="934914" name="Rectangle 2"/>
          <p:cNvSpPr>
            <a:spLocks noGrp="1" noChangeArrowheads="1"/>
          </p:cNvSpPr>
          <p:nvPr>
            <p:ph type="title"/>
          </p:nvPr>
        </p:nvSpPr>
        <p:spPr/>
        <p:txBody>
          <a:bodyPr/>
          <a:lstStyle/>
          <a:p>
            <a:r>
              <a:rPr lang="en-US" altLang="en-US"/>
              <a:t>XML Documents, DTD, and XML Schema (contd.)</a:t>
            </a:r>
          </a:p>
        </p:txBody>
      </p:sp>
      <p:sp>
        <p:nvSpPr>
          <p:cNvPr id="934915" name="Rectangle 3"/>
          <p:cNvSpPr>
            <a:spLocks noGrp="1" noChangeArrowheads="1"/>
          </p:cNvSpPr>
          <p:nvPr>
            <p:ph type="body" idx="1"/>
          </p:nvPr>
        </p:nvSpPr>
        <p:spPr/>
        <p:txBody>
          <a:bodyPr/>
          <a:lstStyle/>
          <a:p>
            <a:r>
              <a:rPr lang="en-US" altLang="en-US" b="1"/>
              <a:t>XML Schema</a:t>
            </a:r>
            <a:r>
              <a:rPr lang="en-US" altLang="en-US"/>
              <a:t> (contd.)</a:t>
            </a:r>
          </a:p>
          <a:p>
            <a:pPr lvl="1"/>
            <a:r>
              <a:rPr lang="en-US" altLang="en-US" b="1"/>
              <a:t>Elements and types: </a:t>
            </a:r>
          </a:p>
          <a:p>
            <a:pPr lvl="2"/>
            <a:r>
              <a:rPr lang="en-US" altLang="en-US"/>
              <a:t>We specify the </a:t>
            </a:r>
            <a:r>
              <a:rPr lang="en-US" altLang="en-US" b="1"/>
              <a:t>root</a:t>
            </a:r>
            <a:r>
              <a:rPr lang="en-US" altLang="en-US"/>
              <a:t> element of our XML schema. In XML schema, the name attribute of the xsd:element tag specifies the element name, which is called company for the root element in our example. </a:t>
            </a:r>
          </a:p>
          <a:p>
            <a:pPr lvl="2"/>
            <a:r>
              <a:rPr lang="en-US" altLang="en-US"/>
              <a:t>The structure of the company root element is a xsd:complexType. </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8945B1EF-C9DE-4864-BBFC-8C58C9ECF36C}" type="slidenum">
              <a:rPr lang="en-US" altLang="en-US"/>
              <a:pPr/>
              <a:t>29</a:t>
            </a:fld>
            <a:endParaRPr lang="en-CA" altLang="en-US"/>
          </a:p>
        </p:txBody>
      </p:sp>
      <p:sp>
        <p:nvSpPr>
          <p:cNvPr id="856068" name="Rectangle 4"/>
          <p:cNvSpPr>
            <a:spLocks noGrp="1" noChangeArrowheads="1"/>
          </p:cNvSpPr>
          <p:nvPr>
            <p:ph type="title"/>
          </p:nvPr>
        </p:nvSpPr>
        <p:spPr/>
        <p:txBody>
          <a:bodyPr/>
          <a:lstStyle/>
          <a:p>
            <a:r>
              <a:rPr lang="en-US" altLang="en-US"/>
              <a:t>XML Documents, DTD, and XML Schema (contd.)</a:t>
            </a:r>
          </a:p>
        </p:txBody>
      </p:sp>
      <p:sp>
        <p:nvSpPr>
          <p:cNvPr id="856069" name="Rectangle 5"/>
          <p:cNvSpPr>
            <a:spLocks noGrp="1" noChangeArrowheads="1"/>
          </p:cNvSpPr>
          <p:nvPr>
            <p:ph type="body" idx="1"/>
          </p:nvPr>
        </p:nvSpPr>
        <p:spPr/>
        <p:txBody>
          <a:bodyPr/>
          <a:lstStyle/>
          <a:p>
            <a:r>
              <a:rPr lang="en-US" altLang="en-US" b="1"/>
              <a:t>XML Schema</a:t>
            </a:r>
            <a:r>
              <a:rPr lang="en-US" altLang="en-US"/>
              <a:t> (contd.)</a:t>
            </a:r>
          </a:p>
          <a:p>
            <a:pPr lvl="1"/>
            <a:r>
              <a:rPr lang="en-US" altLang="en-US" b="1"/>
              <a:t>First-level elements in the company database: </a:t>
            </a:r>
          </a:p>
          <a:p>
            <a:pPr lvl="2"/>
            <a:r>
              <a:rPr lang="en-US" altLang="en-US"/>
              <a:t>These elements are named </a:t>
            </a:r>
            <a:r>
              <a:rPr lang="en-US" altLang="en-US" i="1"/>
              <a:t>employee</a:t>
            </a:r>
            <a:r>
              <a:rPr lang="en-US" altLang="en-US"/>
              <a:t>, </a:t>
            </a:r>
            <a:r>
              <a:rPr lang="en-US" altLang="en-US" i="1"/>
              <a:t>department</a:t>
            </a:r>
            <a:r>
              <a:rPr lang="en-US" altLang="en-US"/>
              <a:t>, and </a:t>
            </a:r>
            <a:r>
              <a:rPr lang="en-US" altLang="en-US" i="1"/>
              <a:t>project</a:t>
            </a:r>
            <a:r>
              <a:rPr lang="en-US" altLang="en-US"/>
              <a:t>, and each is specified in an xsd:element tag. If a tag has only attributes and no further sub-elements or data within it, it can be ended with the back slash symbol (/&gt;) and termed </a:t>
            </a:r>
            <a:r>
              <a:rPr lang="en-US" altLang="en-US" b="1"/>
              <a:t>Empty</a:t>
            </a:r>
            <a:r>
              <a:rPr lang="en-US" altLang="en-US"/>
              <a:t> </a:t>
            </a:r>
            <a:r>
              <a:rPr lang="en-US" altLang="en-US" b="1"/>
              <a:t>Element</a:t>
            </a:r>
            <a:r>
              <a:rPr lang="en-US" altLang="en-US"/>
              <a: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BD7A9D74-C430-4A53-A1EB-90CD5D033D53}" type="slidenum">
              <a:rPr lang="en-US" altLang="en-US"/>
              <a:pPr/>
              <a:t>3</a:t>
            </a:fld>
            <a:endParaRPr lang="en-CA" altLang="en-US"/>
          </a:p>
        </p:txBody>
      </p:sp>
      <p:sp>
        <p:nvSpPr>
          <p:cNvPr id="821252" name="Rectangle 4"/>
          <p:cNvSpPr>
            <a:spLocks noGrp="1" noChangeArrowheads="1"/>
          </p:cNvSpPr>
          <p:nvPr>
            <p:ph type="title"/>
          </p:nvPr>
        </p:nvSpPr>
        <p:spPr/>
        <p:txBody>
          <a:bodyPr/>
          <a:lstStyle/>
          <a:p>
            <a:r>
              <a:rPr lang="en-US" altLang="en-US"/>
              <a:t>Chapter Outline</a:t>
            </a:r>
          </a:p>
        </p:txBody>
      </p:sp>
      <p:sp>
        <p:nvSpPr>
          <p:cNvPr id="821253" name="Rectangle 5"/>
          <p:cNvSpPr>
            <a:spLocks noGrp="1" noChangeArrowheads="1"/>
          </p:cNvSpPr>
          <p:nvPr>
            <p:ph type="body" idx="1"/>
          </p:nvPr>
        </p:nvSpPr>
        <p:spPr/>
        <p:txBody>
          <a:bodyPr/>
          <a:lstStyle/>
          <a:p>
            <a:r>
              <a:rPr lang="en-US" altLang="en-US"/>
              <a:t>Introduction</a:t>
            </a:r>
          </a:p>
          <a:p>
            <a:r>
              <a:rPr lang="en-US" altLang="en-US"/>
              <a:t>Structured, Semi structured, and Unstructured Data.</a:t>
            </a:r>
          </a:p>
          <a:p>
            <a:r>
              <a:rPr lang="en-US" altLang="en-US"/>
              <a:t>XML Hierarchical (Tree) Data Model.</a:t>
            </a:r>
          </a:p>
          <a:p>
            <a:r>
              <a:rPr lang="en-US" altLang="en-US"/>
              <a:t>XML Documents, DTD, and XML Schema.</a:t>
            </a:r>
          </a:p>
          <a:p>
            <a:r>
              <a:rPr lang="en-US" altLang="en-US"/>
              <a:t>XML Documents and Databases.</a:t>
            </a:r>
          </a:p>
          <a:p>
            <a:r>
              <a:rPr lang="en-US" altLang="en-US"/>
              <a:t>XML Querying.</a:t>
            </a:r>
          </a:p>
          <a:p>
            <a:pPr lvl="1"/>
            <a:r>
              <a:rPr lang="en-US" altLang="en-US"/>
              <a:t>XPath</a:t>
            </a:r>
          </a:p>
          <a:p>
            <a:pPr lvl="1"/>
            <a:r>
              <a:rPr lang="en-US" altLang="en-US"/>
              <a:t>XQuery</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A98BAC23-E1C1-4E83-AE0C-2B7282E8203B}" type="slidenum">
              <a:rPr lang="en-US" altLang="en-US"/>
              <a:pPr/>
              <a:t>30</a:t>
            </a:fld>
            <a:endParaRPr lang="en-CA" altLang="en-US"/>
          </a:p>
        </p:txBody>
      </p:sp>
      <p:sp>
        <p:nvSpPr>
          <p:cNvPr id="936962" name="Rectangle 2"/>
          <p:cNvSpPr>
            <a:spLocks noGrp="1" noChangeArrowheads="1"/>
          </p:cNvSpPr>
          <p:nvPr>
            <p:ph type="title"/>
          </p:nvPr>
        </p:nvSpPr>
        <p:spPr/>
        <p:txBody>
          <a:bodyPr/>
          <a:lstStyle/>
          <a:p>
            <a:r>
              <a:rPr lang="en-US" altLang="en-US"/>
              <a:t>XML Documents, DTD, and XML Schema (contd.)</a:t>
            </a:r>
          </a:p>
        </p:txBody>
      </p:sp>
      <p:sp>
        <p:nvSpPr>
          <p:cNvPr id="936963" name="Rectangle 3"/>
          <p:cNvSpPr>
            <a:spLocks noGrp="1" noChangeArrowheads="1"/>
          </p:cNvSpPr>
          <p:nvPr>
            <p:ph type="body" idx="1"/>
          </p:nvPr>
        </p:nvSpPr>
        <p:spPr/>
        <p:txBody>
          <a:bodyPr/>
          <a:lstStyle/>
          <a:p>
            <a:r>
              <a:rPr lang="en-US" altLang="en-US" b="1"/>
              <a:t>XML Schema</a:t>
            </a:r>
            <a:r>
              <a:rPr lang="en-US" altLang="en-US"/>
              <a:t> (contd.)</a:t>
            </a:r>
          </a:p>
          <a:p>
            <a:pPr lvl="1"/>
            <a:r>
              <a:rPr lang="en-US" altLang="en-US" b="1"/>
              <a:t>Specifying element type and minimum and maximum occurrences</a:t>
            </a:r>
            <a:r>
              <a:rPr lang="en-US" altLang="en-US"/>
              <a:t>: </a:t>
            </a:r>
          </a:p>
          <a:p>
            <a:pPr lvl="2"/>
            <a:r>
              <a:rPr lang="en-US" altLang="en-US"/>
              <a:t>If we specify a type attribute in an xsd:element, this means that the structure of the element will be described separately, typically using the xsd:complexType element. The minOccurs and maxOccurs tags are used for specifying lower and upper bounds on the number of occurrences of an element. The default is exactly one occurrence. </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A3EB3511-BEB9-4FF0-B57D-0310372FA0DE}" type="slidenum">
              <a:rPr lang="en-US" altLang="en-US"/>
              <a:pPr/>
              <a:t>31</a:t>
            </a:fld>
            <a:endParaRPr lang="en-CA" altLang="en-US"/>
          </a:p>
        </p:txBody>
      </p:sp>
      <p:sp>
        <p:nvSpPr>
          <p:cNvPr id="939010" name="Rectangle 2"/>
          <p:cNvSpPr>
            <a:spLocks noGrp="1" noChangeArrowheads="1"/>
          </p:cNvSpPr>
          <p:nvPr>
            <p:ph type="title"/>
          </p:nvPr>
        </p:nvSpPr>
        <p:spPr/>
        <p:txBody>
          <a:bodyPr/>
          <a:lstStyle/>
          <a:p>
            <a:r>
              <a:rPr lang="en-US" altLang="en-US"/>
              <a:t>XML Documents, DTD, and XML Schema (contd.)</a:t>
            </a:r>
          </a:p>
        </p:txBody>
      </p:sp>
      <p:sp>
        <p:nvSpPr>
          <p:cNvPr id="939011" name="Rectangle 3"/>
          <p:cNvSpPr>
            <a:spLocks noGrp="1" noChangeArrowheads="1"/>
          </p:cNvSpPr>
          <p:nvPr>
            <p:ph type="body" idx="1"/>
          </p:nvPr>
        </p:nvSpPr>
        <p:spPr/>
        <p:txBody>
          <a:bodyPr/>
          <a:lstStyle/>
          <a:p>
            <a:r>
              <a:rPr lang="en-US" altLang="en-US" b="1"/>
              <a:t>XML Schema</a:t>
            </a:r>
            <a:r>
              <a:rPr lang="en-US" altLang="en-US"/>
              <a:t> (contd.)</a:t>
            </a:r>
          </a:p>
          <a:p>
            <a:pPr lvl="1"/>
            <a:r>
              <a:rPr lang="en-US" altLang="en-US" b="1"/>
              <a:t>Specifying Keys:</a:t>
            </a:r>
          </a:p>
          <a:p>
            <a:pPr lvl="2"/>
            <a:r>
              <a:rPr lang="en-US" altLang="en-US"/>
              <a:t>For specifying </a:t>
            </a:r>
            <a:r>
              <a:rPr lang="en-US" altLang="en-US" b="1"/>
              <a:t>primary keys</a:t>
            </a:r>
            <a:r>
              <a:rPr lang="en-US" altLang="en-US"/>
              <a:t>, the tag xsd:key is used.</a:t>
            </a:r>
          </a:p>
          <a:p>
            <a:pPr lvl="2"/>
            <a:r>
              <a:rPr lang="en-US" altLang="en-US"/>
              <a:t>For specifying </a:t>
            </a:r>
            <a:r>
              <a:rPr lang="en-US" altLang="en-US" b="1"/>
              <a:t>foreign keys</a:t>
            </a:r>
            <a:r>
              <a:rPr lang="en-US" altLang="en-US"/>
              <a:t>, the tag xsd:keyref is used. </a:t>
            </a:r>
          </a:p>
          <a:p>
            <a:pPr lvl="3"/>
            <a:r>
              <a:rPr lang="en-US" altLang="en-US"/>
              <a:t>When specifying a foreign key, the attribute refer of the xsd:keyref tag specifies the referenced primary key whereas the tags xsd:selector and xsd:field specify the referencing element type and foreign key.</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37301052-5FCF-40CC-8F7F-E984D1A258C6}" type="slidenum">
              <a:rPr lang="en-US" altLang="en-US"/>
              <a:pPr/>
              <a:t>32</a:t>
            </a:fld>
            <a:endParaRPr lang="en-CA" altLang="en-US"/>
          </a:p>
        </p:txBody>
      </p:sp>
      <p:sp>
        <p:nvSpPr>
          <p:cNvPr id="858116" name="Rectangle 4"/>
          <p:cNvSpPr>
            <a:spLocks noGrp="1" noChangeArrowheads="1"/>
          </p:cNvSpPr>
          <p:nvPr>
            <p:ph type="title"/>
          </p:nvPr>
        </p:nvSpPr>
        <p:spPr/>
        <p:txBody>
          <a:bodyPr/>
          <a:lstStyle/>
          <a:p>
            <a:r>
              <a:rPr lang="en-US" altLang="en-US"/>
              <a:t>XML Documents, DTD, and XML Schema (contd.)</a:t>
            </a:r>
          </a:p>
        </p:txBody>
      </p:sp>
      <p:sp>
        <p:nvSpPr>
          <p:cNvPr id="858117" name="Rectangle 5"/>
          <p:cNvSpPr>
            <a:spLocks noGrp="1" noChangeArrowheads="1"/>
          </p:cNvSpPr>
          <p:nvPr>
            <p:ph type="body" idx="1"/>
          </p:nvPr>
        </p:nvSpPr>
        <p:spPr/>
        <p:txBody>
          <a:bodyPr/>
          <a:lstStyle/>
          <a:p>
            <a:pPr>
              <a:lnSpc>
                <a:spcPct val="80000"/>
              </a:lnSpc>
            </a:pPr>
            <a:r>
              <a:rPr lang="en-US" altLang="en-US" sz="2400" b="1"/>
              <a:t>XML Schema</a:t>
            </a:r>
            <a:r>
              <a:rPr lang="en-US" altLang="en-US" sz="2400"/>
              <a:t> (contd.)</a:t>
            </a:r>
          </a:p>
          <a:p>
            <a:pPr lvl="1">
              <a:lnSpc>
                <a:spcPct val="80000"/>
              </a:lnSpc>
            </a:pPr>
            <a:r>
              <a:rPr lang="en-US" altLang="en-US" sz="2200" b="1"/>
              <a:t>Specifying the structures of complex elements via complex types: </a:t>
            </a:r>
          </a:p>
          <a:p>
            <a:pPr lvl="2">
              <a:lnSpc>
                <a:spcPct val="80000"/>
              </a:lnSpc>
            </a:pPr>
            <a:r>
              <a:rPr lang="en-US" altLang="en-US" sz="2000"/>
              <a:t>Complex elements in our example are </a:t>
            </a:r>
            <a:r>
              <a:rPr lang="en-US" altLang="en-US" sz="2000" i="1"/>
              <a:t>Department, Employee, Project, </a:t>
            </a:r>
            <a:r>
              <a:rPr lang="en-US" altLang="en-US" sz="2000"/>
              <a:t>and</a:t>
            </a:r>
            <a:r>
              <a:rPr lang="en-US" altLang="en-US" sz="2000" i="1"/>
              <a:t> Dependent</a:t>
            </a:r>
            <a:r>
              <a:rPr lang="en-US" altLang="en-US" sz="2000"/>
              <a:t>, which use the tag </a:t>
            </a:r>
            <a:r>
              <a:rPr lang="en-US" altLang="en-US" sz="2000" b="1"/>
              <a:t>xsd:complexType</a:t>
            </a:r>
            <a:r>
              <a:rPr lang="en-US" altLang="en-US" sz="2000"/>
              <a:t>. We specify each of these as a sequence of subelements corresponding to the database attributes of each entity type by using the xsd:sequence and xsd:element tags of XML schema. Each element is given a </a:t>
            </a:r>
            <a:r>
              <a:rPr lang="en-US" altLang="en-US" sz="2000" b="1"/>
              <a:t>name</a:t>
            </a:r>
            <a:r>
              <a:rPr lang="en-US" altLang="en-US" sz="2000"/>
              <a:t> and </a:t>
            </a:r>
            <a:r>
              <a:rPr lang="en-US" altLang="en-US" sz="2000" b="1"/>
              <a:t>type</a:t>
            </a:r>
            <a:r>
              <a:rPr lang="en-US" altLang="en-US" sz="2000"/>
              <a:t> via the attributes name and type of xsd:element. </a:t>
            </a:r>
          </a:p>
          <a:p>
            <a:pPr lvl="2">
              <a:lnSpc>
                <a:spcPct val="80000"/>
              </a:lnSpc>
            </a:pPr>
            <a:r>
              <a:rPr lang="en-US" altLang="en-US" sz="2000"/>
              <a:t>We can also specify minOccurs and maxOccurs attributes if we need to change the default of exactly one occurrence. For (optional) database attributes where null is allowed, we need to specify minOccurs = 0, whereas for multivalued database attributes we need to specify maxOccurs = “unbounded” on the corresponding element. </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5EB24135-BCA3-4D08-81ED-65E9C540FFAD}" type="slidenum">
              <a:rPr lang="en-US" altLang="en-US"/>
              <a:pPr/>
              <a:t>33</a:t>
            </a:fld>
            <a:endParaRPr lang="en-CA" altLang="en-US"/>
          </a:p>
        </p:txBody>
      </p:sp>
      <p:sp>
        <p:nvSpPr>
          <p:cNvPr id="941058" name="Rectangle 2"/>
          <p:cNvSpPr>
            <a:spLocks noGrp="1" noChangeArrowheads="1"/>
          </p:cNvSpPr>
          <p:nvPr>
            <p:ph type="title"/>
          </p:nvPr>
        </p:nvSpPr>
        <p:spPr/>
        <p:txBody>
          <a:bodyPr/>
          <a:lstStyle/>
          <a:p>
            <a:r>
              <a:rPr lang="en-US" altLang="en-US"/>
              <a:t>XML Documents, DTD, and XML Schema (contd.)</a:t>
            </a:r>
          </a:p>
        </p:txBody>
      </p:sp>
      <p:sp>
        <p:nvSpPr>
          <p:cNvPr id="941059" name="Rectangle 3"/>
          <p:cNvSpPr>
            <a:spLocks noGrp="1" noChangeArrowheads="1"/>
          </p:cNvSpPr>
          <p:nvPr>
            <p:ph type="body" idx="1"/>
          </p:nvPr>
        </p:nvSpPr>
        <p:spPr/>
        <p:txBody>
          <a:bodyPr/>
          <a:lstStyle/>
          <a:p>
            <a:r>
              <a:rPr lang="en-US" altLang="en-US" b="1"/>
              <a:t>XML Schema</a:t>
            </a:r>
            <a:r>
              <a:rPr lang="en-US" altLang="en-US"/>
              <a:t> (contd.)</a:t>
            </a:r>
          </a:p>
          <a:p>
            <a:pPr lvl="1"/>
            <a:r>
              <a:rPr lang="en-US" altLang="en-US" b="1"/>
              <a:t>Composite (compound) attributes: </a:t>
            </a:r>
          </a:p>
          <a:p>
            <a:pPr lvl="2"/>
            <a:r>
              <a:rPr lang="en-US" altLang="en-US"/>
              <a:t>Composite attributes from ER Schema are also specified as complex types in the XML schema, as illustrated by the Address, Name, Worker, and WorksOn complex types. These could have been directly embedded within their parent elements.</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5CC5A3B8-BC15-4A37-A49B-DC13AFF93D4C}" type="slidenum">
              <a:rPr lang="en-US" altLang="en-US"/>
              <a:pPr/>
              <a:t>34</a:t>
            </a:fld>
            <a:endParaRPr lang="en-CA" altLang="en-US"/>
          </a:p>
        </p:txBody>
      </p:sp>
      <p:sp>
        <p:nvSpPr>
          <p:cNvPr id="860164" name="Rectangle 4"/>
          <p:cNvSpPr>
            <a:spLocks noGrp="1" noChangeArrowheads="1"/>
          </p:cNvSpPr>
          <p:nvPr>
            <p:ph type="title"/>
          </p:nvPr>
        </p:nvSpPr>
        <p:spPr/>
        <p:txBody>
          <a:bodyPr/>
          <a:lstStyle/>
          <a:p>
            <a:r>
              <a:rPr lang="en-US" altLang="en-US"/>
              <a:t>XML Documents and Databases.</a:t>
            </a:r>
          </a:p>
        </p:txBody>
      </p:sp>
      <p:sp>
        <p:nvSpPr>
          <p:cNvPr id="860165" name="Rectangle 5"/>
          <p:cNvSpPr>
            <a:spLocks noGrp="1" noChangeArrowheads="1"/>
          </p:cNvSpPr>
          <p:nvPr>
            <p:ph type="body" idx="1"/>
          </p:nvPr>
        </p:nvSpPr>
        <p:spPr/>
        <p:txBody>
          <a:bodyPr/>
          <a:lstStyle/>
          <a:p>
            <a:pPr>
              <a:lnSpc>
                <a:spcPct val="90000"/>
              </a:lnSpc>
            </a:pPr>
            <a:r>
              <a:rPr lang="en-US" altLang="en-US" sz="2400"/>
              <a:t>Approaches to Storing XML Documents</a:t>
            </a:r>
          </a:p>
          <a:p>
            <a:pPr lvl="1">
              <a:lnSpc>
                <a:spcPct val="90000"/>
              </a:lnSpc>
            </a:pPr>
            <a:r>
              <a:rPr lang="en-US" altLang="en-US" sz="2200"/>
              <a:t>Using a DBMS to store the documents as text: </a:t>
            </a:r>
          </a:p>
          <a:p>
            <a:pPr lvl="2">
              <a:lnSpc>
                <a:spcPct val="90000"/>
              </a:lnSpc>
            </a:pPr>
            <a:r>
              <a:rPr lang="en-US" altLang="en-US" sz="2000"/>
              <a:t>We can use a relational or object DBMS to store whole XML documents as text fields within the DBMS records or objects. This approach can be used if the DBMS has a special module for document processing, and would work for storing schemaless and document-centric XML documents. </a:t>
            </a:r>
          </a:p>
          <a:p>
            <a:pPr lvl="1">
              <a:lnSpc>
                <a:spcPct val="90000"/>
              </a:lnSpc>
            </a:pPr>
            <a:r>
              <a:rPr lang="en-US" altLang="en-US" sz="2200"/>
              <a:t>Using a DBMS to store the document contents as data elements: </a:t>
            </a:r>
          </a:p>
          <a:p>
            <a:pPr lvl="2">
              <a:lnSpc>
                <a:spcPct val="90000"/>
              </a:lnSpc>
            </a:pPr>
            <a:r>
              <a:rPr lang="en-US" altLang="en-US" sz="2000"/>
              <a:t>This approach would work for storing a collection of documents that follow a specific XML DTD or XML schema. Since all the documents have the same structure, we can design a relational (or object) database to store the leaf-level data elements within the XML documents. </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0FB9E364-A374-495C-95C2-D8B4EA8C514A}" type="slidenum">
              <a:rPr lang="en-US" altLang="en-US"/>
              <a:pPr/>
              <a:t>35</a:t>
            </a:fld>
            <a:endParaRPr lang="en-CA" altLang="en-US"/>
          </a:p>
        </p:txBody>
      </p:sp>
      <p:sp>
        <p:nvSpPr>
          <p:cNvPr id="943106" name="Rectangle 2"/>
          <p:cNvSpPr>
            <a:spLocks noGrp="1" noChangeArrowheads="1"/>
          </p:cNvSpPr>
          <p:nvPr>
            <p:ph type="title"/>
          </p:nvPr>
        </p:nvSpPr>
        <p:spPr/>
        <p:txBody>
          <a:bodyPr/>
          <a:lstStyle/>
          <a:p>
            <a:r>
              <a:rPr lang="en-US" altLang="en-US"/>
              <a:t>XML Documents and Databases.</a:t>
            </a:r>
          </a:p>
        </p:txBody>
      </p:sp>
      <p:sp>
        <p:nvSpPr>
          <p:cNvPr id="943107" name="Rectangle 3"/>
          <p:cNvSpPr>
            <a:spLocks noGrp="1" noChangeArrowheads="1"/>
          </p:cNvSpPr>
          <p:nvPr>
            <p:ph type="body" idx="1"/>
          </p:nvPr>
        </p:nvSpPr>
        <p:spPr/>
        <p:txBody>
          <a:bodyPr/>
          <a:lstStyle/>
          <a:p>
            <a:r>
              <a:rPr lang="en-US" altLang="en-US" sz="2400"/>
              <a:t>Approaches to Storing XML Documents</a:t>
            </a:r>
            <a:r>
              <a:rPr lang="en-US" altLang="en-US" sz="2400" b="1"/>
              <a:t> </a:t>
            </a:r>
            <a:r>
              <a:rPr lang="en-US" altLang="en-US" sz="2400"/>
              <a:t>(contd.)</a:t>
            </a:r>
          </a:p>
          <a:p>
            <a:pPr lvl="1"/>
            <a:r>
              <a:rPr lang="en-US" altLang="en-US" sz="2200"/>
              <a:t>Designing a specialized system for storing native XML data: </a:t>
            </a:r>
          </a:p>
          <a:p>
            <a:pPr lvl="2"/>
            <a:r>
              <a:rPr lang="en-US" altLang="en-US" sz="2000"/>
              <a:t>A new type of database system based on the hierarchical (tree) model would be designed and implemented. The system would include specialized indexing and querying techniques, and would work for all types of XML documents. </a:t>
            </a:r>
          </a:p>
          <a:p>
            <a:pPr lvl="1"/>
            <a:r>
              <a:rPr lang="en-US" altLang="en-US" sz="2200"/>
              <a:t>Creating or publishing customized XML documents from pre-existing relational databases: </a:t>
            </a:r>
          </a:p>
          <a:p>
            <a:pPr lvl="2"/>
            <a:r>
              <a:rPr lang="en-US" altLang="en-US" sz="2000"/>
              <a:t>Because there are enormous amounts of data already stored in relational databases, parts of these data may need to be formatted as documents for exchanging or displaying over the Web.</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8328627E-BFDC-451F-865D-A7A77F7F06DC}" type="slidenum">
              <a:rPr lang="en-US" altLang="en-US"/>
              <a:pPr/>
              <a:t>36</a:t>
            </a:fld>
            <a:endParaRPr lang="en-CA" altLang="en-US"/>
          </a:p>
        </p:txBody>
      </p:sp>
      <p:sp>
        <p:nvSpPr>
          <p:cNvPr id="862212" name="Rectangle 4"/>
          <p:cNvSpPr>
            <a:spLocks noGrp="1" noChangeArrowheads="1"/>
          </p:cNvSpPr>
          <p:nvPr>
            <p:ph type="title"/>
          </p:nvPr>
        </p:nvSpPr>
        <p:spPr/>
        <p:txBody>
          <a:bodyPr/>
          <a:lstStyle/>
          <a:p>
            <a:r>
              <a:rPr lang="en-US" altLang="en-US"/>
              <a:t>XML Documents, DTD, and XML Schema (contd.)</a:t>
            </a:r>
          </a:p>
        </p:txBody>
      </p:sp>
      <p:sp>
        <p:nvSpPr>
          <p:cNvPr id="862213" name="Rectangle 5"/>
          <p:cNvSpPr>
            <a:spLocks noGrp="1" noChangeArrowheads="1"/>
          </p:cNvSpPr>
          <p:nvPr>
            <p:ph type="body" idx="1"/>
          </p:nvPr>
        </p:nvSpPr>
        <p:spPr/>
        <p:txBody>
          <a:bodyPr/>
          <a:lstStyle/>
          <a:p>
            <a:r>
              <a:rPr lang="en-US" altLang="en-US"/>
              <a:t>Extracting XML Documents from Relational Databases.</a:t>
            </a:r>
          </a:p>
          <a:p>
            <a:pPr lvl="1"/>
            <a:r>
              <a:rPr lang="en-US" altLang="en-US"/>
              <a:t>Suppose that an application needs to extract XML documents for student, course, and grade information from the university database.</a:t>
            </a:r>
          </a:p>
          <a:p>
            <a:pPr lvl="1"/>
            <a:r>
              <a:rPr lang="en-US" altLang="en-US"/>
              <a:t>The data needed for these documents is contained in the database attributes of the entity types </a:t>
            </a:r>
            <a:r>
              <a:rPr lang="en-US" altLang="en-US" b="1" i="1"/>
              <a:t>course</a:t>
            </a:r>
            <a:r>
              <a:rPr lang="en-US" altLang="en-US" i="1"/>
              <a:t>, </a:t>
            </a:r>
            <a:r>
              <a:rPr lang="en-US" altLang="en-US" b="1" i="1"/>
              <a:t>section</a:t>
            </a:r>
            <a:r>
              <a:rPr lang="en-US" altLang="en-US" i="1"/>
              <a:t>, </a:t>
            </a:r>
            <a:r>
              <a:rPr lang="en-US" altLang="en-US"/>
              <a:t>and</a:t>
            </a:r>
            <a:r>
              <a:rPr lang="en-US" altLang="en-US" i="1"/>
              <a:t> </a:t>
            </a:r>
            <a:r>
              <a:rPr lang="en-US" altLang="en-US" b="1" i="1"/>
              <a:t>student</a:t>
            </a:r>
            <a:r>
              <a:rPr lang="en-US" altLang="en-US"/>
              <a:t> as shown below (part of the main ER), and the relationships s-s and c-s between them.</a:t>
            </a:r>
          </a:p>
          <a:p>
            <a:endParaRPr lang="en-US" altLang="en-US"/>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9E648FC6-ACF2-4E61-867F-AB4EC3AFC48C}" type="slidenum">
              <a:rPr lang="en-US" altLang="en-US"/>
              <a:pPr/>
              <a:t>37</a:t>
            </a:fld>
            <a:endParaRPr lang="en-CA" altLang="en-US"/>
          </a:p>
        </p:txBody>
      </p:sp>
      <p:sp>
        <p:nvSpPr>
          <p:cNvPr id="864261" name="Rectangle 5"/>
          <p:cNvSpPr>
            <a:spLocks noGrp="1" noChangeArrowheads="1"/>
          </p:cNvSpPr>
          <p:nvPr>
            <p:ph type="title"/>
          </p:nvPr>
        </p:nvSpPr>
        <p:spPr/>
        <p:txBody>
          <a:bodyPr/>
          <a:lstStyle/>
          <a:p>
            <a:r>
              <a:rPr lang="en-US" altLang="en-US"/>
              <a:t>Subset of the UNIVERSITY database schema</a:t>
            </a:r>
          </a:p>
        </p:txBody>
      </p:sp>
      <p:sp>
        <p:nvSpPr>
          <p:cNvPr id="864262" name="Rectangle 6"/>
          <p:cNvSpPr>
            <a:spLocks noGrp="1" noChangeArrowheads="1"/>
          </p:cNvSpPr>
          <p:nvPr>
            <p:ph type="body" idx="1"/>
          </p:nvPr>
        </p:nvSpPr>
        <p:spPr/>
        <p:txBody>
          <a:bodyPr/>
          <a:lstStyle/>
          <a:p>
            <a:r>
              <a:rPr lang="en-US" altLang="en-US"/>
              <a:t>FIGURE 27.7</a:t>
            </a:r>
            <a:br>
              <a:rPr lang="en-US" altLang="en-US"/>
            </a:br>
            <a:r>
              <a:rPr lang="en-US" altLang="en-US"/>
              <a:t>Subset of the UNIVERSITY database schema needed for XML document extraction.</a:t>
            </a:r>
          </a:p>
        </p:txBody>
      </p:sp>
      <p:pic>
        <p:nvPicPr>
          <p:cNvPr id="864259"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15913" y="3322638"/>
            <a:ext cx="8294687" cy="1554162"/>
          </a:xfr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34131F7D-B6B5-46DB-8464-B792B3ED8675}" type="slidenum">
              <a:rPr lang="en-US" altLang="en-US"/>
              <a:pPr/>
              <a:t>38</a:t>
            </a:fld>
            <a:endParaRPr lang="en-CA" altLang="en-US"/>
          </a:p>
        </p:txBody>
      </p:sp>
      <p:sp>
        <p:nvSpPr>
          <p:cNvPr id="866308" name="Rectangle 4"/>
          <p:cNvSpPr>
            <a:spLocks noGrp="1" noChangeArrowheads="1"/>
          </p:cNvSpPr>
          <p:nvPr>
            <p:ph type="title"/>
          </p:nvPr>
        </p:nvSpPr>
        <p:spPr/>
        <p:txBody>
          <a:bodyPr/>
          <a:lstStyle/>
          <a:p>
            <a:r>
              <a:rPr lang="en-US" altLang="en-US"/>
              <a:t>XML Documents, DTD, and XML Schema (contd.)</a:t>
            </a:r>
          </a:p>
        </p:txBody>
      </p:sp>
      <p:sp>
        <p:nvSpPr>
          <p:cNvPr id="866309" name="Rectangle 5"/>
          <p:cNvSpPr>
            <a:spLocks noGrp="1" noChangeArrowheads="1"/>
          </p:cNvSpPr>
          <p:nvPr>
            <p:ph type="body" idx="1"/>
          </p:nvPr>
        </p:nvSpPr>
        <p:spPr/>
        <p:txBody>
          <a:bodyPr/>
          <a:lstStyle/>
          <a:p>
            <a:r>
              <a:rPr lang="en-US" altLang="en-US"/>
              <a:t>Extracting XML Documents from Relational Databases</a:t>
            </a:r>
          </a:p>
          <a:p>
            <a:pPr lvl="1"/>
            <a:r>
              <a:rPr lang="en-US" altLang="en-US"/>
              <a:t>One of the possible hierarchies that can be extracted from the database subset could choose COURSE as the root. </a:t>
            </a: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r>
              <a:rPr lang="en-US" altLang="en-US"/>
              <a:t>Slide 27- </a:t>
            </a:r>
            <a:fld id="{4703F752-18BF-450B-AD29-9E6C2490D5DC}" type="slidenum">
              <a:rPr lang="en-US" altLang="en-US"/>
              <a:pPr/>
              <a:t>39</a:t>
            </a:fld>
            <a:endParaRPr lang="en-CA" altLang="en-US"/>
          </a:p>
        </p:txBody>
      </p:sp>
      <p:sp>
        <p:nvSpPr>
          <p:cNvPr id="868357" name="Rectangle 5"/>
          <p:cNvSpPr>
            <a:spLocks noGrp="1" noChangeArrowheads="1"/>
          </p:cNvSpPr>
          <p:nvPr>
            <p:ph type="title"/>
          </p:nvPr>
        </p:nvSpPr>
        <p:spPr/>
        <p:txBody>
          <a:bodyPr/>
          <a:lstStyle/>
          <a:p>
            <a:r>
              <a:rPr lang="en-US" altLang="en-US" sz="3200"/>
              <a:t>Hierarchical (tree) view with COURSE as the root</a:t>
            </a:r>
          </a:p>
        </p:txBody>
      </p:sp>
      <p:sp>
        <p:nvSpPr>
          <p:cNvPr id="868358" name="Rectangle 6"/>
          <p:cNvSpPr>
            <a:spLocks noGrp="1" noChangeArrowheads="1"/>
          </p:cNvSpPr>
          <p:nvPr>
            <p:ph type="body" sz="half" idx="1"/>
          </p:nvPr>
        </p:nvSpPr>
        <p:spPr/>
        <p:txBody>
          <a:bodyPr/>
          <a:lstStyle/>
          <a:p>
            <a:r>
              <a:rPr lang="en-US" altLang="en-US" sz="2400"/>
              <a:t>FIGURE 27.8</a:t>
            </a:r>
            <a:br>
              <a:rPr lang="en-US" altLang="en-US" sz="2400"/>
            </a:br>
            <a:r>
              <a:rPr lang="en-US" altLang="en-US" sz="2400"/>
              <a:t>Hierarchical (tree) view with COURSE as the root.</a:t>
            </a:r>
          </a:p>
        </p:txBody>
      </p:sp>
      <p:pic>
        <p:nvPicPr>
          <p:cNvPr id="86835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403850" y="1600200"/>
            <a:ext cx="2187575" cy="4572000"/>
          </a:xfr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9FBD65D0-3837-4D96-AD50-6E2C5DB7B9BE}" type="slidenum">
              <a:rPr lang="en-US" altLang="en-US"/>
              <a:pPr/>
              <a:t>4</a:t>
            </a:fld>
            <a:endParaRPr lang="en-CA" altLang="en-US"/>
          </a:p>
        </p:txBody>
      </p:sp>
      <p:sp>
        <p:nvSpPr>
          <p:cNvPr id="823300" name="Rectangle 4"/>
          <p:cNvSpPr>
            <a:spLocks noGrp="1" noChangeArrowheads="1"/>
          </p:cNvSpPr>
          <p:nvPr>
            <p:ph type="title"/>
          </p:nvPr>
        </p:nvSpPr>
        <p:spPr/>
        <p:txBody>
          <a:bodyPr/>
          <a:lstStyle/>
          <a:p>
            <a:r>
              <a:rPr lang="en-US" altLang="en-US"/>
              <a:t>Introduction</a:t>
            </a:r>
          </a:p>
        </p:txBody>
      </p:sp>
      <p:sp>
        <p:nvSpPr>
          <p:cNvPr id="823301" name="Rectangle 5"/>
          <p:cNvSpPr>
            <a:spLocks noGrp="1" noChangeArrowheads="1"/>
          </p:cNvSpPr>
          <p:nvPr>
            <p:ph type="body" idx="1"/>
          </p:nvPr>
        </p:nvSpPr>
        <p:spPr/>
        <p:txBody>
          <a:bodyPr/>
          <a:lstStyle/>
          <a:p>
            <a:pPr>
              <a:lnSpc>
                <a:spcPct val="80000"/>
              </a:lnSpc>
            </a:pPr>
            <a:r>
              <a:rPr lang="en-US" altLang="en-US" sz="2400"/>
              <a:t>Although </a:t>
            </a:r>
            <a:r>
              <a:rPr lang="en-US" altLang="en-US" sz="2400" b="1"/>
              <a:t>HTML</a:t>
            </a:r>
            <a:r>
              <a:rPr lang="en-US" altLang="en-US" sz="2400"/>
              <a:t> is widely used for formatting and structuring </a:t>
            </a:r>
            <a:r>
              <a:rPr lang="en-US" altLang="en-US" sz="2400" i="1"/>
              <a:t>Web documents</a:t>
            </a:r>
            <a:r>
              <a:rPr lang="en-US" altLang="en-US" sz="2400"/>
              <a:t>, it is not suitable for specifying </a:t>
            </a:r>
            <a:r>
              <a:rPr lang="en-US" altLang="en-US" sz="2400" i="1"/>
              <a:t>structured data</a:t>
            </a:r>
            <a:r>
              <a:rPr lang="en-US" altLang="en-US" sz="2400"/>
              <a:t> that is extracted from databases. </a:t>
            </a:r>
          </a:p>
          <a:p>
            <a:pPr>
              <a:lnSpc>
                <a:spcPct val="80000"/>
              </a:lnSpc>
            </a:pPr>
            <a:r>
              <a:rPr lang="en-US" altLang="en-US" sz="2400"/>
              <a:t>A new language—namely </a:t>
            </a:r>
            <a:r>
              <a:rPr lang="en-US" altLang="en-US" sz="2400" b="1"/>
              <a:t>XML</a:t>
            </a:r>
            <a:r>
              <a:rPr lang="en-US" altLang="en-US" sz="2400"/>
              <a:t> (eXtended Markup Language) has emerged as the standard for structuring and exchanging data over the Web. </a:t>
            </a:r>
          </a:p>
          <a:p>
            <a:pPr lvl="1">
              <a:lnSpc>
                <a:spcPct val="80000"/>
              </a:lnSpc>
            </a:pPr>
            <a:r>
              <a:rPr lang="en-US" altLang="en-US" sz="2200"/>
              <a:t>XML can be used to provide more information about the structure and meaning of the data in the Web pages rather than just specifying how the Web pages are formatted for display on the screen. </a:t>
            </a:r>
          </a:p>
          <a:p>
            <a:pPr>
              <a:lnSpc>
                <a:spcPct val="80000"/>
              </a:lnSpc>
            </a:pPr>
            <a:r>
              <a:rPr lang="en-US" altLang="en-US" sz="2400"/>
              <a:t>The formatting aspects are specified separately—for example, by using a formatting language such as </a:t>
            </a:r>
            <a:r>
              <a:rPr lang="en-US" altLang="en-US" sz="2400" b="1"/>
              <a:t>XSL</a:t>
            </a:r>
            <a:r>
              <a:rPr lang="en-US" altLang="en-US" sz="2400"/>
              <a:t> (eXtended Stylesheet Language).</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679133A7-062F-44B2-BE7A-4C6D21D9C971}" type="slidenum">
              <a:rPr lang="en-US" altLang="en-US"/>
              <a:pPr/>
              <a:t>40</a:t>
            </a:fld>
            <a:endParaRPr lang="en-CA" altLang="en-US"/>
          </a:p>
        </p:txBody>
      </p:sp>
      <p:sp>
        <p:nvSpPr>
          <p:cNvPr id="870405" name="Rectangle 5"/>
          <p:cNvSpPr>
            <a:spLocks noGrp="1" noChangeArrowheads="1"/>
          </p:cNvSpPr>
          <p:nvPr>
            <p:ph type="title"/>
          </p:nvPr>
        </p:nvSpPr>
        <p:spPr/>
        <p:txBody>
          <a:bodyPr/>
          <a:lstStyle/>
          <a:p>
            <a:r>
              <a:rPr lang="en-US" altLang="en-US" sz="3200"/>
              <a:t>XML schema document with COURSE as the root</a:t>
            </a:r>
          </a:p>
        </p:txBody>
      </p:sp>
      <p:sp>
        <p:nvSpPr>
          <p:cNvPr id="870406" name="Rectangle 6"/>
          <p:cNvSpPr>
            <a:spLocks noGrp="1" noChangeArrowheads="1"/>
          </p:cNvSpPr>
          <p:nvPr>
            <p:ph type="body" idx="1"/>
          </p:nvPr>
        </p:nvSpPr>
        <p:spPr>
          <a:xfrm>
            <a:off x="239713" y="1447800"/>
            <a:ext cx="8294687" cy="381000"/>
          </a:xfrm>
        </p:spPr>
        <p:txBody>
          <a:bodyPr/>
          <a:lstStyle/>
          <a:p>
            <a:pPr>
              <a:lnSpc>
                <a:spcPct val="90000"/>
              </a:lnSpc>
            </a:pPr>
            <a:r>
              <a:rPr lang="en-US" altLang="en-US" sz="2000"/>
              <a:t>FIGURE 27.9</a:t>
            </a:r>
          </a:p>
        </p:txBody>
      </p:sp>
      <p:pic>
        <p:nvPicPr>
          <p:cNvPr id="87040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66800" y="1752600"/>
            <a:ext cx="7134225" cy="4840288"/>
          </a:xfr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4FD14130-05F5-480B-AED3-31FCCCDDEBFE}" type="slidenum">
              <a:rPr lang="en-US" altLang="en-US"/>
              <a:pPr/>
              <a:t>41</a:t>
            </a:fld>
            <a:endParaRPr lang="en-CA" altLang="en-US"/>
          </a:p>
        </p:txBody>
      </p:sp>
      <p:sp>
        <p:nvSpPr>
          <p:cNvPr id="872452" name="Rectangle 4"/>
          <p:cNvSpPr>
            <a:spLocks noGrp="1" noChangeArrowheads="1"/>
          </p:cNvSpPr>
          <p:nvPr>
            <p:ph type="title"/>
          </p:nvPr>
        </p:nvSpPr>
        <p:spPr/>
        <p:txBody>
          <a:bodyPr/>
          <a:lstStyle/>
          <a:p>
            <a:r>
              <a:rPr lang="en-US" altLang="en-US"/>
              <a:t>XML Documents, DTD, and XML Schema (contd.)</a:t>
            </a:r>
          </a:p>
        </p:txBody>
      </p:sp>
      <p:sp>
        <p:nvSpPr>
          <p:cNvPr id="872453" name="Rectangle 5"/>
          <p:cNvSpPr>
            <a:spLocks noGrp="1" noChangeArrowheads="1"/>
          </p:cNvSpPr>
          <p:nvPr>
            <p:ph type="body" idx="1"/>
          </p:nvPr>
        </p:nvSpPr>
        <p:spPr/>
        <p:txBody>
          <a:bodyPr/>
          <a:lstStyle/>
          <a:p>
            <a:r>
              <a:rPr lang="en-US" altLang="en-US"/>
              <a:t>Breaking Cycles To Convert Graphs into Trees</a:t>
            </a:r>
          </a:p>
          <a:p>
            <a:pPr lvl="1"/>
            <a:r>
              <a:rPr lang="en-US" altLang="en-US"/>
              <a:t>It is possible to have a more complex subset with one or more cycles, indicating multiple relationships among the entities. </a:t>
            </a:r>
          </a:p>
          <a:p>
            <a:pPr lvl="1"/>
            <a:r>
              <a:rPr lang="en-US" altLang="en-US"/>
              <a:t>Suppose that we need the information in all the entity types and relationships in figure below for a particular XML document, with student as the root element. </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2624FB2C-F11D-4B92-A3F4-E0AE994B6C4B}" type="slidenum">
              <a:rPr lang="en-US" altLang="en-US"/>
              <a:pPr/>
              <a:t>42</a:t>
            </a:fld>
            <a:endParaRPr lang="en-CA" altLang="en-US"/>
          </a:p>
        </p:txBody>
      </p:sp>
      <p:sp>
        <p:nvSpPr>
          <p:cNvPr id="874501" name="Rectangle 5"/>
          <p:cNvSpPr>
            <a:spLocks noGrp="1" noChangeArrowheads="1"/>
          </p:cNvSpPr>
          <p:nvPr>
            <p:ph type="title"/>
          </p:nvPr>
        </p:nvSpPr>
        <p:spPr/>
        <p:txBody>
          <a:bodyPr/>
          <a:lstStyle/>
          <a:p>
            <a:r>
              <a:rPr lang="en-US" altLang="en-US"/>
              <a:t>An ER schema diagram for a simplified UNIVERSITY database. </a:t>
            </a:r>
          </a:p>
        </p:txBody>
      </p:sp>
      <p:sp>
        <p:nvSpPr>
          <p:cNvPr id="874502" name="Rectangle 6"/>
          <p:cNvSpPr>
            <a:spLocks noGrp="1" noChangeArrowheads="1"/>
          </p:cNvSpPr>
          <p:nvPr>
            <p:ph type="body" idx="1"/>
          </p:nvPr>
        </p:nvSpPr>
        <p:spPr>
          <a:xfrm>
            <a:off x="239713" y="1447800"/>
            <a:ext cx="2579687" cy="457200"/>
          </a:xfrm>
        </p:spPr>
        <p:txBody>
          <a:bodyPr/>
          <a:lstStyle/>
          <a:p>
            <a:r>
              <a:rPr lang="en-US" altLang="en-US" sz="2400"/>
              <a:t>FIGURE 27.6</a:t>
            </a:r>
          </a:p>
        </p:txBody>
      </p:sp>
      <p:pic>
        <p:nvPicPr>
          <p:cNvPr id="874499"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905000" y="1793875"/>
            <a:ext cx="6919913" cy="4835525"/>
          </a:xfr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DDB850BC-8FFE-41CD-8034-C7EADE235FA0}" type="slidenum">
              <a:rPr lang="en-US" altLang="en-US"/>
              <a:pPr/>
              <a:t>43</a:t>
            </a:fld>
            <a:endParaRPr lang="en-CA" altLang="en-US"/>
          </a:p>
        </p:txBody>
      </p:sp>
      <p:sp>
        <p:nvSpPr>
          <p:cNvPr id="876548" name="Rectangle 4"/>
          <p:cNvSpPr>
            <a:spLocks noGrp="1" noChangeArrowheads="1"/>
          </p:cNvSpPr>
          <p:nvPr>
            <p:ph type="title"/>
          </p:nvPr>
        </p:nvSpPr>
        <p:spPr/>
        <p:txBody>
          <a:bodyPr/>
          <a:lstStyle/>
          <a:p>
            <a:r>
              <a:rPr lang="en-US" altLang="en-US"/>
              <a:t>XML Documents, DTD, and XML Schema (contd.)</a:t>
            </a:r>
          </a:p>
        </p:txBody>
      </p:sp>
      <p:sp>
        <p:nvSpPr>
          <p:cNvPr id="876549" name="Rectangle 5"/>
          <p:cNvSpPr>
            <a:spLocks noGrp="1" noChangeArrowheads="1"/>
          </p:cNvSpPr>
          <p:nvPr>
            <p:ph type="body" idx="1"/>
          </p:nvPr>
        </p:nvSpPr>
        <p:spPr/>
        <p:txBody>
          <a:bodyPr/>
          <a:lstStyle/>
          <a:p>
            <a:pPr>
              <a:lnSpc>
                <a:spcPct val="90000"/>
              </a:lnSpc>
            </a:pPr>
            <a:r>
              <a:rPr lang="en-US" altLang="en-US" sz="2400"/>
              <a:t>Breaking Cycles To convert Graphs into Trees</a:t>
            </a:r>
          </a:p>
          <a:p>
            <a:pPr lvl="1">
              <a:lnSpc>
                <a:spcPct val="90000"/>
              </a:lnSpc>
            </a:pPr>
            <a:r>
              <a:rPr lang="en-US" altLang="en-US" sz="2400"/>
              <a:t>One way to break the cycles is to replicate the entity types involved in cycles. </a:t>
            </a:r>
          </a:p>
          <a:p>
            <a:pPr lvl="2">
              <a:lnSpc>
                <a:spcPct val="90000"/>
              </a:lnSpc>
            </a:pPr>
            <a:r>
              <a:rPr lang="en-US" altLang="en-US" sz="2000"/>
              <a:t>First, we replicate INSTRUCTOR as shown in part (2) of Figure, calling the replica to the right INSTRUCTOR1. The INSTRUCTOR replica on the left represents the relationship between instructors and the sections they teach, whereas the INSTRUCTOR1 replica on the right represents the relationship between instructors and the department each works in. </a:t>
            </a:r>
          </a:p>
          <a:p>
            <a:pPr lvl="2">
              <a:lnSpc>
                <a:spcPct val="90000"/>
              </a:lnSpc>
            </a:pPr>
            <a:r>
              <a:rPr lang="en-US" altLang="en-US" sz="2000"/>
              <a:t>We still have the cycle involving COURSE, so we can replicate COURSE in a similar manner, leading to the hierarchy shown in part (3) . The COURSE1 replica to the left represents the relationship between courses and their sections, whereas the COURSE replica to the right represents the relationship between courses and the department that offers each course.</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1DDCF5AB-1189-4BBE-83A7-23F5EB39EA6F}" type="slidenum">
              <a:rPr lang="en-US" altLang="en-US"/>
              <a:pPr/>
              <a:t>44</a:t>
            </a:fld>
            <a:endParaRPr lang="en-CA" altLang="en-US"/>
          </a:p>
        </p:txBody>
      </p:sp>
      <p:sp>
        <p:nvSpPr>
          <p:cNvPr id="878597" name="Rectangle 5"/>
          <p:cNvSpPr>
            <a:spLocks noGrp="1" noChangeArrowheads="1"/>
          </p:cNvSpPr>
          <p:nvPr>
            <p:ph type="title"/>
          </p:nvPr>
        </p:nvSpPr>
        <p:spPr/>
        <p:txBody>
          <a:bodyPr/>
          <a:lstStyle/>
          <a:p>
            <a:r>
              <a:rPr lang="en-US" altLang="en-US"/>
              <a:t/>
            </a:r>
            <a:br>
              <a:rPr lang="en-US" altLang="en-US"/>
            </a:br>
            <a:r>
              <a:rPr lang="en-US" altLang="en-US"/>
              <a:t>Converting a graph with cycles into a hierarchical (tree) structure </a:t>
            </a:r>
          </a:p>
        </p:txBody>
      </p:sp>
      <p:sp>
        <p:nvSpPr>
          <p:cNvPr id="878598" name="Rectangle 6"/>
          <p:cNvSpPr>
            <a:spLocks noGrp="1" noChangeArrowheads="1"/>
          </p:cNvSpPr>
          <p:nvPr>
            <p:ph type="body" idx="1"/>
          </p:nvPr>
        </p:nvSpPr>
        <p:spPr/>
        <p:txBody>
          <a:bodyPr/>
          <a:lstStyle/>
          <a:p>
            <a:r>
              <a:rPr lang="en-US" altLang="en-US"/>
              <a:t>FIGURE 27.13</a:t>
            </a:r>
          </a:p>
        </p:txBody>
      </p:sp>
      <p:pic>
        <p:nvPicPr>
          <p:cNvPr id="878595"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66800" y="2005013"/>
            <a:ext cx="7732713" cy="4624387"/>
          </a:xfr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849FEE8A-C70E-4DD9-A986-B10CF7D2E722}" type="slidenum">
              <a:rPr lang="en-US" altLang="en-US"/>
              <a:pPr/>
              <a:t>45</a:t>
            </a:fld>
            <a:endParaRPr lang="en-CA" altLang="en-US"/>
          </a:p>
        </p:txBody>
      </p:sp>
      <p:sp>
        <p:nvSpPr>
          <p:cNvPr id="880644" name="Rectangle 4"/>
          <p:cNvSpPr>
            <a:spLocks noGrp="1" noChangeArrowheads="1"/>
          </p:cNvSpPr>
          <p:nvPr>
            <p:ph type="title"/>
          </p:nvPr>
        </p:nvSpPr>
        <p:spPr/>
        <p:txBody>
          <a:bodyPr/>
          <a:lstStyle/>
          <a:p>
            <a:r>
              <a:rPr lang="en-US" altLang="en-US"/>
              <a:t>XML Querying</a:t>
            </a:r>
          </a:p>
        </p:txBody>
      </p:sp>
      <p:sp>
        <p:nvSpPr>
          <p:cNvPr id="880645" name="Rectangle 5"/>
          <p:cNvSpPr>
            <a:spLocks noGrp="1" noChangeArrowheads="1"/>
          </p:cNvSpPr>
          <p:nvPr>
            <p:ph type="body" idx="1"/>
          </p:nvPr>
        </p:nvSpPr>
        <p:spPr/>
        <p:txBody>
          <a:bodyPr/>
          <a:lstStyle/>
          <a:p>
            <a:r>
              <a:rPr lang="en-US" altLang="en-US" b="1"/>
              <a:t>XPath</a:t>
            </a:r>
          </a:p>
          <a:p>
            <a:pPr lvl="1"/>
            <a:r>
              <a:rPr lang="en-US" altLang="en-US"/>
              <a:t>An XPath expression returns a collection of element nodes that satisfy certain patterns specified in the expression. </a:t>
            </a:r>
          </a:p>
          <a:p>
            <a:pPr lvl="1"/>
            <a:r>
              <a:rPr lang="en-US" altLang="en-US"/>
              <a:t>The names in the XPath expression are node names in the XML document tree that are either tag (element) names or attribute names, possibly with additional </a:t>
            </a:r>
            <a:r>
              <a:rPr lang="en-US" altLang="en-US" b="1"/>
              <a:t>qualifier conditions</a:t>
            </a:r>
            <a:r>
              <a:rPr lang="en-US" altLang="en-US"/>
              <a:t> to further restrict the nodes that satisfy the pattern.</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44BC6E97-A2A3-4DFF-8B0A-A273C8ED2F08}" type="slidenum">
              <a:rPr lang="en-US" altLang="en-US"/>
              <a:pPr/>
              <a:t>46</a:t>
            </a:fld>
            <a:endParaRPr lang="en-CA" altLang="en-US"/>
          </a:p>
        </p:txBody>
      </p:sp>
      <p:sp>
        <p:nvSpPr>
          <p:cNvPr id="949250" name="Rectangle 2"/>
          <p:cNvSpPr>
            <a:spLocks noGrp="1" noChangeArrowheads="1"/>
          </p:cNvSpPr>
          <p:nvPr>
            <p:ph type="title"/>
          </p:nvPr>
        </p:nvSpPr>
        <p:spPr/>
        <p:txBody>
          <a:bodyPr/>
          <a:lstStyle/>
          <a:p>
            <a:r>
              <a:rPr lang="en-US" altLang="en-US"/>
              <a:t>XML Querying</a:t>
            </a:r>
          </a:p>
        </p:txBody>
      </p:sp>
      <p:sp>
        <p:nvSpPr>
          <p:cNvPr id="949251" name="Rectangle 3"/>
          <p:cNvSpPr>
            <a:spLocks noGrp="1" noChangeArrowheads="1"/>
          </p:cNvSpPr>
          <p:nvPr>
            <p:ph type="body" idx="1"/>
          </p:nvPr>
        </p:nvSpPr>
        <p:spPr/>
        <p:txBody>
          <a:bodyPr/>
          <a:lstStyle/>
          <a:p>
            <a:r>
              <a:rPr lang="en-US" altLang="en-US" sz="2400" b="1"/>
              <a:t>XPath</a:t>
            </a:r>
            <a:r>
              <a:rPr lang="en-US" altLang="en-US" sz="2400"/>
              <a:t> (contd.)</a:t>
            </a:r>
            <a:endParaRPr lang="en-US" altLang="en-US" sz="2400" b="1"/>
          </a:p>
          <a:p>
            <a:pPr lvl="1"/>
            <a:r>
              <a:rPr lang="en-US" altLang="en-US" sz="2200"/>
              <a:t>There are two main separators when specifying a path:</a:t>
            </a:r>
          </a:p>
          <a:p>
            <a:pPr lvl="2"/>
            <a:r>
              <a:rPr lang="en-US" altLang="en-US" sz="2000"/>
              <a:t>single slash (/) and double slash (//)</a:t>
            </a:r>
          </a:p>
          <a:p>
            <a:pPr lvl="3"/>
            <a:r>
              <a:rPr lang="en-US" altLang="en-US" sz="1800"/>
              <a:t>A single slash before a tag specifies that the tag must appear as a direct child of the previous (parent) tag, whereas a double slash specifies that the tag can appear as a descendant of the previous tag at any level.</a:t>
            </a:r>
          </a:p>
          <a:p>
            <a:pPr lvl="1"/>
            <a:r>
              <a:rPr lang="en-US" altLang="en-US" sz="2200"/>
              <a:t>It is customary to include the file name in any XPath query allowing us to specify any local file name or path name that specifies the path.</a:t>
            </a:r>
          </a:p>
          <a:p>
            <a:pPr lvl="1"/>
            <a:r>
              <a:rPr lang="en-US" altLang="en-US" sz="2200"/>
              <a:t>doc(www.company.com/info.XML)/company =&gt; COMPANY XML doc</a:t>
            </a: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64C70800-167A-4B51-96AE-61BBABA218F4}" type="slidenum">
              <a:rPr lang="en-US" altLang="en-US"/>
              <a:pPr/>
              <a:t>47</a:t>
            </a:fld>
            <a:endParaRPr lang="en-CA" altLang="en-US"/>
          </a:p>
        </p:txBody>
      </p:sp>
      <p:sp>
        <p:nvSpPr>
          <p:cNvPr id="882695" name="Rectangle 7"/>
          <p:cNvSpPr>
            <a:spLocks noGrp="1" noChangeArrowheads="1"/>
          </p:cNvSpPr>
          <p:nvPr>
            <p:ph type="title"/>
          </p:nvPr>
        </p:nvSpPr>
        <p:spPr/>
        <p:txBody>
          <a:bodyPr/>
          <a:lstStyle/>
          <a:p>
            <a:r>
              <a:rPr lang="en-US" altLang="en-US"/>
              <a:t>XML Querying</a:t>
            </a:r>
          </a:p>
        </p:txBody>
      </p:sp>
      <p:sp>
        <p:nvSpPr>
          <p:cNvPr id="882696" name="Rectangle 8"/>
          <p:cNvSpPr>
            <a:spLocks noGrp="1" noChangeArrowheads="1"/>
          </p:cNvSpPr>
          <p:nvPr>
            <p:ph type="body" idx="1"/>
          </p:nvPr>
        </p:nvSpPr>
        <p:spPr/>
        <p:txBody>
          <a:bodyPr/>
          <a:lstStyle/>
          <a:p>
            <a:pPr marL="381000" indent="-381000">
              <a:lnSpc>
                <a:spcPct val="90000"/>
              </a:lnSpc>
              <a:buSzTx/>
              <a:buFont typeface="Wingdings" pitchFamily="2" charset="2"/>
              <a:buAutoNum type="arabicPeriod"/>
            </a:pPr>
            <a:r>
              <a:rPr lang="en-US" altLang="en-US" sz="2000"/>
              <a:t>Returns the COMPANY root node and all its descendant nodes, which means that it returns the whole XML document. </a:t>
            </a:r>
          </a:p>
          <a:p>
            <a:pPr marL="381000" indent="-381000">
              <a:lnSpc>
                <a:spcPct val="90000"/>
              </a:lnSpc>
              <a:buSzTx/>
              <a:buFont typeface="Wingdings" pitchFamily="2" charset="2"/>
              <a:buAutoNum type="arabicPeriod"/>
            </a:pPr>
            <a:r>
              <a:rPr lang="en-US" altLang="en-US" sz="2000"/>
              <a:t>Returns all department nodes (elements) and their descendant subtrees.</a:t>
            </a:r>
          </a:p>
          <a:p>
            <a:pPr marL="381000" indent="-381000">
              <a:lnSpc>
                <a:spcPct val="90000"/>
              </a:lnSpc>
              <a:buSzTx/>
              <a:buFont typeface="Wingdings" pitchFamily="2" charset="2"/>
              <a:buAutoNum type="arabicPeriod"/>
            </a:pPr>
            <a:r>
              <a:rPr lang="en-US" altLang="en-US" sz="2000"/>
              <a:t>Returns all employeeName nodes that are direct children of an employee node, such that the employee node has another child element employeeSalary whose value is greater than 70000. </a:t>
            </a:r>
          </a:p>
          <a:p>
            <a:pPr marL="381000" indent="-381000">
              <a:lnSpc>
                <a:spcPct val="90000"/>
              </a:lnSpc>
              <a:buSzTx/>
              <a:buFont typeface="Wingdings" pitchFamily="2" charset="2"/>
              <a:buAutoNum type="arabicPeriod"/>
            </a:pPr>
            <a:r>
              <a:rPr lang="en-US" altLang="en-US" sz="2000"/>
              <a:t>This returns the same result as the previous one except that we specified the full path name in this example. </a:t>
            </a:r>
          </a:p>
          <a:p>
            <a:pPr marL="381000" indent="-381000">
              <a:lnSpc>
                <a:spcPct val="90000"/>
              </a:lnSpc>
              <a:buSzTx/>
              <a:buFont typeface="Wingdings" pitchFamily="2" charset="2"/>
              <a:buAutoNum type="arabicPeriod"/>
            </a:pPr>
            <a:r>
              <a:rPr lang="en-US" altLang="en-US" sz="2000"/>
              <a:t>This returns all projectWorker nodes and their descendant nodes that are children under a </a:t>
            </a:r>
            <a:r>
              <a:rPr lang="en-US" altLang="en-US" sz="2000" i="1"/>
              <a:t>path /company/project</a:t>
            </a:r>
            <a:r>
              <a:rPr lang="en-US" altLang="en-US" sz="2000"/>
              <a:t> and that have a child node hours with value greater than 20.0 hours.</a:t>
            </a:r>
          </a:p>
        </p:txBody>
      </p:sp>
      <p:sp>
        <p:nvSpPr>
          <p:cNvPr id="882691" name="Rectangle 3"/>
          <p:cNvSpPr>
            <a:spLocks noChangeArrowheads="1"/>
          </p:cNvSpPr>
          <p:nvPr/>
        </p:nvSpPr>
        <p:spPr bwMode="auto">
          <a:xfrm>
            <a:off x="0" y="1147763"/>
            <a:ext cx="8897938"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990033"/>
              </a:buClr>
              <a:buSzPct val="60000"/>
              <a:buFont typeface="Wingdings" pitchFamily="2" charset="2"/>
              <a:buChar char="n"/>
              <a:defRPr sz="2800">
                <a:solidFill>
                  <a:schemeClr val="tx2"/>
                </a:solidFill>
                <a:latin typeface="Arial" charset="0"/>
              </a:defRPr>
            </a:lvl1pPr>
            <a:lvl2pPr marL="990600" indent="-533400">
              <a:spcBef>
                <a:spcPct val="20000"/>
              </a:spcBef>
              <a:buClr>
                <a:schemeClr val="tx2"/>
              </a:buClr>
              <a:buSzPct val="55000"/>
              <a:buFont typeface="Wingdings" pitchFamily="2" charset="2"/>
              <a:buChar char="n"/>
              <a:defRPr sz="2600">
                <a:solidFill>
                  <a:srgbClr val="800000"/>
                </a:solidFill>
                <a:latin typeface="Arial" charset="0"/>
              </a:defRPr>
            </a:lvl2pPr>
            <a:lvl3pPr marL="1371600" indent="-457200">
              <a:spcBef>
                <a:spcPct val="20000"/>
              </a:spcBef>
              <a:buClr>
                <a:srgbClr val="990033"/>
              </a:buClr>
              <a:buSzPct val="50000"/>
              <a:buFont typeface="Wingdings" pitchFamily="2" charset="2"/>
              <a:buChar char="n"/>
              <a:defRPr sz="2400">
                <a:solidFill>
                  <a:schemeClr val="tx2"/>
                </a:solidFill>
                <a:latin typeface="Arial" charset="0"/>
              </a:defRPr>
            </a:lvl3pPr>
            <a:lvl4pPr marL="1752600" indent="-381000">
              <a:spcBef>
                <a:spcPct val="20000"/>
              </a:spcBef>
              <a:buClr>
                <a:schemeClr val="tx2"/>
              </a:buClr>
              <a:buSzPct val="55000"/>
              <a:buFont typeface="Wingdings" pitchFamily="2" charset="2"/>
              <a:buChar char="n"/>
              <a:defRPr sz="2000">
                <a:solidFill>
                  <a:srgbClr val="800000"/>
                </a:solidFill>
                <a:latin typeface="Arial" charset="0"/>
              </a:defRPr>
            </a:lvl4pPr>
            <a:lvl5pPr marL="2209800" indent="-381000">
              <a:spcBef>
                <a:spcPct val="20000"/>
              </a:spcBef>
              <a:buClr>
                <a:srgbClr val="990033"/>
              </a:buClr>
              <a:buSzPct val="50000"/>
              <a:buFont typeface="Wingdings" pitchFamily="2" charset="2"/>
              <a:buChar char="n"/>
              <a:defRPr sz="2000">
                <a:solidFill>
                  <a:schemeClr val="tx2"/>
                </a:solidFill>
                <a:latin typeface="Arial" charset="0"/>
              </a:defRPr>
            </a:lvl5pPr>
            <a:lvl6pPr marL="2667000" indent="-381000" fontAlgn="base">
              <a:spcBef>
                <a:spcPct val="20000"/>
              </a:spcBef>
              <a:spcAft>
                <a:spcPct val="0"/>
              </a:spcAft>
              <a:buClr>
                <a:srgbClr val="990033"/>
              </a:buClr>
              <a:buSzPct val="50000"/>
              <a:buFont typeface="Wingdings" pitchFamily="2" charset="2"/>
              <a:buChar char="n"/>
              <a:defRPr sz="2000">
                <a:solidFill>
                  <a:schemeClr val="tx2"/>
                </a:solidFill>
                <a:latin typeface="Arial" charset="0"/>
              </a:defRPr>
            </a:lvl6pPr>
            <a:lvl7pPr marL="3124200" indent="-381000" fontAlgn="base">
              <a:spcBef>
                <a:spcPct val="20000"/>
              </a:spcBef>
              <a:spcAft>
                <a:spcPct val="0"/>
              </a:spcAft>
              <a:buClr>
                <a:srgbClr val="990033"/>
              </a:buClr>
              <a:buSzPct val="50000"/>
              <a:buFont typeface="Wingdings" pitchFamily="2" charset="2"/>
              <a:buChar char="n"/>
              <a:defRPr sz="2000">
                <a:solidFill>
                  <a:schemeClr val="tx2"/>
                </a:solidFill>
                <a:latin typeface="Arial" charset="0"/>
              </a:defRPr>
            </a:lvl7pPr>
            <a:lvl8pPr marL="3581400" indent="-381000" fontAlgn="base">
              <a:spcBef>
                <a:spcPct val="20000"/>
              </a:spcBef>
              <a:spcAft>
                <a:spcPct val="0"/>
              </a:spcAft>
              <a:buClr>
                <a:srgbClr val="990033"/>
              </a:buClr>
              <a:buSzPct val="50000"/>
              <a:buFont typeface="Wingdings" pitchFamily="2" charset="2"/>
              <a:buChar char="n"/>
              <a:defRPr sz="2000">
                <a:solidFill>
                  <a:schemeClr val="tx2"/>
                </a:solidFill>
                <a:latin typeface="Arial" charset="0"/>
              </a:defRPr>
            </a:lvl8pPr>
            <a:lvl9pPr marL="4038600" indent="-381000" fontAlgn="base">
              <a:spcBef>
                <a:spcPct val="20000"/>
              </a:spcBef>
              <a:spcAft>
                <a:spcPct val="0"/>
              </a:spcAft>
              <a:buClr>
                <a:srgbClr val="990033"/>
              </a:buClr>
              <a:buSzPct val="50000"/>
              <a:buFont typeface="Wingdings" pitchFamily="2" charset="2"/>
              <a:buChar char="n"/>
              <a:defRPr sz="2000">
                <a:solidFill>
                  <a:schemeClr val="tx2"/>
                </a:solidFill>
                <a:latin typeface="Arial" charset="0"/>
              </a:defRPr>
            </a:lvl9pPr>
          </a:lstStyle>
          <a:p>
            <a:pPr lvl="1">
              <a:lnSpc>
                <a:spcPct val="80000"/>
              </a:lnSpc>
              <a:buFontTx/>
              <a:buAutoNum type="arabicPeriod"/>
            </a:pPr>
            <a:endParaRPr lang="en-US" altLang="en-US" sz="200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79D8637E-D402-43DB-B3E8-A7EB6A575AFE}" type="slidenum">
              <a:rPr lang="en-US" altLang="en-US"/>
              <a:pPr/>
              <a:t>48</a:t>
            </a:fld>
            <a:endParaRPr lang="en-CA" altLang="en-US"/>
          </a:p>
        </p:txBody>
      </p:sp>
      <p:sp>
        <p:nvSpPr>
          <p:cNvPr id="884741" name="Rectangle 5"/>
          <p:cNvSpPr>
            <a:spLocks noGrp="1" noChangeArrowheads="1"/>
          </p:cNvSpPr>
          <p:nvPr>
            <p:ph type="title"/>
          </p:nvPr>
        </p:nvSpPr>
        <p:spPr/>
        <p:txBody>
          <a:bodyPr/>
          <a:lstStyle/>
          <a:p>
            <a:r>
              <a:rPr lang="en-US" altLang="en-US"/>
              <a:t>Some examples of XPath expressions</a:t>
            </a:r>
          </a:p>
        </p:txBody>
      </p:sp>
      <p:sp>
        <p:nvSpPr>
          <p:cNvPr id="884742" name="Rectangle 6"/>
          <p:cNvSpPr>
            <a:spLocks noGrp="1" noChangeArrowheads="1"/>
          </p:cNvSpPr>
          <p:nvPr>
            <p:ph type="body" idx="1"/>
          </p:nvPr>
        </p:nvSpPr>
        <p:spPr/>
        <p:txBody>
          <a:bodyPr/>
          <a:lstStyle/>
          <a:p>
            <a:r>
              <a:rPr lang="en-US" altLang="en-US"/>
              <a:t>FIGURE 27.14</a:t>
            </a:r>
            <a:br>
              <a:rPr lang="en-US" altLang="en-US"/>
            </a:br>
            <a:r>
              <a:rPr lang="en-US" altLang="en-US"/>
              <a:t>Some examples of XPath expressions on XML documents that follow the XML schema file COMPANY in FIGURE 27.5.</a:t>
            </a:r>
          </a:p>
        </p:txBody>
      </p:sp>
      <p:pic>
        <p:nvPicPr>
          <p:cNvPr id="884739"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15913" y="3767138"/>
            <a:ext cx="8294687" cy="1566862"/>
          </a:xfr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DEE9D107-CCAB-4330-A7A0-AD9CA0411D64}" type="slidenum">
              <a:rPr lang="en-US" altLang="en-US"/>
              <a:pPr/>
              <a:t>49</a:t>
            </a:fld>
            <a:endParaRPr lang="en-CA" altLang="en-US"/>
          </a:p>
        </p:txBody>
      </p:sp>
      <p:sp>
        <p:nvSpPr>
          <p:cNvPr id="886788" name="Rectangle 4"/>
          <p:cNvSpPr>
            <a:spLocks noGrp="1" noChangeArrowheads="1"/>
          </p:cNvSpPr>
          <p:nvPr>
            <p:ph type="title"/>
          </p:nvPr>
        </p:nvSpPr>
        <p:spPr/>
        <p:txBody>
          <a:bodyPr/>
          <a:lstStyle/>
          <a:p>
            <a:r>
              <a:rPr lang="en-US" altLang="en-US"/>
              <a:t>XML Querying</a:t>
            </a:r>
          </a:p>
        </p:txBody>
      </p:sp>
      <p:sp>
        <p:nvSpPr>
          <p:cNvPr id="886789" name="Rectangle 5"/>
          <p:cNvSpPr>
            <a:spLocks noGrp="1" noChangeArrowheads="1"/>
          </p:cNvSpPr>
          <p:nvPr>
            <p:ph type="body" idx="1"/>
          </p:nvPr>
        </p:nvSpPr>
        <p:spPr/>
        <p:txBody>
          <a:bodyPr/>
          <a:lstStyle/>
          <a:p>
            <a:pPr>
              <a:lnSpc>
                <a:spcPct val="90000"/>
              </a:lnSpc>
            </a:pPr>
            <a:r>
              <a:rPr lang="en-US" altLang="en-US" sz="2700"/>
              <a:t>XQuery</a:t>
            </a:r>
          </a:p>
          <a:p>
            <a:pPr lvl="1">
              <a:lnSpc>
                <a:spcPct val="90000"/>
              </a:lnSpc>
            </a:pPr>
            <a:r>
              <a:rPr lang="en-US" altLang="en-US" sz="2400"/>
              <a:t>XQuery uses XPath expressions, but has additional constructs.</a:t>
            </a:r>
          </a:p>
          <a:p>
            <a:pPr lvl="1">
              <a:lnSpc>
                <a:spcPct val="90000"/>
              </a:lnSpc>
            </a:pPr>
            <a:r>
              <a:rPr lang="en-US" altLang="en-US" sz="2200"/>
              <a:t>XQuery permits the specification of more general queries on one or more XML documents.</a:t>
            </a:r>
          </a:p>
          <a:p>
            <a:pPr lvl="1">
              <a:lnSpc>
                <a:spcPct val="90000"/>
              </a:lnSpc>
            </a:pPr>
            <a:r>
              <a:rPr lang="en-US" altLang="en-US" sz="2200"/>
              <a:t>The typical form of a query in XQuery is known as a </a:t>
            </a:r>
            <a:r>
              <a:rPr lang="en-US" altLang="en-US" sz="2200" b="1"/>
              <a:t>FLWR</a:t>
            </a:r>
            <a:r>
              <a:rPr lang="en-US" altLang="en-US" sz="2200"/>
              <a:t> expression, which stands for the four main clauses of XQuery and has the following form:</a:t>
            </a:r>
          </a:p>
          <a:p>
            <a:pPr lvl="2">
              <a:lnSpc>
                <a:spcPct val="90000"/>
              </a:lnSpc>
            </a:pPr>
            <a:r>
              <a:rPr lang="en-US" altLang="en-US" sz="2000" b="1"/>
              <a:t>FOR</a:t>
            </a:r>
            <a:r>
              <a:rPr lang="en-US" altLang="en-US" sz="2000"/>
              <a:t> &lt;variable bindings to individual nodes (elements)&gt;</a:t>
            </a:r>
          </a:p>
          <a:p>
            <a:pPr lvl="2">
              <a:lnSpc>
                <a:spcPct val="90000"/>
              </a:lnSpc>
            </a:pPr>
            <a:r>
              <a:rPr lang="en-US" altLang="en-US" sz="2000" b="1"/>
              <a:t>LET</a:t>
            </a:r>
            <a:r>
              <a:rPr lang="en-US" altLang="en-US" sz="2000"/>
              <a:t> &lt;variable bindings to collections of nodes (elements)&gt;</a:t>
            </a:r>
          </a:p>
          <a:p>
            <a:pPr lvl="2">
              <a:lnSpc>
                <a:spcPct val="90000"/>
              </a:lnSpc>
            </a:pPr>
            <a:r>
              <a:rPr lang="en-US" altLang="en-US" sz="2000" b="1"/>
              <a:t>WHERE</a:t>
            </a:r>
            <a:r>
              <a:rPr lang="en-US" altLang="en-US" sz="2000"/>
              <a:t> &lt;qualifier conditions&gt;</a:t>
            </a:r>
          </a:p>
          <a:p>
            <a:pPr lvl="2">
              <a:lnSpc>
                <a:spcPct val="90000"/>
              </a:lnSpc>
            </a:pPr>
            <a:r>
              <a:rPr lang="en-US" altLang="en-US" sz="2000" b="1"/>
              <a:t>RETURN</a:t>
            </a:r>
            <a:r>
              <a:rPr lang="en-US" altLang="en-US" sz="2000"/>
              <a:t> &lt;query result specification&gt;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1D4C1107-9A23-4CFD-8358-C629F65E857E}" type="slidenum">
              <a:rPr lang="en-US" altLang="en-US"/>
              <a:pPr/>
              <a:t>5</a:t>
            </a:fld>
            <a:endParaRPr lang="en-CA" altLang="en-US"/>
          </a:p>
        </p:txBody>
      </p:sp>
      <p:sp>
        <p:nvSpPr>
          <p:cNvPr id="825348" name="Rectangle 4"/>
          <p:cNvSpPr>
            <a:spLocks noGrp="1" noChangeArrowheads="1"/>
          </p:cNvSpPr>
          <p:nvPr>
            <p:ph type="title"/>
          </p:nvPr>
        </p:nvSpPr>
        <p:spPr/>
        <p:txBody>
          <a:bodyPr/>
          <a:lstStyle/>
          <a:p>
            <a:r>
              <a:rPr lang="en-US" altLang="en-US" sz="3200"/>
              <a:t>Structured, Semi Structured</a:t>
            </a:r>
            <a:br>
              <a:rPr lang="en-US" altLang="en-US" sz="3200"/>
            </a:br>
            <a:r>
              <a:rPr lang="en-US" altLang="en-US" sz="3200"/>
              <a:t>and Unstructured Data</a:t>
            </a:r>
          </a:p>
        </p:txBody>
      </p:sp>
      <p:sp>
        <p:nvSpPr>
          <p:cNvPr id="825349" name="Rectangle 5"/>
          <p:cNvSpPr>
            <a:spLocks noGrp="1" noChangeArrowheads="1"/>
          </p:cNvSpPr>
          <p:nvPr>
            <p:ph type="body" idx="1"/>
          </p:nvPr>
        </p:nvSpPr>
        <p:spPr/>
        <p:txBody>
          <a:bodyPr/>
          <a:lstStyle/>
          <a:p>
            <a:pPr>
              <a:lnSpc>
                <a:spcPct val="90000"/>
              </a:lnSpc>
            </a:pPr>
            <a:r>
              <a:rPr lang="en-US" altLang="en-US"/>
              <a:t>Three characterizations:</a:t>
            </a:r>
          </a:p>
          <a:p>
            <a:pPr lvl="1">
              <a:lnSpc>
                <a:spcPct val="90000"/>
              </a:lnSpc>
            </a:pPr>
            <a:r>
              <a:rPr lang="en-US" altLang="en-US" b="1"/>
              <a:t>Structured </a:t>
            </a:r>
            <a:r>
              <a:rPr lang="en-US" altLang="en-US"/>
              <a:t>Data</a:t>
            </a:r>
          </a:p>
          <a:p>
            <a:pPr lvl="1">
              <a:lnSpc>
                <a:spcPct val="90000"/>
              </a:lnSpc>
            </a:pPr>
            <a:r>
              <a:rPr lang="en-US" altLang="en-US" b="1"/>
              <a:t>Semi-Structured </a:t>
            </a:r>
            <a:r>
              <a:rPr lang="en-US" altLang="en-US"/>
              <a:t>Data</a:t>
            </a:r>
            <a:endParaRPr lang="en-US" altLang="en-US" b="1"/>
          </a:p>
          <a:p>
            <a:pPr lvl="1">
              <a:lnSpc>
                <a:spcPct val="90000"/>
              </a:lnSpc>
            </a:pPr>
            <a:r>
              <a:rPr lang="en-US" altLang="en-US" b="1"/>
              <a:t>Unstructured </a:t>
            </a:r>
            <a:r>
              <a:rPr lang="en-US" altLang="en-US"/>
              <a:t>Data</a:t>
            </a:r>
          </a:p>
          <a:p>
            <a:pPr>
              <a:lnSpc>
                <a:spcPct val="90000"/>
              </a:lnSpc>
            </a:pPr>
            <a:r>
              <a:rPr lang="en-US" altLang="en-US" b="1"/>
              <a:t>Structured</a:t>
            </a:r>
            <a:r>
              <a:rPr lang="en-US" altLang="en-US"/>
              <a:t> Data:</a:t>
            </a:r>
          </a:p>
          <a:p>
            <a:pPr lvl="1">
              <a:lnSpc>
                <a:spcPct val="90000"/>
              </a:lnSpc>
            </a:pPr>
            <a:r>
              <a:rPr lang="en-US" altLang="en-US"/>
              <a:t>Information stored in databases is known as </a:t>
            </a:r>
            <a:r>
              <a:rPr lang="en-US" altLang="en-US" b="1"/>
              <a:t>structured</a:t>
            </a:r>
            <a:r>
              <a:rPr lang="en-US" altLang="en-US"/>
              <a:t> data because it is represented in a strict format.</a:t>
            </a:r>
          </a:p>
          <a:p>
            <a:pPr lvl="1">
              <a:lnSpc>
                <a:spcPct val="90000"/>
              </a:lnSpc>
            </a:pPr>
            <a:r>
              <a:rPr lang="en-US" altLang="en-US"/>
              <a:t>The DBMS then checks to ensure that all data follows the structures and constraints specified in the schema. </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24DD4BB3-41D6-4FE8-A1C5-FF09A5592F38}" type="slidenum">
              <a:rPr lang="en-US" altLang="en-US"/>
              <a:pPr/>
              <a:t>50</a:t>
            </a:fld>
            <a:endParaRPr lang="en-CA" altLang="en-US"/>
          </a:p>
        </p:txBody>
      </p:sp>
      <p:sp>
        <p:nvSpPr>
          <p:cNvPr id="888839" name="Rectangle 7"/>
          <p:cNvSpPr>
            <a:spLocks noGrp="1" noChangeArrowheads="1"/>
          </p:cNvSpPr>
          <p:nvPr>
            <p:ph type="title"/>
          </p:nvPr>
        </p:nvSpPr>
        <p:spPr/>
        <p:txBody>
          <a:bodyPr/>
          <a:lstStyle/>
          <a:p>
            <a:r>
              <a:rPr lang="en-US" altLang="en-US"/>
              <a:t>XML Querying</a:t>
            </a:r>
          </a:p>
        </p:txBody>
      </p:sp>
      <p:sp>
        <p:nvSpPr>
          <p:cNvPr id="888840" name="Rectangle 8"/>
          <p:cNvSpPr>
            <a:spLocks noGrp="1" noChangeArrowheads="1"/>
          </p:cNvSpPr>
          <p:nvPr>
            <p:ph type="body" idx="1"/>
          </p:nvPr>
        </p:nvSpPr>
        <p:spPr/>
        <p:txBody>
          <a:bodyPr/>
          <a:lstStyle/>
          <a:p>
            <a:pPr marL="381000" indent="-381000">
              <a:lnSpc>
                <a:spcPct val="90000"/>
              </a:lnSpc>
              <a:buSzTx/>
              <a:buFont typeface="Wingdings" pitchFamily="2" charset="2"/>
              <a:buAutoNum type="arabicPeriod"/>
            </a:pPr>
            <a:r>
              <a:rPr lang="en-US" altLang="en-US" sz="2000"/>
              <a:t>This query retrieves the first and last names of employees who earn more than 70000. The variable $x is bound to each employeeName element that is a child of an employee element, but only for employee elements that satisfy the qualifier that their employeeSalary is greater that 70000. </a:t>
            </a:r>
          </a:p>
          <a:p>
            <a:pPr marL="381000" indent="-381000">
              <a:lnSpc>
                <a:spcPct val="90000"/>
              </a:lnSpc>
              <a:buSzTx/>
              <a:buFont typeface="Wingdings" pitchFamily="2" charset="2"/>
              <a:buAutoNum type="arabicPeriod"/>
            </a:pPr>
            <a:r>
              <a:rPr lang="en-US" altLang="en-US" sz="2000"/>
              <a:t>This is an alternative way of retrieving the same elements retrieved by the first query. </a:t>
            </a:r>
          </a:p>
          <a:p>
            <a:pPr marL="381000" indent="-381000">
              <a:lnSpc>
                <a:spcPct val="90000"/>
              </a:lnSpc>
              <a:buSzTx/>
              <a:buFont typeface="Wingdings" pitchFamily="2" charset="2"/>
              <a:buAutoNum type="arabicPeriod"/>
            </a:pPr>
            <a:r>
              <a:rPr lang="en-US" altLang="en-US" sz="2000"/>
              <a:t>This query illustrates how a join operation can be performed by having more than one variable. Here, the $x variable is bound to each projectWorker element that is a child of project number 5, whereas the $y variable is bound to each employee element. The join condition matches SSN values in order to retrieve the employee names.</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C0D3E5D5-0E56-4996-9D01-3EAF12238FE9}" type="slidenum">
              <a:rPr lang="en-US" altLang="en-US"/>
              <a:pPr/>
              <a:t>51</a:t>
            </a:fld>
            <a:endParaRPr lang="en-CA" altLang="en-US"/>
          </a:p>
        </p:txBody>
      </p:sp>
      <p:sp>
        <p:nvSpPr>
          <p:cNvPr id="890885" name="Rectangle 5"/>
          <p:cNvSpPr>
            <a:spLocks noGrp="1" noChangeArrowheads="1"/>
          </p:cNvSpPr>
          <p:nvPr>
            <p:ph type="title"/>
          </p:nvPr>
        </p:nvSpPr>
        <p:spPr/>
        <p:txBody>
          <a:bodyPr/>
          <a:lstStyle/>
          <a:p>
            <a:r>
              <a:rPr lang="en-US" altLang="en-US"/>
              <a:t>Some Examples of XQuery Queries</a:t>
            </a:r>
          </a:p>
        </p:txBody>
      </p:sp>
      <p:sp>
        <p:nvSpPr>
          <p:cNvPr id="890886" name="Rectangle 6"/>
          <p:cNvSpPr>
            <a:spLocks noGrp="1" noChangeArrowheads="1"/>
          </p:cNvSpPr>
          <p:nvPr>
            <p:ph type="body" idx="1"/>
          </p:nvPr>
        </p:nvSpPr>
        <p:spPr/>
        <p:txBody>
          <a:bodyPr/>
          <a:lstStyle/>
          <a:p>
            <a:r>
              <a:rPr lang="en-US" altLang="en-US"/>
              <a:t>Some examples of XQuery queries on XML documents that follow the XML schema file COMPANY in FIGURE 27.5.</a:t>
            </a:r>
          </a:p>
        </p:txBody>
      </p:sp>
      <p:pic>
        <p:nvPicPr>
          <p:cNvPr id="89088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79425" y="2057400"/>
            <a:ext cx="7064375" cy="4572000"/>
          </a:xfrm>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01066167-599A-4207-B37C-E640C3B0F0C4}" type="slidenum">
              <a:rPr lang="en-US" altLang="en-US"/>
              <a:pPr/>
              <a:t>52</a:t>
            </a:fld>
            <a:endParaRPr lang="en-CA" altLang="en-US"/>
          </a:p>
        </p:txBody>
      </p:sp>
      <p:sp>
        <p:nvSpPr>
          <p:cNvPr id="951298" name="Rectangle 2"/>
          <p:cNvSpPr>
            <a:spLocks noGrp="1" noChangeArrowheads="1"/>
          </p:cNvSpPr>
          <p:nvPr>
            <p:ph type="title"/>
          </p:nvPr>
        </p:nvSpPr>
        <p:spPr/>
        <p:txBody>
          <a:bodyPr/>
          <a:lstStyle/>
          <a:p>
            <a:r>
              <a:rPr lang="en-US" altLang="en-US"/>
              <a:t>Recap</a:t>
            </a:r>
          </a:p>
        </p:txBody>
      </p:sp>
      <p:sp>
        <p:nvSpPr>
          <p:cNvPr id="951299" name="Rectangle 3"/>
          <p:cNvSpPr>
            <a:spLocks noGrp="1" noChangeArrowheads="1"/>
          </p:cNvSpPr>
          <p:nvPr>
            <p:ph type="body" idx="1"/>
          </p:nvPr>
        </p:nvSpPr>
        <p:spPr/>
        <p:txBody>
          <a:bodyPr/>
          <a:lstStyle/>
          <a:p>
            <a:r>
              <a:rPr lang="en-US" altLang="en-US"/>
              <a:t>Introduction</a:t>
            </a:r>
          </a:p>
          <a:p>
            <a:r>
              <a:rPr lang="en-US" altLang="en-US"/>
              <a:t>Structured, Semi structured, and Unstructured Data.</a:t>
            </a:r>
          </a:p>
          <a:p>
            <a:r>
              <a:rPr lang="en-US" altLang="en-US"/>
              <a:t>XML Hierarchical (Tree) Data Model.</a:t>
            </a:r>
          </a:p>
          <a:p>
            <a:r>
              <a:rPr lang="en-US" altLang="en-US"/>
              <a:t>XML Documents, DTD, and XML Schema.</a:t>
            </a:r>
          </a:p>
          <a:p>
            <a:r>
              <a:rPr lang="en-US" altLang="en-US"/>
              <a:t>XML Documents and Databases.</a:t>
            </a:r>
          </a:p>
          <a:p>
            <a:r>
              <a:rPr lang="en-US" altLang="en-US"/>
              <a:t>XML Querying.</a:t>
            </a:r>
          </a:p>
          <a:p>
            <a:pPr lvl="1"/>
            <a:r>
              <a:rPr lang="en-US" altLang="en-US"/>
              <a:t>XPath</a:t>
            </a:r>
          </a:p>
          <a:p>
            <a:pPr lvl="1"/>
            <a:r>
              <a:rPr lang="en-US" altLang="en-US"/>
              <a:t>XQuery</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6CD79930-3D8C-4B00-9CA4-CEE512ED735D}" type="slidenum">
              <a:rPr lang="en-US" altLang="en-US"/>
              <a:pPr/>
              <a:t>6</a:t>
            </a:fld>
            <a:endParaRPr lang="en-CA" altLang="en-US"/>
          </a:p>
        </p:txBody>
      </p:sp>
      <p:sp>
        <p:nvSpPr>
          <p:cNvPr id="907266" name="Rectangle 2"/>
          <p:cNvSpPr>
            <a:spLocks noGrp="1" noChangeArrowheads="1"/>
          </p:cNvSpPr>
          <p:nvPr>
            <p:ph type="title"/>
          </p:nvPr>
        </p:nvSpPr>
        <p:spPr/>
        <p:txBody>
          <a:bodyPr/>
          <a:lstStyle/>
          <a:p>
            <a:r>
              <a:rPr lang="en-US" altLang="en-US" sz="3200"/>
              <a:t>Structured, Semi Structured</a:t>
            </a:r>
            <a:br>
              <a:rPr lang="en-US" altLang="en-US" sz="3200"/>
            </a:br>
            <a:r>
              <a:rPr lang="en-US" altLang="en-US" sz="3200"/>
              <a:t>and Unstructured Data (contd.)</a:t>
            </a:r>
          </a:p>
        </p:txBody>
      </p:sp>
      <p:sp>
        <p:nvSpPr>
          <p:cNvPr id="907267" name="Rectangle 3"/>
          <p:cNvSpPr>
            <a:spLocks noGrp="1" noChangeArrowheads="1"/>
          </p:cNvSpPr>
          <p:nvPr>
            <p:ph type="body" idx="1"/>
          </p:nvPr>
        </p:nvSpPr>
        <p:spPr/>
        <p:txBody>
          <a:bodyPr/>
          <a:lstStyle/>
          <a:p>
            <a:pPr>
              <a:lnSpc>
                <a:spcPct val="90000"/>
              </a:lnSpc>
            </a:pPr>
            <a:r>
              <a:rPr lang="en-US" altLang="en-US" sz="2400" b="1"/>
              <a:t>Semi-Structured</a:t>
            </a:r>
            <a:r>
              <a:rPr lang="en-US" altLang="en-US" sz="2400"/>
              <a:t> Data:</a:t>
            </a:r>
          </a:p>
          <a:p>
            <a:pPr lvl="1">
              <a:lnSpc>
                <a:spcPct val="90000"/>
              </a:lnSpc>
            </a:pPr>
            <a:r>
              <a:rPr lang="en-US" altLang="en-US" sz="2400"/>
              <a:t>In some applications, data is collected in an ad-hoc manner before it is known how it will be stored and managed.</a:t>
            </a:r>
          </a:p>
          <a:p>
            <a:pPr lvl="1">
              <a:lnSpc>
                <a:spcPct val="90000"/>
              </a:lnSpc>
            </a:pPr>
            <a:r>
              <a:rPr lang="en-US" altLang="en-US" sz="2400"/>
              <a:t>This data may have a certain structure, but not all the information collected will have identical structure. This type of data is known as </a:t>
            </a:r>
            <a:r>
              <a:rPr lang="en-US" altLang="en-US" sz="2400" b="1"/>
              <a:t>semi-structured</a:t>
            </a:r>
            <a:r>
              <a:rPr lang="en-US" altLang="en-US" sz="2400"/>
              <a:t> data.</a:t>
            </a:r>
          </a:p>
          <a:p>
            <a:pPr lvl="1">
              <a:lnSpc>
                <a:spcPct val="90000"/>
              </a:lnSpc>
            </a:pPr>
            <a:r>
              <a:rPr lang="en-US" altLang="en-US" sz="2400"/>
              <a:t>In semi-structured data, the schema information is mixed in with the data values, since each data object can have different attributes that are not known in advance. Hence, this type of data is sometimes referred to as self-describing data.</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27- </a:t>
            </a:r>
            <a:fld id="{0A760B89-557C-4ED0-9BAC-4F25C2ACEEE6}" type="slidenum">
              <a:rPr lang="en-US" altLang="en-US"/>
              <a:pPr/>
              <a:t>7</a:t>
            </a:fld>
            <a:endParaRPr lang="en-CA" altLang="en-US"/>
          </a:p>
        </p:txBody>
      </p:sp>
      <p:sp>
        <p:nvSpPr>
          <p:cNvPr id="914434" name="Rectangle 2"/>
          <p:cNvSpPr>
            <a:spLocks noGrp="1" noChangeArrowheads="1"/>
          </p:cNvSpPr>
          <p:nvPr>
            <p:ph type="title"/>
          </p:nvPr>
        </p:nvSpPr>
        <p:spPr/>
        <p:txBody>
          <a:bodyPr/>
          <a:lstStyle/>
          <a:p>
            <a:r>
              <a:rPr lang="en-US" altLang="en-US" sz="3200"/>
              <a:t>Structured, Semi Structured</a:t>
            </a:r>
            <a:br>
              <a:rPr lang="en-US" altLang="en-US" sz="3200"/>
            </a:br>
            <a:r>
              <a:rPr lang="en-US" altLang="en-US" sz="3200"/>
              <a:t>and Unstructured Data (contd.)</a:t>
            </a:r>
          </a:p>
        </p:txBody>
      </p:sp>
      <p:sp>
        <p:nvSpPr>
          <p:cNvPr id="914435" name="Rectangle 3"/>
          <p:cNvSpPr>
            <a:spLocks noGrp="1" noChangeArrowheads="1"/>
          </p:cNvSpPr>
          <p:nvPr>
            <p:ph type="body" idx="1"/>
          </p:nvPr>
        </p:nvSpPr>
        <p:spPr/>
        <p:txBody>
          <a:bodyPr/>
          <a:lstStyle/>
          <a:p>
            <a:r>
              <a:rPr lang="en-US" altLang="en-US" sz="2400" b="1"/>
              <a:t>Unstructured</a:t>
            </a:r>
            <a:r>
              <a:rPr lang="en-US" altLang="en-US" sz="2400"/>
              <a:t> Data:</a:t>
            </a:r>
          </a:p>
          <a:p>
            <a:pPr lvl="1"/>
            <a:r>
              <a:rPr lang="en-US" altLang="en-US" sz="2400"/>
              <a:t>A third category is known as </a:t>
            </a:r>
            <a:r>
              <a:rPr lang="en-US" altLang="en-US" sz="2400" b="1"/>
              <a:t>unstructured</a:t>
            </a:r>
            <a:r>
              <a:rPr lang="en-US" altLang="en-US" sz="2400"/>
              <a:t> data, because there is very limited indication of the type of data.</a:t>
            </a:r>
          </a:p>
          <a:p>
            <a:pPr lvl="1"/>
            <a:r>
              <a:rPr lang="en-US" altLang="en-US" sz="2400"/>
              <a:t>A typical example would be a text document that contains information embedded within it. Web pages in HTML that contain some data are considered as unstructured data. </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27- </a:t>
            </a:r>
            <a:fld id="{EAD38D9F-1BA8-47CE-B00B-7B079044E6BC}" type="slidenum">
              <a:rPr lang="en-US" altLang="en-US"/>
              <a:pPr/>
              <a:t>8</a:t>
            </a:fld>
            <a:endParaRPr lang="en-CA" altLang="en-US"/>
          </a:p>
        </p:txBody>
      </p:sp>
      <p:sp>
        <p:nvSpPr>
          <p:cNvPr id="827396" name="Rectangle 4"/>
          <p:cNvSpPr>
            <a:spLocks noGrp="1" noChangeArrowheads="1"/>
          </p:cNvSpPr>
          <p:nvPr>
            <p:ph type="title"/>
          </p:nvPr>
        </p:nvSpPr>
        <p:spPr/>
        <p:txBody>
          <a:bodyPr/>
          <a:lstStyle/>
          <a:p>
            <a:r>
              <a:rPr lang="en-US" altLang="en-US" sz="3200"/>
              <a:t>Structured, Semi Structured</a:t>
            </a:r>
            <a:br>
              <a:rPr lang="en-US" altLang="en-US" sz="3200"/>
            </a:br>
            <a:r>
              <a:rPr lang="en-US" altLang="en-US" sz="3200"/>
              <a:t>and Unstructured Data (contd.)</a:t>
            </a:r>
          </a:p>
        </p:txBody>
      </p:sp>
      <p:sp>
        <p:nvSpPr>
          <p:cNvPr id="827397" name="Rectangle 5"/>
          <p:cNvSpPr>
            <a:spLocks noGrp="1" noChangeArrowheads="1"/>
          </p:cNvSpPr>
          <p:nvPr>
            <p:ph type="body" idx="1"/>
          </p:nvPr>
        </p:nvSpPr>
        <p:spPr/>
        <p:txBody>
          <a:bodyPr/>
          <a:lstStyle/>
          <a:p>
            <a:r>
              <a:rPr lang="en-US" altLang="en-US"/>
              <a:t>Semi-structured data may be </a:t>
            </a:r>
            <a:br>
              <a:rPr lang="en-US" altLang="en-US"/>
            </a:br>
            <a:r>
              <a:rPr lang="en-US" altLang="en-US"/>
              <a:t>displayed as a directed graph... </a:t>
            </a:r>
          </a:p>
          <a:p>
            <a:pPr lvl="1"/>
            <a:r>
              <a:rPr lang="en-US" altLang="en-US"/>
              <a:t>The labels or tags on the directed edges represent the schema names—the names of attributes, object types (or entity types or classes), and relationships. </a:t>
            </a:r>
          </a:p>
          <a:p>
            <a:pPr lvl="1"/>
            <a:r>
              <a:rPr lang="en-US" altLang="en-US"/>
              <a:t>The internal nodes represent individual objects or composite attributes. </a:t>
            </a:r>
          </a:p>
          <a:p>
            <a:pPr lvl="1"/>
            <a:r>
              <a:rPr lang="en-US" altLang="en-US"/>
              <a:t>The leaf nodes represent actual data values of simple (atomic) attributes.</a:t>
            </a:r>
          </a:p>
        </p:txBody>
      </p:sp>
      <p:pic>
        <p:nvPicPr>
          <p:cNvPr id="82739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303213"/>
            <a:ext cx="3124200" cy="2197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27- </a:t>
            </a:r>
            <a:fld id="{E24FB5EF-1D6A-44D5-9A15-DC7E3405E9C0}" type="slidenum">
              <a:rPr lang="en-US" altLang="en-US"/>
              <a:pPr/>
              <a:t>9</a:t>
            </a:fld>
            <a:endParaRPr lang="en-CA" altLang="en-US"/>
          </a:p>
        </p:txBody>
      </p:sp>
      <p:sp>
        <p:nvSpPr>
          <p:cNvPr id="829448" name="Rectangle 8"/>
          <p:cNvSpPr>
            <a:spLocks noGrp="1" noChangeArrowheads="1"/>
          </p:cNvSpPr>
          <p:nvPr>
            <p:ph type="title"/>
          </p:nvPr>
        </p:nvSpPr>
        <p:spPr/>
        <p:txBody>
          <a:bodyPr/>
          <a:lstStyle/>
          <a:p>
            <a:r>
              <a:rPr lang="en-US" altLang="en-US" sz="3200"/>
              <a:t>FIGURE 27.1 Representing semistructured data as a graph. </a:t>
            </a:r>
          </a:p>
        </p:txBody>
      </p:sp>
      <p:pic>
        <p:nvPicPr>
          <p:cNvPr id="829443"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66800" y="1714500"/>
            <a:ext cx="6669088" cy="4686300"/>
          </a:xfr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1095</TotalTime>
  <Words>3492</Words>
  <Application>Microsoft Office PowerPoint</Application>
  <PresentationFormat>Letter Paper (8.5x11 in)</PresentationFormat>
  <Paragraphs>335</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Tahoma</vt:lpstr>
      <vt:lpstr>Wingdings</vt:lpstr>
      <vt:lpstr>Times New Roman</vt:lpstr>
      <vt:lpstr>Blends</vt:lpstr>
      <vt:lpstr>PowerPoint Presentation</vt:lpstr>
      <vt:lpstr>Chapter 27</vt:lpstr>
      <vt:lpstr>Chapter Outline</vt:lpstr>
      <vt:lpstr>Introduction</vt:lpstr>
      <vt:lpstr>Structured, Semi Structured and Unstructured Data</vt:lpstr>
      <vt:lpstr>Structured, Semi Structured and Unstructured Data (contd.)</vt:lpstr>
      <vt:lpstr>Structured, Semi Structured and Unstructured Data (contd.)</vt:lpstr>
      <vt:lpstr>Structured, Semi Structured and Unstructured Data (contd.)</vt:lpstr>
      <vt:lpstr>FIGURE 27.1 Representing semistructured data as a graph. </vt:lpstr>
      <vt:lpstr>XML Hierarchical (Tree) Data Model  </vt:lpstr>
      <vt:lpstr>XML Hierarchical (Tree) Data Model (contd.)</vt:lpstr>
      <vt:lpstr>XML Hierarchical (Tree) Data Model (contd.)</vt:lpstr>
      <vt:lpstr>XML Hierarchical (Tree) Data Model (contd.)</vt:lpstr>
      <vt:lpstr>XML Documents, DTD, and XML Schema</vt:lpstr>
      <vt:lpstr>XML Documents, DTD, and XML Schema</vt:lpstr>
      <vt:lpstr>XML Documents, DTD, and XML Schema</vt:lpstr>
      <vt:lpstr>XML Documents, DTD, and XML Schema</vt:lpstr>
      <vt:lpstr> XML Documents, DTD, and XML Schema (contd.) </vt:lpstr>
      <vt:lpstr>XML Documents, DTD, and XML Schema (contd.)</vt:lpstr>
      <vt:lpstr>XML Documents, DTD, and XML Schema (contd.)</vt:lpstr>
      <vt:lpstr>XML Documents, DTD, and XML Schema (contd.)</vt:lpstr>
      <vt:lpstr>XML Documents, DTD, and XML Schema (contd.) </vt:lpstr>
      <vt:lpstr>XML Documents, DTD, and XML Schema (contd.) </vt:lpstr>
      <vt:lpstr>XML Documents, DTD, and XML Schema (contd.) </vt:lpstr>
      <vt:lpstr>XML Documents, DTD, and XML Schema (contd.) </vt:lpstr>
      <vt:lpstr>XML Documents, DTD, and XML Schema (contd.)</vt:lpstr>
      <vt:lpstr>XML Documents, DTD, and XML Schema (contd.)</vt:lpstr>
      <vt:lpstr>XML Documents, DTD, and XML Schema (contd.)</vt:lpstr>
      <vt:lpstr>XML Documents, DTD, and XML Schema (contd.)</vt:lpstr>
      <vt:lpstr>XML Documents, DTD, and XML Schema (contd.)</vt:lpstr>
      <vt:lpstr>XML Documents, DTD, and XML Schema (contd.)</vt:lpstr>
      <vt:lpstr>XML Documents, DTD, and XML Schema (contd.)</vt:lpstr>
      <vt:lpstr>XML Documents, DTD, and XML Schema (contd.)</vt:lpstr>
      <vt:lpstr>XML Documents and Databases.</vt:lpstr>
      <vt:lpstr>XML Documents and Databases.</vt:lpstr>
      <vt:lpstr>XML Documents, DTD, and XML Schema (contd.)</vt:lpstr>
      <vt:lpstr>Subset of the UNIVERSITY database schema</vt:lpstr>
      <vt:lpstr>XML Documents, DTD, and XML Schema (contd.)</vt:lpstr>
      <vt:lpstr>Hierarchical (tree) view with COURSE as the root</vt:lpstr>
      <vt:lpstr>XML schema document with COURSE as the root</vt:lpstr>
      <vt:lpstr>XML Documents, DTD, and XML Schema (contd.)</vt:lpstr>
      <vt:lpstr>An ER schema diagram for a simplified UNIVERSITY database. </vt:lpstr>
      <vt:lpstr>XML Documents, DTD, and XML Schema (contd.)</vt:lpstr>
      <vt:lpstr> Converting a graph with cycles into a hierarchical (tree) structure </vt:lpstr>
      <vt:lpstr>XML Querying</vt:lpstr>
      <vt:lpstr>XML Querying</vt:lpstr>
      <vt:lpstr>XML Querying</vt:lpstr>
      <vt:lpstr>Some examples of XPath expressions</vt:lpstr>
      <vt:lpstr>XML Querying</vt:lpstr>
      <vt:lpstr>XML Querying</vt:lpstr>
      <vt:lpstr>Some Examples of XQuery Queries</vt:lpstr>
      <vt:lpstr>Recap</vt:lpstr>
    </vt:vector>
  </TitlesOfParts>
  <Company>Copyright © 2007 Ramez Elmasri and Shamkant B. Navathe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27</dc:title>
  <dc:subject>XML: Extensible Markup Language</dc:subject>
  <dc:creator>Elmasri/Navathe</dc:creator>
  <cp:lastModifiedBy>PK</cp:lastModifiedBy>
  <cp:revision>58</cp:revision>
  <cp:lastPrinted>2001-11-04T00:51:13Z</cp:lastPrinted>
  <dcterms:created xsi:type="dcterms:W3CDTF">2005-02-25T19:46:41Z</dcterms:created>
  <dcterms:modified xsi:type="dcterms:W3CDTF">2016-08-17T04:22:13Z</dcterms:modified>
</cp:coreProperties>
</file>