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315" r:id="rId2"/>
    <p:sldId id="316" r:id="rId3"/>
    <p:sldId id="267" r:id="rId4"/>
    <p:sldId id="295" r:id="rId5"/>
    <p:sldId id="296" r:id="rId6"/>
    <p:sldId id="273" r:id="rId7"/>
    <p:sldId id="274" r:id="rId8"/>
    <p:sldId id="275" r:id="rId9"/>
    <p:sldId id="276" r:id="rId10"/>
    <p:sldId id="277" r:id="rId11"/>
    <p:sldId id="278" r:id="rId12"/>
    <p:sldId id="279" r:id="rId13"/>
    <p:sldId id="283" r:id="rId14"/>
    <p:sldId id="280" r:id="rId15"/>
    <p:sldId id="281" r:id="rId16"/>
    <p:sldId id="297" r:id="rId17"/>
    <p:sldId id="305" r:id="rId18"/>
    <p:sldId id="282" r:id="rId19"/>
    <p:sldId id="284" r:id="rId20"/>
    <p:sldId id="285" r:id="rId21"/>
    <p:sldId id="287" r:id="rId22"/>
    <p:sldId id="298" r:id="rId23"/>
    <p:sldId id="299" r:id="rId24"/>
    <p:sldId id="300" r:id="rId25"/>
    <p:sldId id="288" r:id="rId26"/>
    <p:sldId id="289" r:id="rId27"/>
    <p:sldId id="302" r:id="rId28"/>
    <p:sldId id="301" r:id="rId29"/>
    <p:sldId id="290" r:id="rId30"/>
    <p:sldId id="291" r:id="rId31"/>
    <p:sldId id="293" r:id="rId32"/>
    <p:sldId id="303" r:id="rId33"/>
    <p:sldId id="294" r:id="rId34"/>
    <p:sldId id="304" r:id="rId35"/>
    <p:sldId id="306" r:id="rId36"/>
    <p:sldId id="310" r:id="rId37"/>
    <p:sldId id="307" r:id="rId38"/>
    <p:sldId id="308" r:id="rId39"/>
    <p:sldId id="309" r:id="rId40"/>
    <p:sldId id="311" r:id="rId41"/>
    <p:sldId id="312" r:id="rId42"/>
    <p:sldId id="314" r:id="rId43"/>
    <p:sldId id="317" r:id="rId44"/>
    <p:sldId id="31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7491" autoAdjust="0"/>
  </p:normalViewPr>
  <p:slideViewPr>
    <p:cSldViewPr>
      <p:cViewPr>
        <p:scale>
          <a:sx n="70" d="100"/>
          <a:sy n="70" d="100"/>
        </p:scale>
        <p:origin x="-1458" y="-1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435C0C-4735-4A3A-BA7F-786264A0B92B}" type="datetimeFigureOut">
              <a:rPr lang="en-IN" smtClean="0"/>
              <a:pPr/>
              <a:t>26-10-2018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32CA28-2421-4AAD-AC30-FD90D4B5AE9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The goal of requirement engineering is to develop and maintain sophisticated and descriptive ‘System Requirements Specification’ document.</a:t>
            </a:r>
            <a:endParaRPr lang="en-IN" smtClean="0"/>
          </a:p>
          <a:p>
            <a:endParaRPr lang="en-IN"/>
          </a:p>
        </p:txBody>
      </p:sp>
      <p:sp>
        <p:nvSpPr>
          <p:cNvPr id="4" name="Slide Number Placeholder 3"/>
          <p:cNvSpPr>
            <a:spLocks noGrp="1"/>
          </p:cNvSpPr>
          <p:nvPr>
            <p:ph type="sldNum" sz="quarter" idx="10"/>
          </p:nvPr>
        </p:nvSpPr>
        <p:spPr/>
        <p:txBody>
          <a:bodyPr/>
          <a:lstStyle/>
          <a:p>
            <a:fld id="{B532CA28-2421-4AAD-AC30-FD90D4B5AE99}"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532CA28-2421-4AAD-AC30-FD90D4B5AE99}" type="slidenum">
              <a:rPr lang="en-IN" smtClean="0"/>
              <a:pPr/>
              <a:t>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dirty="0" smtClean="0">
                <a:latin typeface="Calibri" pitchFamily="34" charset="0"/>
              </a:rPr>
              <a:t> Boundary conditions are tested.</a:t>
            </a:r>
          </a:p>
          <a:p>
            <a:r>
              <a:rPr lang="en-IN" sz="1200" b="1" dirty="0" smtClean="0">
                <a:latin typeface="Calibri" pitchFamily="34" charset="0"/>
              </a:rPr>
              <a:t>An Independent path is tested.</a:t>
            </a:r>
          </a:p>
          <a:p>
            <a:endParaRPr lang="en-IN" sz="1200" b="1" dirty="0" smtClean="0">
              <a:latin typeface="Calibri" pitchFamily="34" charset="0"/>
            </a:endParaRPr>
          </a:p>
        </p:txBody>
      </p:sp>
      <p:sp>
        <p:nvSpPr>
          <p:cNvPr id="4" name="Slide Number Placeholder 3"/>
          <p:cNvSpPr>
            <a:spLocks noGrp="1"/>
          </p:cNvSpPr>
          <p:nvPr>
            <p:ph type="sldNum" sz="quarter" idx="10"/>
          </p:nvPr>
        </p:nvSpPr>
        <p:spPr/>
        <p:txBody>
          <a:bodyPr/>
          <a:lstStyle/>
          <a:p>
            <a:fld id="{B532CA28-2421-4AAD-AC30-FD90D4B5AE99}" type="slidenum">
              <a:rPr lang="en-IN" smtClean="0"/>
              <a:pPr/>
              <a:t>21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10/26/2018</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10/26/2018</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10/26/2018</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10/26/2018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10/26/2018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10/26/2018</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10/26/2018</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hyperlink" Target="https://www.softwaretestingclass.com/what-is-software-testing/"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581400"/>
            <a:ext cx="5188688" cy="1295400"/>
          </a:xfrm>
        </p:spPr>
        <p:txBody>
          <a:bodyPr>
            <a:normAutofit/>
          </a:bodyPr>
          <a:lstStyle/>
          <a:p>
            <a:r>
              <a:rPr lang="en-IN" sz="3000" dirty="0" smtClean="0">
                <a:solidFill>
                  <a:srgbClr val="FF0000"/>
                </a:solidFill>
                <a:latin typeface="Calibri" pitchFamily="34" charset="0"/>
              </a:rPr>
              <a:t>PRABHJOT  KAUR</a:t>
            </a:r>
            <a:br>
              <a:rPr lang="en-IN" sz="3000" dirty="0" smtClean="0">
                <a:solidFill>
                  <a:srgbClr val="FF0000"/>
                </a:solidFill>
                <a:latin typeface="Calibri" pitchFamily="34" charset="0"/>
              </a:rPr>
            </a:br>
            <a:r>
              <a:rPr lang="en-IN" sz="3000" dirty="0" smtClean="0">
                <a:solidFill>
                  <a:srgbClr val="FF0000"/>
                </a:solidFill>
                <a:latin typeface="Calibri" pitchFamily="34" charset="0"/>
              </a:rPr>
              <a:t>CSE  DEPARTMENT</a:t>
            </a:r>
            <a:endParaRPr lang="en-IN" sz="3000" dirty="0">
              <a:solidFill>
                <a:srgbClr val="FF0000"/>
              </a:solidFill>
              <a:latin typeface="Calibri" pitchFamily="34" charset="0"/>
            </a:endParaRPr>
          </a:p>
        </p:txBody>
      </p:sp>
      <p:sp>
        <p:nvSpPr>
          <p:cNvPr id="3" name="Text Placeholder 2"/>
          <p:cNvSpPr>
            <a:spLocks noGrp="1"/>
          </p:cNvSpPr>
          <p:nvPr>
            <p:ph type="body" idx="1"/>
          </p:nvPr>
        </p:nvSpPr>
        <p:spPr>
          <a:xfrm>
            <a:off x="1066800" y="1143000"/>
            <a:ext cx="6255488" cy="1981200"/>
          </a:xfrm>
        </p:spPr>
        <p:txBody>
          <a:bodyPr>
            <a:noAutofit/>
          </a:bodyPr>
          <a:lstStyle/>
          <a:p>
            <a:pPr algn="ctr"/>
            <a:r>
              <a:rPr lang="en-IN" sz="8000" b="1" dirty="0" smtClean="0">
                <a:solidFill>
                  <a:srgbClr val="7030A0"/>
                </a:solidFill>
                <a:latin typeface="Calibri" pitchFamily="34" charset="0"/>
              </a:rPr>
              <a:t>SOFTWARE ENGINEERING </a:t>
            </a:r>
            <a:endParaRPr lang="en-IN" sz="8000" b="1" dirty="0">
              <a:solidFill>
                <a:srgbClr val="7030A0"/>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solidFill>
                  <a:srgbClr val="7030A0"/>
                </a:solidFill>
              </a:rPr>
              <a:t>4. Quality Function Deployment</a:t>
            </a:r>
            <a:endParaRPr lang="en-IN" dirty="0">
              <a:solidFill>
                <a:srgbClr val="7030A0"/>
              </a:solidFill>
            </a:endParaRPr>
          </a:p>
        </p:txBody>
      </p:sp>
      <p:sp>
        <p:nvSpPr>
          <p:cNvPr id="3" name="Content Placeholder 2"/>
          <p:cNvSpPr>
            <a:spLocks noGrp="1"/>
          </p:cNvSpPr>
          <p:nvPr>
            <p:ph idx="1"/>
          </p:nvPr>
        </p:nvSpPr>
        <p:spPr>
          <a:xfrm>
            <a:off x="457200" y="1447800"/>
            <a:ext cx="7239000" cy="5007936"/>
          </a:xfrm>
        </p:spPr>
        <p:txBody>
          <a:bodyPr>
            <a:noAutofit/>
          </a:bodyPr>
          <a:lstStyle/>
          <a:p>
            <a:r>
              <a:rPr lang="en-IN" sz="2400" b="1" dirty="0" smtClean="0">
                <a:latin typeface="Calibri" pitchFamily="34" charset="0"/>
              </a:rPr>
              <a:t>customer satisfaction is of prime concern.</a:t>
            </a:r>
          </a:p>
          <a:p>
            <a:endParaRPr lang="en-IN" sz="2400" b="1" dirty="0" smtClean="0">
              <a:latin typeface="Calibri" pitchFamily="34" charset="0"/>
            </a:endParaRPr>
          </a:p>
          <a:p>
            <a:pPr fontAlgn="base"/>
            <a:r>
              <a:rPr lang="en-IN" sz="2400" b="1" dirty="0" smtClean="0">
                <a:solidFill>
                  <a:srgbClr val="0070C0"/>
                </a:solidFill>
                <a:latin typeface="Calibri" pitchFamily="34" charset="0"/>
              </a:rPr>
              <a:t>3 types of requirements are identified </a:t>
            </a:r>
            <a:r>
              <a:rPr lang="en-IN" sz="2400" b="1" dirty="0" smtClean="0">
                <a:latin typeface="Calibri" pitchFamily="34" charset="0"/>
              </a:rPr>
              <a:t>–</a:t>
            </a:r>
          </a:p>
          <a:p>
            <a:pPr fontAlgn="base"/>
            <a:r>
              <a:rPr lang="en-IN" sz="2400" b="1" dirty="0" smtClean="0">
                <a:solidFill>
                  <a:srgbClr val="C00000"/>
                </a:solidFill>
                <a:latin typeface="Calibri" pitchFamily="34" charset="0"/>
              </a:rPr>
              <a:t>Normal requirements:</a:t>
            </a:r>
            <a:r>
              <a:rPr lang="en-IN" sz="2400" b="1" dirty="0" smtClean="0">
                <a:latin typeface="Calibri" pitchFamily="34" charset="0"/>
              </a:rPr>
              <a:t>– proposed software are discussed with the customer.</a:t>
            </a:r>
          </a:p>
          <a:p>
            <a:pPr fontAlgn="base"/>
            <a:endParaRPr lang="en-IN" sz="2400" b="1" dirty="0" smtClean="0">
              <a:latin typeface="Calibri" pitchFamily="34" charset="0"/>
            </a:endParaRPr>
          </a:p>
          <a:p>
            <a:pPr fontAlgn="base"/>
            <a:r>
              <a:rPr lang="en-IN" sz="2400" b="1" dirty="0" smtClean="0">
                <a:solidFill>
                  <a:srgbClr val="C00000"/>
                </a:solidFill>
                <a:latin typeface="Calibri" pitchFamily="34" charset="0"/>
              </a:rPr>
              <a:t>Expected requirements:</a:t>
            </a:r>
            <a:r>
              <a:rPr lang="en-IN" sz="2400" b="1" dirty="0" smtClean="0">
                <a:latin typeface="Calibri" pitchFamily="34" charset="0"/>
              </a:rPr>
              <a:t>– These requirements are so obvious that the customer need not explicitly state.</a:t>
            </a:r>
          </a:p>
          <a:p>
            <a:pPr fontAlgn="base">
              <a:buNone/>
            </a:pPr>
            <a:endParaRPr lang="en-IN" sz="2400" b="1" dirty="0" smtClean="0">
              <a:latin typeface="Calibri" pitchFamily="34" charset="0"/>
            </a:endParaRPr>
          </a:p>
          <a:p>
            <a:pPr fontAlgn="base"/>
            <a:r>
              <a:rPr lang="en-IN" sz="2400" b="1" dirty="0" smtClean="0">
                <a:solidFill>
                  <a:srgbClr val="C00000"/>
                </a:solidFill>
                <a:latin typeface="Calibri" pitchFamily="34" charset="0"/>
              </a:rPr>
              <a:t>Exciting requirements:</a:t>
            </a:r>
            <a:r>
              <a:rPr lang="en-IN" sz="2400" b="1" dirty="0" smtClean="0">
                <a:latin typeface="Calibri" pitchFamily="34" charset="0"/>
              </a:rPr>
              <a:t>– Example – when an unauthorised access is detected, it should backup and shutdown all processes.</a:t>
            </a:r>
          </a:p>
          <a:p>
            <a:endParaRPr lang="en-IN" sz="2400" b="1"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pPr algn="ctr"/>
            <a:r>
              <a:rPr lang="en-IN" dirty="0" smtClean="0">
                <a:solidFill>
                  <a:srgbClr val="7030A0"/>
                </a:solidFill>
              </a:rPr>
              <a:t>5. Use Case Approach</a:t>
            </a:r>
            <a:endParaRPr lang="en-IN" dirty="0">
              <a:solidFill>
                <a:srgbClr val="7030A0"/>
              </a:solidFill>
            </a:endParaRPr>
          </a:p>
        </p:txBody>
      </p:sp>
      <p:sp>
        <p:nvSpPr>
          <p:cNvPr id="3" name="Content Placeholder 2"/>
          <p:cNvSpPr>
            <a:spLocks noGrp="1"/>
          </p:cNvSpPr>
          <p:nvPr>
            <p:ph idx="1"/>
          </p:nvPr>
        </p:nvSpPr>
        <p:spPr>
          <a:xfrm>
            <a:off x="457200" y="1219200"/>
            <a:ext cx="7239000" cy="5236536"/>
          </a:xfrm>
        </p:spPr>
        <p:txBody>
          <a:bodyPr>
            <a:normAutofit/>
          </a:bodyPr>
          <a:lstStyle/>
          <a:p>
            <a:r>
              <a:rPr lang="en-IN" sz="2400" b="1" dirty="0" smtClean="0">
                <a:latin typeface="Calibri" pitchFamily="34" charset="0"/>
              </a:rPr>
              <a:t>Combines text and pictures.</a:t>
            </a:r>
          </a:p>
          <a:p>
            <a:r>
              <a:rPr lang="en-IN" sz="2400" b="1" dirty="0" smtClean="0">
                <a:latin typeface="Calibri" pitchFamily="34" charset="0"/>
              </a:rPr>
              <a:t>The use cases describe the ‘what’, of a system and not ‘how’.</a:t>
            </a:r>
          </a:p>
          <a:p>
            <a:r>
              <a:rPr lang="en-IN" sz="2400" b="1" dirty="0" smtClean="0">
                <a:latin typeface="Calibri" pitchFamily="34" charset="0"/>
              </a:rPr>
              <a:t>components of the use case deign includes three major things – Actor, Use cases, use case diagram.</a:t>
            </a:r>
          </a:p>
          <a:p>
            <a:endParaRPr lang="en-IN" sz="2400" b="1" dirty="0" smtClean="0">
              <a:latin typeface="Calibri" pitchFamily="34" charset="0"/>
            </a:endParaRPr>
          </a:p>
          <a:p>
            <a:pPr>
              <a:buNone/>
            </a:pPr>
            <a:r>
              <a:rPr lang="en-IN" sz="2400" b="1" dirty="0" smtClean="0">
                <a:latin typeface="Calibri" pitchFamily="34" charset="0"/>
              </a:rPr>
              <a:t>  a) Actor – External agent. An actor maybe a person, machine.</a:t>
            </a:r>
          </a:p>
          <a:p>
            <a:pPr>
              <a:buNone/>
            </a:pPr>
            <a:r>
              <a:rPr lang="en-IN" sz="2400" b="1" dirty="0" smtClean="0">
                <a:latin typeface="Calibri" pitchFamily="34" charset="0"/>
              </a:rPr>
              <a:t>   </a:t>
            </a:r>
          </a:p>
          <a:p>
            <a:pPr>
              <a:buNone/>
            </a:pPr>
            <a:r>
              <a:rPr lang="en-IN" sz="2400" b="1" dirty="0" smtClean="0">
                <a:latin typeface="Calibri" pitchFamily="34" charset="0"/>
              </a:rPr>
              <a:t>   Actors can be primary actors or secondary actors.</a:t>
            </a:r>
            <a:endParaRPr lang="en-IN" sz="2400" b="1" dirty="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normAutofit fontScale="90000"/>
          </a:bodyPr>
          <a:lstStyle/>
          <a:p>
            <a:r>
              <a:rPr lang="en-IN" dirty="0" smtClean="0"/>
              <a:t>						(Cont.)</a:t>
            </a:r>
            <a:endParaRPr lang="en-IN" dirty="0"/>
          </a:p>
        </p:txBody>
      </p:sp>
      <p:sp>
        <p:nvSpPr>
          <p:cNvPr id="3" name="Content Placeholder 2"/>
          <p:cNvSpPr>
            <a:spLocks noGrp="1"/>
          </p:cNvSpPr>
          <p:nvPr>
            <p:ph idx="1"/>
          </p:nvPr>
        </p:nvSpPr>
        <p:spPr>
          <a:xfrm>
            <a:off x="457200" y="1295400"/>
            <a:ext cx="7239000" cy="4876800"/>
          </a:xfrm>
        </p:spPr>
        <p:txBody>
          <a:bodyPr>
            <a:noAutofit/>
          </a:bodyPr>
          <a:lstStyle/>
          <a:p>
            <a:pPr>
              <a:buNone/>
            </a:pPr>
            <a:r>
              <a:rPr lang="en-IN" sz="2400" b="1" dirty="0" smtClean="0">
                <a:latin typeface="Calibri" pitchFamily="34" charset="0"/>
              </a:rPr>
              <a:t> b) </a:t>
            </a:r>
            <a:r>
              <a:rPr lang="en-IN" sz="2400" b="1" dirty="0" smtClean="0">
                <a:solidFill>
                  <a:srgbClr val="FF0000"/>
                </a:solidFill>
                <a:latin typeface="Calibri" pitchFamily="34" charset="0"/>
              </a:rPr>
              <a:t>Use cases </a:t>
            </a:r>
            <a:r>
              <a:rPr lang="en-IN" sz="2400" b="1" dirty="0" smtClean="0">
                <a:latin typeface="Calibri" pitchFamily="34" charset="0"/>
              </a:rPr>
              <a:t>– They describe the sequence of interactions between actors and the system. They capture who do what with the system.</a:t>
            </a:r>
          </a:p>
          <a:p>
            <a:pPr>
              <a:buNone/>
            </a:pPr>
            <a:endParaRPr lang="en-IN" sz="2400" b="1" dirty="0" smtClean="0">
              <a:latin typeface="Calibri" pitchFamily="34" charset="0"/>
            </a:endParaRPr>
          </a:p>
          <a:p>
            <a:pPr fontAlgn="base">
              <a:buNone/>
            </a:pPr>
            <a:r>
              <a:rPr lang="en-IN" sz="2400" b="1" dirty="0" smtClean="0">
                <a:latin typeface="Calibri" pitchFamily="34" charset="0"/>
              </a:rPr>
              <a:t> c) </a:t>
            </a:r>
            <a:r>
              <a:rPr lang="en-IN" sz="2400" b="1" dirty="0" smtClean="0">
                <a:solidFill>
                  <a:srgbClr val="FF0000"/>
                </a:solidFill>
                <a:latin typeface="Calibri" pitchFamily="34" charset="0"/>
              </a:rPr>
              <a:t>Use case diagram </a:t>
            </a:r>
            <a:r>
              <a:rPr lang="en-IN" sz="2400" b="1" dirty="0" smtClean="0">
                <a:latin typeface="Calibri" pitchFamily="34" charset="0"/>
              </a:rPr>
              <a:t>– Graphically represents what happens when an actor interacts with a system. </a:t>
            </a:r>
          </a:p>
          <a:p>
            <a:pPr fontAlgn="base">
              <a:buNone/>
            </a:pPr>
            <a:endParaRPr lang="en-IN" sz="2400" b="1" dirty="0" smtClean="0">
              <a:latin typeface="Calibri" pitchFamily="34" charset="0"/>
            </a:endParaRPr>
          </a:p>
          <a:p>
            <a:pPr fontAlgn="base">
              <a:buNone/>
            </a:pPr>
            <a:r>
              <a:rPr lang="en-IN" sz="2400" b="1" dirty="0" smtClean="0">
                <a:latin typeface="Calibri" pitchFamily="34" charset="0"/>
              </a:rPr>
              <a:t>    </a:t>
            </a:r>
            <a:r>
              <a:rPr lang="en-IN" sz="2400" b="1" dirty="0" smtClean="0">
                <a:solidFill>
                  <a:srgbClr val="7030A0"/>
                </a:solidFill>
                <a:latin typeface="Calibri" pitchFamily="34" charset="0"/>
              </a:rPr>
              <a:t>A stick figure is used to represent an actor.</a:t>
            </a:r>
          </a:p>
          <a:p>
            <a:pPr fontAlgn="base">
              <a:buNone/>
            </a:pPr>
            <a:endParaRPr lang="en-IN" sz="2400" b="1" dirty="0" smtClean="0">
              <a:latin typeface="Calibri" pitchFamily="34" charset="0"/>
            </a:endParaRPr>
          </a:p>
          <a:p>
            <a:pPr fontAlgn="base"/>
            <a:r>
              <a:rPr lang="en-IN" sz="2400" b="1" dirty="0" smtClean="0">
                <a:latin typeface="Calibri" pitchFamily="34" charset="0"/>
              </a:rPr>
              <a:t>An oval is used to represent a use case.</a:t>
            </a:r>
          </a:p>
          <a:p>
            <a:pPr fontAlgn="base"/>
            <a:r>
              <a:rPr lang="en-IN" sz="2400" b="1" dirty="0" smtClean="0">
                <a:latin typeface="Calibri" pitchFamily="34" charset="0"/>
              </a:rPr>
              <a:t>A line is used to represent a relationship between an actor and a use case</a:t>
            </a:r>
          </a:p>
          <a:p>
            <a:pPr>
              <a:buNone/>
            </a:pPr>
            <a:endParaRPr lang="en-IN" sz="2400" b="1" dirty="0" smtClean="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20040"/>
            <a:ext cx="5791200" cy="1143000"/>
          </a:xfrm>
        </p:spPr>
        <p:txBody>
          <a:bodyPr/>
          <a:lstStyle/>
          <a:p>
            <a:endParaRPr lang="en-IN" dirty="0"/>
          </a:p>
        </p:txBody>
      </p:sp>
      <p:pic>
        <p:nvPicPr>
          <p:cNvPr id="1026" name="Picture 2" descr="C:\Users\Prabhjot Kaur\Desktop\useCases.png"/>
          <p:cNvPicPr>
            <a:picLocks noGrp="1" noChangeAspect="1" noChangeArrowheads="1"/>
          </p:cNvPicPr>
          <p:nvPr>
            <p:ph idx="1"/>
          </p:nvPr>
        </p:nvPicPr>
        <p:blipFill>
          <a:blip r:embed="rId2" cstate="print"/>
          <a:srcRect/>
          <a:stretch>
            <a:fillRect/>
          </a:stretch>
        </p:blipFill>
        <p:spPr bwMode="auto">
          <a:xfrm>
            <a:off x="762000" y="0"/>
            <a:ext cx="6705600" cy="6629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lstStyle/>
          <a:p>
            <a:pPr algn="ctr"/>
            <a:r>
              <a:rPr lang="en-IN" dirty="0" smtClean="0">
                <a:solidFill>
                  <a:srgbClr val="7030A0"/>
                </a:solidFill>
              </a:rPr>
              <a:t>    Software Requirements</a:t>
            </a:r>
            <a:endParaRPr lang="en-IN" dirty="0">
              <a:solidFill>
                <a:srgbClr val="7030A0"/>
              </a:solidFill>
            </a:endParaRPr>
          </a:p>
        </p:txBody>
      </p:sp>
      <p:sp>
        <p:nvSpPr>
          <p:cNvPr id="3" name="Content Placeholder 2"/>
          <p:cNvSpPr>
            <a:spLocks noGrp="1"/>
          </p:cNvSpPr>
          <p:nvPr>
            <p:ph idx="1"/>
          </p:nvPr>
        </p:nvSpPr>
        <p:spPr>
          <a:xfrm>
            <a:off x="457200" y="1371600"/>
            <a:ext cx="7467600" cy="5084136"/>
          </a:xfrm>
        </p:spPr>
        <p:txBody>
          <a:bodyPr>
            <a:normAutofit fontScale="92500" lnSpcReduction="20000"/>
          </a:bodyPr>
          <a:lstStyle/>
          <a:p>
            <a:r>
              <a:rPr lang="en-IN" b="1" dirty="0" smtClean="0">
                <a:solidFill>
                  <a:srgbClr val="C00000"/>
                </a:solidFill>
                <a:latin typeface="Calibri" pitchFamily="34" charset="0"/>
              </a:rPr>
              <a:t>Functional Requirements:- </a:t>
            </a:r>
            <a:r>
              <a:rPr lang="en-IN" b="1" dirty="0" smtClean="0">
                <a:latin typeface="Calibri" pitchFamily="34" charset="0"/>
              </a:rPr>
              <a:t> (Product features)</a:t>
            </a:r>
          </a:p>
          <a:p>
            <a:r>
              <a:rPr lang="en-IN" b="1" dirty="0" smtClean="0">
                <a:latin typeface="Calibri" pitchFamily="34" charset="0"/>
              </a:rPr>
              <a:t>Describe what the s/m has to do</a:t>
            </a:r>
          </a:p>
          <a:p>
            <a:r>
              <a:rPr lang="en-IN" b="1" dirty="0" smtClean="0">
                <a:latin typeface="Calibri" pitchFamily="34" charset="0"/>
              </a:rPr>
              <a:t>What are the expectations from the s/m s/w</a:t>
            </a:r>
          </a:p>
          <a:p>
            <a:r>
              <a:rPr lang="en-IN" b="1" dirty="0" smtClean="0">
                <a:latin typeface="Calibri" pitchFamily="34" charset="0"/>
              </a:rPr>
              <a:t>What the s/w should not do. (FOR USERS)</a:t>
            </a:r>
          </a:p>
          <a:p>
            <a:r>
              <a:rPr lang="en-IN" b="1" dirty="0" smtClean="0">
                <a:latin typeface="Calibri" pitchFamily="34" charset="0"/>
              </a:rPr>
              <a:t>define functions and functionality within and from the software system.</a:t>
            </a:r>
          </a:p>
          <a:p>
            <a:pPr>
              <a:buNone/>
            </a:pPr>
            <a:endParaRPr lang="en-IN" b="1" cap="all" dirty="0" smtClean="0">
              <a:latin typeface="Calibri" pitchFamily="34" charset="0"/>
            </a:endParaRPr>
          </a:p>
          <a:p>
            <a:r>
              <a:rPr lang="en-IN" b="1" cap="all" dirty="0" smtClean="0">
                <a:latin typeface="Calibri" pitchFamily="34" charset="0"/>
              </a:rPr>
              <a:t>EXAMPLES -</a:t>
            </a:r>
          </a:p>
          <a:p>
            <a:pPr>
              <a:buNone/>
            </a:pPr>
            <a:endParaRPr lang="en-IN" b="1" dirty="0" smtClean="0">
              <a:latin typeface="Calibri" pitchFamily="34" charset="0"/>
            </a:endParaRPr>
          </a:p>
          <a:p>
            <a:r>
              <a:rPr lang="en-IN" b="1" dirty="0" smtClean="0">
                <a:latin typeface="Calibri" pitchFamily="34" charset="0"/>
              </a:rPr>
              <a:t>User should be able to mail any report to management.</a:t>
            </a:r>
          </a:p>
          <a:p>
            <a:pPr>
              <a:buNone/>
            </a:pPr>
            <a:endParaRPr lang="en-IN" b="1" dirty="0" smtClean="0">
              <a:latin typeface="Calibri" pitchFamily="34" charset="0"/>
            </a:endParaRPr>
          </a:p>
          <a:p>
            <a:r>
              <a:rPr lang="en-IN" b="1" dirty="0" smtClean="0">
                <a:latin typeface="Calibri" pitchFamily="34" charset="0"/>
              </a:rPr>
              <a:t>Users can be divided into groups and groups can be given separate rights.</a:t>
            </a:r>
          </a:p>
          <a:p>
            <a:pPr>
              <a:buNone/>
            </a:pPr>
            <a:endParaRPr lang="en-IN" b="1" dirty="0" smtClean="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IN" dirty="0" smtClean="0">
                <a:solidFill>
                  <a:srgbClr val="7030A0"/>
                </a:solidFill>
              </a:rPr>
              <a:t>						(cont.)</a:t>
            </a:r>
            <a:endParaRPr lang="en-IN" dirty="0">
              <a:solidFill>
                <a:srgbClr val="7030A0"/>
              </a:solidFill>
            </a:endParaRPr>
          </a:p>
        </p:txBody>
      </p:sp>
      <p:sp>
        <p:nvSpPr>
          <p:cNvPr id="3" name="Content Placeholder 2"/>
          <p:cNvSpPr>
            <a:spLocks noGrp="1"/>
          </p:cNvSpPr>
          <p:nvPr>
            <p:ph idx="1"/>
          </p:nvPr>
        </p:nvSpPr>
        <p:spPr>
          <a:xfrm>
            <a:off x="457200" y="914400"/>
            <a:ext cx="7239000" cy="5791200"/>
          </a:xfrm>
        </p:spPr>
        <p:txBody>
          <a:bodyPr>
            <a:noAutofit/>
          </a:bodyPr>
          <a:lstStyle/>
          <a:p>
            <a:pPr algn="just"/>
            <a:r>
              <a:rPr lang="en-IN" sz="2400" b="1" spc="-4" dirty="0" smtClean="0">
                <a:solidFill>
                  <a:srgbClr val="C00000"/>
                </a:solidFill>
                <a:latin typeface="Calibri" pitchFamily="34" charset="0"/>
                <a:cs typeface="Arial"/>
              </a:rPr>
              <a:t>Non Functional requirements</a:t>
            </a:r>
            <a:r>
              <a:rPr lang="en-IN" sz="2400" b="1" spc="-4" dirty="0" smtClean="0">
                <a:solidFill>
                  <a:schemeClr val="tx1">
                    <a:lumMod val="95000"/>
                    <a:lumOff val="5000"/>
                  </a:schemeClr>
                </a:solidFill>
                <a:latin typeface="Calibri" pitchFamily="34" charset="0"/>
                <a:cs typeface="Arial"/>
              </a:rPr>
              <a:t>:- are mostly quality  requirements. </a:t>
            </a:r>
          </a:p>
          <a:p>
            <a:pPr algn="just"/>
            <a:r>
              <a:rPr lang="en-IN" sz="2400" b="1" spc="-4" dirty="0" smtClean="0">
                <a:solidFill>
                  <a:schemeClr val="tx1">
                    <a:lumMod val="95000"/>
                    <a:lumOff val="5000"/>
                  </a:schemeClr>
                </a:solidFill>
                <a:latin typeface="Calibri" pitchFamily="34" charset="0"/>
                <a:cs typeface="Arial"/>
              </a:rPr>
              <a:t>Stipulate how well the software does,  what it has </a:t>
            </a:r>
            <a:r>
              <a:rPr lang="en-IN" sz="2400" b="1" dirty="0" smtClean="0">
                <a:solidFill>
                  <a:schemeClr val="tx1">
                    <a:lumMod val="95000"/>
                    <a:lumOff val="5000"/>
                  </a:schemeClr>
                </a:solidFill>
                <a:latin typeface="Calibri" pitchFamily="34" charset="0"/>
                <a:cs typeface="Arial"/>
              </a:rPr>
              <a:t>to</a:t>
            </a:r>
            <a:r>
              <a:rPr lang="en-IN" sz="2400" b="1" spc="4" dirty="0" smtClean="0">
                <a:solidFill>
                  <a:schemeClr val="tx1">
                    <a:lumMod val="95000"/>
                    <a:lumOff val="5000"/>
                  </a:schemeClr>
                </a:solidFill>
                <a:latin typeface="Calibri" pitchFamily="34" charset="0"/>
                <a:cs typeface="Arial"/>
              </a:rPr>
              <a:t> </a:t>
            </a:r>
            <a:r>
              <a:rPr lang="en-IN" sz="2400" b="1" spc="-4" dirty="0" smtClean="0">
                <a:solidFill>
                  <a:schemeClr val="tx1">
                    <a:lumMod val="95000"/>
                    <a:lumOff val="5000"/>
                  </a:schemeClr>
                </a:solidFill>
                <a:latin typeface="Calibri" pitchFamily="34" charset="0"/>
                <a:cs typeface="Arial"/>
              </a:rPr>
              <a:t>do.</a:t>
            </a:r>
          </a:p>
          <a:p>
            <a:pPr algn="just"/>
            <a:r>
              <a:rPr lang="en-IN" sz="2400" b="1" spc="-4" dirty="0" err="1" smtClean="0">
                <a:solidFill>
                  <a:schemeClr val="tx1">
                    <a:lumMod val="95000"/>
                    <a:lumOff val="5000"/>
                  </a:schemeClr>
                </a:solidFill>
                <a:latin typeface="Calibri" pitchFamily="34" charset="0"/>
                <a:cs typeface="Arial"/>
              </a:rPr>
              <a:t>Eg</a:t>
            </a:r>
            <a:r>
              <a:rPr lang="en-IN" sz="2400" b="1" spc="-4" dirty="0" smtClean="0">
                <a:solidFill>
                  <a:schemeClr val="tx1">
                    <a:lumMod val="95000"/>
                    <a:lumOff val="5000"/>
                  </a:schemeClr>
                </a:solidFill>
                <a:latin typeface="Calibri" pitchFamily="34" charset="0"/>
                <a:cs typeface="Arial"/>
              </a:rPr>
              <a:t>:- FOR USERS :- Performance, Reliability, Usability.</a:t>
            </a:r>
          </a:p>
          <a:p>
            <a:pPr lvl="2" algn="just"/>
            <a:r>
              <a:rPr lang="en-IN" sz="2400" b="1" spc="-4" dirty="0" smtClean="0">
                <a:solidFill>
                  <a:schemeClr val="tx1">
                    <a:lumMod val="95000"/>
                    <a:lumOff val="5000"/>
                  </a:schemeClr>
                </a:solidFill>
                <a:latin typeface="Calibri" pitchFamily="34" charset="0"/>
                <a:cs typeface="Arial"/>
              </a:rPr>
              <a:t>For DEVELOPERS:-  </a:t>
            </a:r>
            <a:r>
              <a:rPr lang="en-IN" sz="2400" b="1" spc="-4" dirty="0" smtClean="0">
                <a:solidFill>
                  <a:srgbClr val="3232FF"/>
                </a:solidFill>
                <a:latin typeface="Calibri" pitchFamily="34" charset="0"/>
                <a:cs typeface="Arial"/>
              </a:rPr>
              <a:t>M</a:t>
            </a:r>
            <a:r>
              <a:rPr lang="en-IN" sz="2400" b="1" dirty="0" smtClean="0">
                <a:solidFill>
                  <a:srgbClr val="3232FF"/>
                </a:solidFill>
                <a:latin typeface="Calibri" pitchFamily="34" charset="0"/>
                <a:cs typeface="Arial"/>
              </a:rPr>
              <a:t>a</a:t>
            </a:r>
            <a:r>
              <a:rPr lang="en-IN" sz="2400" b="1" spc="-4" dirty="0" smtClean="0">
                <a:solidFill>
                  <a:srgbClr val="3232FF"/>
                </a:solidFill>
                <a:latin typeface="Calibri" pitchFamily="34" charset="0"/>
                <a:cs typeface="Arial"/>
              </a:rPr>
              <a:t>i</a:t>
            </a:r>
            <a:r>
              <a:rPr lang="en-IN" sz="2400" b="1" dirty="0" smtClean="0">
                <a:solidFill>
                  <a:srgbClr val="3232FF"/>
                </a:solidFill>
                <a:latin typeface="Calibri" pitchFamily="34" charset="0"/>
                <a:cs typeface="Arial"/>
              </a:rPr>
              <a:t>n</a:t>
            </a:r>
            <a:r>
              <a:rPr lang="en-IN" sz="2400" b="1" spc="-9" dirty="0" smtClean="0">
                <a:solidFill>
                  <a:srgbClr val="3232FF"/>
                </a:solidFill>
                <a:latin typeface="Calibri" pitchFamily="34" charset="0"/>
                <a:cs typeface="Arial"/>
              </a:rPr>
              <a:t>t</a:t>
            </a:r>
            <a:r>
              <a:rPr lang="en-IN" sz="2400" b="1" dirty="0" smtClean="0">
                <a:solidFill>
                  <a:srgbClr val="3232FF"/>
                </a:solidFill>
                <a:latin typeface="Calibri" pitchFamily="34" charset="0"/>
                <a:cs typeface="Arial"/>
              </a:rPr>
              <a:t>a</a:t>
            </a:r>
            <a:r>
              <a:rPr lang="en-IN" sz="2400" b="1" spc="-4" dirty="0" smtClean="0">
                <a:solidFill>
                  <a:srgbClr val="3232FF"/>
                </a:solidFill>
                <a:latin typeface="Calibri" pitchFamily="34" charset="0"/>
                <a:cs typeface="Arial"/>
              </a:rPr>
              <a:t>i</a:t>
            </a:r>
            <a:r>
              <a:rPr lang="en-IN" sz="2400" b="1" dirty="0" smtClean="0">
                <a:solidFill>
                  <a:srgbClr val="3232FF"/>
                </a:solidFill>
                <a:latin typeface="Calibri" pitchFamily="34" charset="0"/>
                <a:cs typeface="Arial"/>
              </a:rPr>
              <a:t>nab</a:t>
            </a:r>
            <a:r>
              <a:rPr lang="en-IN" sz="2400" b="1" spc="-4" dirty="0" smtClean="0">
                <a:solidFill>
                  <a:srgbClr val="3232FF"/>
                </a:solidFill>
                <a:latin typeface="Calibri" pitchFamily="34" charset="0"/>
                <a:cs typeface="Arial"/>
              </a:rPr>
              <a:t>ili</a:t>
            </a:r>
            <a:r>
              <a:rPr lang="en-IN" sz="2400" b="1" spc="-9" dirty="0" smtClean="0">
                <a:solidFill>
                  <a:srgbClr val="3232FF"/>
                </a:solidFill>
                <a:latin typeface="Calibri" pitchFamily="34" charset="0"/>
                <a:cs typeface="Arial"/>
              </a:rPr>
              <a:t>t</a:t>
            </a:r>
            <a:r>
              <a:rPr lang="en-IN" sz="2400" b="1" dirty="0" smtClean="0">
                <a:solidFill>
                  <a:srgbClr val="3232FF"/>
                </a:solidFill>
                <a:latin typeface="Calibri" pitchFamily="34" charset="0"/>
                <a:cs typeface="Arial"/>
              </a:rPr>
              <a:t>y, </a:t>
            </a:r>
            <a:r>
              <a:rPr lang="en-IN" sz="2400" b="1" spc="-4" dirty="0" smtClean="0">
                <a:solidFill>
                  <a:srgbClr val="3232FF"/>
                </a:solidFill>
                <a:latin typeface="Calibri" pitchFamily="34" charset="0"/>
                <a:cs typeface="Arial"/>
              </a:rPr>
              <a:t>Portability, Testability </a:t>
            </a:r>
            <a:r>
              <a:rPr lang="en-IN" sz="2400" b="1" spc="-4" dirty="0" smtClean="0">
                <a:solidFill>
                  <a:schemeClr val="tx1">
                    <a:lumMod val="95000"/>
                    <a:lumOff val="5000"/>
                  </a:schemeClr>
                </a:solidFill>
                <a:latin typeface="Calibri" pitchFamily="34" charset="0"/>
                <a:cs typeface="Arial"/>
              </a:rPr>
              <a:t>after delivery of SW.</a:t>
            </a:r>
          </a:p>
          <a:p>
            <a:pPr lvl="2" algn="just"/>
            <a:endParaRPr lang="en-IN" sz="2400" b="1" dirty="0" smtClean="0">
              <a:latin typeface="Calibri" pitchFamily="34" charset="0"/>
              <a:cs typeface="Arial"/>
            </a:endParaRPr>
          </a:p>
          <a:p>
            <a:pPr lvl="2" algn="just"/>
            <a:endParaRPr lang="en-IN" sz="2400" b="1" dirty="0" smtClean="0">
              <a:latin typeface="Calibri" pitchFamily="34" charset="0"/>
              <a:cs typeface="Arial"/>
            </a:endParaRPr>
          </a:p>
          <a:p>
            <a:pPr algn="just"/>
            <a:r>
              <a:rPr lang="en-IN" sz="2400" b="1" spc="-4" dirty="0" smtClean="0">
                <a:solidFill>
                  <a:srgbClr val="C00000"/>
                </a:solidFill>
                <a:latin typeface="Calibri" pitchFamily="34" charset="0"/>
                <a:cs typeface="Arial"/>
              </a:rPr>
              <a:t>User requirements</a:t>
            </a:r>
            <a:r>
              <a:rPr lang="en-IN" sz="2400" b="1" spc="-4" dirty="0" smtClean="0">
                <a:solidFill>
                  <a:schemeClr val="tx1">
                    <a:lumMod val="95000"/>
                    <a:lumOff val="5000"/>
                  </a:schemeClr>
                </a:solidFill>
                <a:latin typeface="Calibri" pitchFamily="34" charset="0"/>
                <a:cs typeface="Arial"/>
              </a:rPr>
              <a:t>:- written for users who are not experts of </a:t>
            </a:r>
            <a:r>
              <a:rPr lang="en-IN" sz="2400" b="1" spc="-4" dirty="0" err="1" smtClean="0">
                <a:solidFill>
                  <a:schemeClr val="tx1">
                    <a:lumMod val="95000"/>
                    <a:lumOff val="5000"/>
                  </a:schemeClr>
                </a:solidFill>
                <a:latin typeface="Calibri" pitchFamily="34" charset="0"/>
                <a:cs typeface="Arial"/>
              </a:rPr>
              <a:t>sw</a:t>
            </a:r>
            <a:r>
              <a:rPr lang="en-IN" sz="2400" b="1" spc="-4" dirty="0" smtClean="0">
                <a:solidFill>
                  <a:schemeClr val="tx1">
                    <a:lumMod val="95000"/>
                    <a:lumOff val="5000"/>
                  </a:schemeClr>
                </a:solidFill>
                <a:latin typeface="Calibri" pitchFamily="34" charset="0"/>
                <a:cs typeface="Arial"/>
              </a:rPr>
              <a:t> field.</a:t>
            </a:r>
          </a:p>
          <a:p>
            <a:pPr algn="just"/>
            <a:r>
              <a:rPr lang="en-IN" sz="2400" b="1" spc="-4" dirty="0" smtClean="0">
                <a:solidFill>
                  <a:schemeClr val="tx1">
                    <a:lumMod val="95000"/>
                    <a:lumOff val="5000"/>
                  </a:schemeClr>
                </a:solidFill>
                <a:latin typeface="Calibri" pitchFamily="34" charset="0"/>
                <a:cs typeface="Arial"/>
              </a:rPr>
              <a:t>Highlight the overview of s/m without design description.</a:t>
            </a:r>
          </a:p>
          <a:p>
            <a:pPr algn="just"/>
            <a:r>
              <a:rPr lang="en-IN" sz="2400" b="1" spc="-4" dirty="0" smtClean="0">
                <a:solidFill>
                  <a:schemeClr val="tx1">
                    <a:lumMod val="95000"/>
                    <a:lumOff val="5000"/>
                  </a:schemeClr>
                </a:solidFill>
                <a:latin typeface="Calibri" pitchFamily="34" charset="0"/>
                <a:cs typeface="Arial"/>
              </a:rPr>
              <a:t>Specifies:- quality, constraints, external behaviour.</a:t>
            </a:r>
          </a:p>
          <a:p>
            <a:pPr algn="just"/>
            <a:endParaRPr lang="en-IN" sz="2400" b="1" dirty="0">
              <a:solidFill>
                <a:schemeClr val="tx1">
                  <a:lumMod val="95000"/>
                  <a:lumOff val="5000"/>
                </a:schemeClr>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normAutofit fontScale="90000"/>
          </a:bodyPr>
          <a:lstStyle/>
          <a:p>
            <a:r>
              <a:rPr lang="en-IN" dirty="0" smtClean="0">
                <a:solidFill>
                  <a:srgbClr val="7030A0"/>
                </a:solidFill>
              </a:rPr>
              <a:t>						(cont.)</a:t>
            </a:r>
            <a:endParaRPr lang="en-IN" dirty="0">
              <a:solidFill>
                <a:srgbClr val="7030A0"/>
              </a:solidFill>
            </a:endParaRPr>
          </a:p>
        </p:txBody>
      </p:sp>
      <p:sp>
        <p:nvSpPr>
          <p:cNvPr id="3" name="Content Placeholder 2"/>
          <p:cNvSpPr>
            <a:spLocks noGrp="1"/>
          </p:cNvSpPr>
          <p:nvPr>
            <p:ph idx="1"/>
          </p:nvPr>
        </p:nvSpPr>
        <p:spPr>
          <a:xfrm>
            <a:off x="457200" y="1295400"/>
            <a:ext cx="7239000" cy="5160336"/>
          </a:xfrm>
        </p:spPr>
        <p:txBody>
          <a:bodyPr>
            <a:normAutofit/>
          </a:bodyPr>
          <a:lstStyle/>
          <a:p>
            <a:r>
              <a:rPr lang="en-IN" sz="2400" b="1" dirty="0" smtClean="0">
                <a:solidFill>
                  <a:srgbClr val="C00000"/>
                </a:solidFill>
                <a:latin typeface="Calibri" pitchFamily="34" charset="0"/>
              </a:rPr>
              <a:t>System requirement</a:t>
            </a:r>
            <a:r>
              <a:rPr lang="en-IN" sz="2400" b="1" dirty="0" smtClean="0">
                <a:latin typeface="Calibri" pitchFamily="34" charset="0"/>
              </a:rPr>
              <a:t>:- derived from user requirements or an expanded form of user </a:t>
            </a:r>
            <a:r>
              <a:rPr lang="en-IN" sz="2400" b="1" dirty="0" err="1" smtClean="0">
                <a:latin typeface="Calibri" pitchFamily="34" charset="0"/>
              </a:rPr>
              <a:t>reqmnts</a:t>
            </a:r>
            <a:r>
              <a:rPr lang="en-IN" sz="2400" b="1" dirty="0" smtClean="0">
                <a:latin typeface="Calibri" pitchFamily="34" charset="0"/>
              </a:rPr>
              <a:t>.</a:t>
            </a:r>
          </a:p>
          <a:p>
            <a:r>
              <a:rPr lang="en-IN" sz="2400" b="1" dirty="0" smtClean="0">
                <a:latin typeface="Calibri" pitchFamily="34" charset="0"/>
              </a:rPr>
              <a:t>Used as input to designers so that they can prepare software design documents.</a:t>
            </a:r>
          </a:p>
          <a:p>
            <a:pPr>
              <a:buNone/>
            </a:pPr>
            <a:endParaRPr lang="en-IN" sz="2400" b="1" dirty="0" smtClean="0">
              <a:latin typeface="Calibri" pitchFamily="34" charset="0"/>
            </a:endParaRPr>
          </a:p>
          <a:p>
            <a:endParaRPr lang="en-IN" sz="2400" b="1" dirty="0" smtClean="0">
              <a:latin typeface="Calibri" pitchFamily="34" charset="0"/>
            </a:endParaRPr>
          </a:p>
          <a:p>
            <a:r>
              <a:rPr lang="en-IN" sz="2400" b="1" dirty="0" smtClean="0">
                <a:solidFill>
                  <a:srgbClr val="C00000"/>
                </a:solidFill>
                <a:latin typeface="Calibri" pitchFamily="34" charset="0"/>
              </a:rPr>
              <a:t>FEASIBILITY STUDIES:</a:t>
            </a:r>
            <a:r>
              <a:rPr lang="en-IN" sz="2400" b="1" dirty="0" smtClean="0">
                <a:latin typeface="Calibri" pitchFamily="34" charset="0"/>
              </a:rPr>
              <a:t>- determines the project is workable or not.</a:t>
            </a:r>
          </a:p>
          <a:p>
            <a:r>
              <a:rPr lang="en-IN" sz="2400" b="1" dirty="0" smtClean="0">
                <a:solidFill>
                  <a:srgbClr val="C00000"/>
                </a:solidFill>
                <a:latin typeface="Calibri" pitchFamily="34" charset="0"/>
              </a:rPr>
              <a:t>WORK PRODUCRT:-</a:t>
            </a:r>
            <a:r>
              <a:rPr lang="en-IN" sz="2400" b="1" dirty="0" smtClean="0">
                <a:solidFill>
                  <a:schemeClr val="tx1">
                    <a:lumMod val="95000"/>
                    <a:lumOff val="5000"/>
                  </a:schemeClr>
                </a:solidFill>
                <a:latin typeface="Calibri" pitchFamily="34" charset="0"/>
              </a:rPr>
              <a:t> Feasibility report-&gt; it helps the manager, customer, project team to decide if the software should be develop or built.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95000"/>
                    <a:lumOff val="5000"/>
                  </a:schemeClr>
                </a:solidFill>
              </a:rPr>
              <a:t>Building Analysis Model</a:t>
            </a:r>
            <a:endParaRPr lang="en-IN" dirty="0">
              <a:solidFill>
                <a:schemeClr val="tx1">
                  <a:lumMod val="95000"/>
                  <a:lumOff val="5000"/>
                </a:schemeClr>
              </a:solidFill>
            </a:endParaRPr>
          </a:p>
        </p:txBody>
      </p:sp>
      <p:sp>
        <p:nvSpPr>
          <p:cNvPr id="3" name="Content Placeholder 2"/>
          <p:cNvSpPr>
            <a:spLocks noGrp="1"/>
          </p:cNvSpPr>
          <p:nvPr>
            <p:ph idx="1"/>
          </p:nvPr>
        </p:nvSpPr>
        <p:spPr/>
        <p:txBody>
          <a:bodyPr/>
          <a:lstStyle/>
          <a:p>
            <a:r>
              <a:rPr lang="en-US" dirty="0" smtClean="0"/>
              <a:t>Requirement Analysis</a:t>
            </a:r>
          </a:p>
          <a:p>
            <a:r>
              <a:rPr lang="en-US" dirty="0" smtClean="0"/>
              <a:t>Data modeling Concepts</a:t>
            </a:r>
          </a:p>
          <a:p>
            <a:r>
              <a:rPr lang="en-US" dirty="0" smtClean="0"/>
              <a:t>Flow Oriented </a:t>
            </a:r>
            <a:r>
              <a:rPr lang="en-US" dirty="0" smtClean="0"/>
              <a:t>Modeling</a:t>
            </a:r>
          </a:p>
          <a:p>
            <a:endParaRPr lang="en-US" dirty="0" smtClean="0"/>
          </a:p>
          <a:p>
            <a:endParaRPr lang="en-US" dirty="0" smtClean="0"/>
          </a:p>
          <a:p>
            <a:pPr>
              <a:buNone/>
            </a:pPr>
            <a:r>
              <a:rPr lang="en-US" dirty="0" smtClean="0"/>
              <a:t>This is done in class.</a:t>
            </a:r>
            <a:endParaRPr lang="en-I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pPr algn="ctr"/>
            <a:r>
              <a:rPr lang="en-IN" dirty="0" smtClean="0">
                <a:solidFill>
                  <a:srgbClr val="7030A0"/>
                </a:solidFill>
              </a:rPr>
              <a:t>Software testing approach</a:t>
            </a:r>
            <a:endParaRPr lang="en-IN" dirty="0">
              <a:solidFill>
                <a:srgbClr val="7030A0"/>
              </a:solidFill>
            </a:endParaRPr>
          </a:p>
        </p:txBody>
      </p:sp>
      <p:sp>
        <p:nvSpPr>
          <p:cNvPr id="3" name="Content Placeholder 2"/>
          <p:cNvSpPr>
            <a:spLocks noGrp="1"/>
          </p:cNvSpPr>
          <p:nvPr>
            <p:ph idx="1"/>
          </p:nvPr>
        </p:nvSpPr>
        <p:spPr>
          <a:xfrm>
            <a:off x="457200" y="1143000"/>
            <a:ext cx="7239000" cy="5312736"/>
          </a:xfrm>
        </p:spPr>
        <p:txBody>
          <a:bodyPr>
            <a:noAutofit/>
          </a:bodyPr>
          <a:lstStyle/>
          <a:p>
            <a:pPr algn="just"/>
            <a:r>
              <a:rPr lang="en-IN" sz="2400" b="1" dirty="0" smtClean="0">
                <a:latin typeface="Calibri" pitchFamily="34" charset="0"/>
              </a:rPr>
              <a:t>A test approach is the test strategy implementation of a project, defines how testing would be carried out.</a:t>
            </a:r>
          </a:p>
          <a:p>
            <a:pPr algn="just">
              <a:buNone/>
            </a:pPr>
            <a:endParaRPr lang="en-IN" sz="2400" b="1" dirty="0" smtClean="0">
              <a:latin typeface="Calibri" pitchFamily="34" charset="0"/>
            </a:endParaRPr>
          </a:p>
          <a:p>
            <a:pPr algn="just"/>
            <a:r>
              <a:rPr lang="en-IN" sz="2400" b="1" dirty="0" smtClean="0">
                <a:latin typeface="Calibri" pitchFamily="34" charset="0"/>
              </a:rPr>
              <a:t>Proactive - An approach in which the test design process is initiated as early as possible in order to find and fix the defects before the build is created.</a:t>
            </a:r>
          </a:p>
          <a:p>
            <a:pPr algn="just">
              <a:buNone/>
            </a:pPr>
            <a:endParaRPr lang="en-IN" sz="2400" b="1" dirty="0" smtClean="0">
              <a:latin typeface="Calibri" pitchFamily="34" charset="0"/>
            </a:endParaRPr>
          </a:p>
          <a:p>
            <a:r>
              <a:rPr lang="en-IN" sz="2400" b="1" dirty="0" smtClean="0">
                <a:latin typeface="Calibri" pitchFamily="34" charset="0"/>
              </a:rPr>
              <a:t>It is a series of various tests.</a:t>
            </a:r>
          </a:p>
          <a:p>
            <a:pPr>
              <a:buNone/>
            </a:pPr>
            <a:endParaRPr lang="en-IN" sz="2400" b="1" dirty="0" smtClean="0">
              <a:latin typeface="Calibri" pitchFamily="34" charset="0"/>
            </a:endParaRPr>
          </a:p>
          <a:p>
            <a:r>
              <a:rPr lang="en-IN" sz="2400" b="1" dirty="0" smtClean="0">
                <a:latin typeface="Calibri" pitchFamily="34" charset="0"/>
              </a:rPr>
              <a:t>It allows to test, verify and validate the business requirement and application architecture.</a:t>
            </a:r>
          </a:p>
          <a:p>
            <a:pPr algn="just"/>
            <a:endParaRPr lang="en-IN" sz="2400" b="1" dirty="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solidFill>
                  <a:srgbClr val="7030A0"/>
                </a:solidFill>
              </a:rPr>
              <a:t>Strategy of testing</a:t>
            </a:r>
            <a:br>
              <a:rPr lang="en-IN" b="0" dirty="0" smtClean="0">
                <a:solidFill>
                  <a:srgbClr val="7030A0"/>
                </a:solidFill>
              </a:rPr>
            </a:br>
            <a:endParaRPr lang="en-IN" dirty="0">
              <a:solidFill>
                <a:srgbClr val="7030A0"/>
              </a:solidFill>
            </a:endParaRPr>
          </a:p>
        </p:txBody>
      </p:sp>
      <p:pic>
        <p:nvPicPr>
          <p:cNvPr id="1026" name="Picture 2" descr="C:\Users\Prabhjot Kaur\Desktop\testing-strategies.jpg"/>
          <p:cNvPicPr>
            <a:picLocks noGrp="1" noChangeAspect="1" noChangeArrowheads="1"/>
          </p:cNvPicPr>
          <p:nvPr>
            <p:ph idx="1"/>
          </p:nvPr>
        </p:nvPicPr>
        <p:blipFill>
          <a:blip r:embed="rId2" cstate="print"/>
          <a:srcRect/>
          <a:stretch>
            <a:fillRect/>
          </a:stretch>
        </p:blipFill>
        <p:spPr bwMode="auto">
          <a:xfrm>
            <a:off x="1447800" y="1219200"/>
            <a:ext cx="5867400" cy="5181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838200"/>
          </a:xfrm>
        </p:spPr>
        <p:txBody>
          <a:bodyPr>
            <a:noAutofit/>
          </a:bodyPr>
          <a:lstStyle/>
          <a:p>
            <a:r>
              <a:rPr lang="en-IN" sz="3600" spc="-269" dirty="0" smtClean="0">
                <a:solidFill>
                  <a:srgbClr val="3232FF"/>
                </a:solidFill>
                <a:latin typeface="Times New Roman"/>
                <a:cs typeface="Times New Roman"/>
              </a:rPr>
              <a:t>Requirement</a:t>
            </a:r>
            <a:r>
              <a:rPr lang="en-IN" sz="3600" spc="-144" dirty="0" smtClean="0">
                <a:solidFill>
                  <a:srgbClr val="3232FF"/>
                </a:solidFill>
                <a:latin typeface="Times New Roman"/>
                <a:cs typeface="Times New Roman"/>
              </a:rPr>
              <a:t>         </a:t>
            </a:r>
            <a:r>
              <a:rPr lang="en-IN" sz="3600" spc="-269" dirty="0" smtClean="0">
                <a:solidFill>
                  <a:srgbClr val="3232FF"/>
                </a:solidFill>
                <a:latin typeface="Times New Roman"/>
                <a:cs typeface="Times New Roman"/>
              </a:rPr>
              <a:t>Engineering</a:t>
            </a:r>
            <a:endParaRPr lang="en-IN" sz="3600" dirty="0"/>
          </a:p>
        </p:txBody>
      </p:sp>
      <p:sp>
        <p:nvSpPr>
          <p:cNvPr id="3" name="Content Placeholder 2"/>
          <p:cNvSpPr>
            <a:spLocks noGrp="1"/>
          </p:cNvSpPr>
          <p:nvPr>
            <p:ph idx="1"/>
          </p:nvPr>
        </p:nvSpPr>
        <p:spPr>
          <a:xfrm>
            <a:off x="457200" y="838200"/>
            <a:ext cx="7543800" cy="5791200"/>
          </a:xfrm>
        </p:spPr>
        <p:txBody>
          <a:bodyPr>
            <a:normAutofit fontScale="92500" lnSpcReduction="10000"/>
          </a:bodyPr>
          <a:lstStyle/>
          <a:p>
            <a:pPr algn="just"/>
            <a:r>
              <a:rPr lang="en-IN" sz="2400" b="1" dirty="0" smtClean="0">
                <a:solidFill>
                  <a:srgbClr val="0070C0"/>
                </a:solidFill>
                <a:latin typeface="Calibri" pitchFamily="34" charset="0"/>
              </a:rPr>
              <a:t>Requirement</a:t>
            </a:r>
            <a:r>
              <a:rPr lang="en-IN" sz="2400" b="1" dirty="0" smtClean="0">
                <a:latin typeface="Calibri" pitchFamily="34" charset="0"/>
              </a:rPr>
              <a:t>:-  is a feature or description of system.</a:t>
            </a:r>
          </a:p>
          <a:p>
            <a:pPr algn="just"/>
            <a:endParaRPr lang="en-IN" sz="2400" b="1" dirty="0" smtClean="0">
              <a:latin typeface="Calibri" pitchFamily="34" charset="0"/>
            </a:endParaRPr>
          </a:p>
          <a:p>
            <a:pPr lvl="3" algn="just">
              <a:buNone/>
            </a:pPr>
            <a:r>
              <a:rPr lang="en-IN" sz="2400" b="1" dirty="0" smtClean="0">
                <a:solidFill>
                  <a:srgbClr val="FF0000"/>
                </a:solidFill>
                <a:latin typeface="Calibri" pitchFamily="34" charset="0"/>
                <a:cs typeface="Arial"/>
              </a:rPr>
              <a:t>            </a:t>
            </a:r>
            <a:r>
              <a:rPr lang="en-IN" sz="2400" b="1" u="sng" dirty="0" smtClean="0">
                <a:solidFill>
                  <a:srgbClr val="FF0000"/>
                </a:solidFill>
                <a:latin typeface="Calibri" pitchFamily="34" charset="0"/>
                <a:cs typeface="Arial"/>
              </a:rPr>
              <a:t>Requirements     </a:t>
            </a:r>
            <a:r>
              <a:rPr lang="en-IN" sz="2400" b="1" u="sng" spc="-4" dirty="0" smtClean="0">
                <a:solidFill>
                  <a:srgbClr val="FF0000"/>
                </a:solidFill>
                <a:latin typeface="Calibri" pitchFamily="34" charset="0"/>
                <a:cs typeface="Arial"/>
              </a:rPr>
              <a:t>describe</a:t>
            </a:r>
            <a:endParaRPr lang="en-IN" sz="2400" b="1" u="sng" dirty="0" smtClean="0">
              <a:solidFill>
                <a:srgbClr val="FF0000"/>
              </a:solidFill>
              <a:latin typeface="Calibri" pitchFamily="34" charset="0"/>
              <a:cs typeface="Arial"/>
            </a:endParaRPr>
          </a:p>
          <a:p>
            <a:pPr marL="2140353">
              <a:spcBef>
                <a:spcPts val="1521"/>
              </a:spcBef>
              <a:buNone/>
              <a:tabLst>
                <a:tab pos="3450436" algn="l"/>
                <a:tab pos="4567910" algn="l"/>
              </a:tabLst>
            </a:pPr>
            <a:r>
              <a:rPr lang="en-IN" sz="2400" b="1" u="sng" spc="-4" dirty="0" smtClean="0">
                <a:solidFill>
                  <a:srgbClr val="FF0000"/>
                </a:solidFill>
                <a:uFill>
                  <a:solidFill>
                    <a:srgbClr val="FF3200"/>
                  </a:solidFill>
                </a:uFill>
                <a:latin typeface="Calibri" pitchFamily="34" charset="0"/>
                <a:cs typeface="Arial"/>
              </a:rPr>
              <a:t>What</a:t>
            </a:r>
            <a:r>
              <a:rPr lang="en-IN" sz="2400" b="1" spc="-4" dirty="0" smtClean="0">
                <a:solidFill>
                  <a:srgbClr val="FF0000"/>
                </a:solidFill>
                <a:latin typeface="Calibri" pitchFamily="34" charset="0"/>
                <a:cs typeface="Arial"/>
              </a:rPr>
              <a:t>	not	</a:t>
            </a:r>
            <a:r>
              <a:rPr lang="en-IN" sz="2400" b="1" u="sng" spc="-9" dirty="0" smtClean="0">
                <a:solidFill>
                  <a:srgbClr val="FF0000"/>
                </a:solidFill>
                <a:uFill>
                  <a:solidFill>
                    <a:srgbClr val="FF3200"/>
                  </a:solidFill>
                </a:uFill>
                <a:latin typeface="Calibri" pitchFamily="34" charset="0"/>
                <a:cs typeface="Arial"/>
              </a:rPr>
              <a:t>How</a:t>
            </a:r>
          </a:p>
          <a:p>
            <a:pPr marL="2140353">
              <a:spcBef>
                <a:spcPts val="1521"/>
              </a:spcBef>
              <a:buNone/>
              <a:tabLst>
                <a:tab pos="3450436" algn="l"/>
                <a:tab pos="4567910" algn="l"/>
              </a:tabLst>
            </a:pPr>
            <a:endParaRPr lang="en-IN" sz="2400" b="1" u="sng" spc="-9" dirty="0" smtClean="0">
              <a:solidFill>
                <a:srgbClr val="FF0000"/>
              </a:solidFill>
              <a:uFill>
                <a:solidFill>
                  <a:srgbClr val="FF3200"/>
                </a:solidFill>
              </a:uFill>
              <a:latin typeface="Calibri" pitchFamily="34" charset="0"/>
              <a:cs typeface="Arial"/>
            </a:endParaRPr>
          </a:p>
          <a:p>
            <a:pPr algn="just"/>
            <a:r>
              <a:rPr lang="en-IN" sz="2400" b="1" dirty="0" smtClean="0">
                <a:solidFill>
                  <a:srgbClr val="0070C0"/>
                </a:solidFill>
                <a:latin typeface="Calibri" pitchFamily="34" charset="0"/>
              </a:rPr>
              <a:t>Requirement Engg</a:t>
            </a:r>
            <a:r>
              <a:rPr lang="en-IN" sz="2400" b="1" dirty="0" smtClean="0">
                <a:latin typeface="Calibri" pitchFamily="34" charset="0"/>
              </a:rPr>
              <a:t>:- Understanding the requirements of customer     +    Documenting the Requirements.</a:t>
            </a:r>
          </a:p>
          <a:p>
            <a:pPr algn="just">
              <a:buNone/>
            </a:pPr>
            <a:endParaRPr lang="en-IN" sz="2400" b="1" dirty="0" smtClean="0">
              <a:latin typeface="Calibri" pitchFamily="34" charset="0"/>
            </a:endParaRPr>
          </a:p>
          <a:p>
            <a:pPr algn="just"/>
            <a:r>
              <a:rPr lang="en-IN" sz="2400" b="1" dirty="0" smtClean="0">
                <a:solidFill>
                  <a:srgbClr val="0070C0"/>
                </a:solidFill>
                <a:latin typeface="Calibri" pitchFamily="34" charset="0"/>
              </a:rPr>
              <a:t>WORK DONE:-</a:t>
            </a:r>
            <a:r>
              <a:rPr lang="en-IN" sz="2400" b="1" dirty="0" smtClean="0">
                <a:latin typeface="Calibri" pitchFamily="34" charset="0"/>
              </a:rPr>
              <a:t> RE produces one large document written in natural language, containing a description of WHAT s/m will do without describing HOW it will do it. (</a:t>
            </a:r>
            <a:r>
              <a:rPr lang="en-IN" sz="2400" b="1" dirty="0" smtClean="0">
                <a:solidFill>
                  <a:srgbClr val="0070C0"/>
                </a:solidFill>
                <a:latin typeface="Calibri" pitchFamily="34" charset="0"/>
              </a:rPr>
              <a:t>SRS)</a:t>
            </a:r>
          </a:p>
          <a:p>
            <a:pPr algn="just">
              <a:buNone/>
            </a:pPr>
            <a:endParaRPr lang="en-IN" sz="2400" b="1" dirty="0" smtClean="0">
              <a:solidFill>
                <a:srgbClr val="0070C0"/>
              </a:solidFill>
              <a:latin typeface="Calibri" pitchFamily="34" charset="0"/>
            </a:endParaRPr>
          </a:p>
          <a:p>
            <a:pPr algn="just"/>
            <a:r>
              <a:rPr lang="en-IN" sz="2400" b="1" dirty="0" smtClean="0">
                <a:solidFill>
                  <a:srgbClr val="0070C0"/>
                </a:solidFill>
                <a:latin typeface="Calibri" pitchFamily="34" charset="0"/>
              </a:rPr>
              <a:t>INPUT to RE:- </a:t>
            </a:r>
            <a:r>
              <a:rPr lang="en-IN" sz="2400" b="1" dirty="0" smtClean="0">
                <a:latin typeface="Calibri" pitchFamily="34" charset="0"/>
              </a:rPr>
              <a:t>Problem statement prepared by customer </a:t>
            </a:r>
            <a:r>
              <a:rPr lang="en-IN" sz="2400" b="1" dirty="0" err="1" smtClean="0">
                <a:latin typeface="Calibri" pitchFamily="34" charset="0"/>
              </a:rPr>
              <a:t>i.e</a:t>
            </a:r>
            <a:r>
              <a:rPr lang="en-IN" sz="2400" b="1" dirty="0" smtClean="0">
                <a:latin typeface="Calibri" pitchFamily="34" charset="0"/>
              </a:rPr>
              <a:t> overview of existing s/m   +   new or addn. Functionality to be added.</a:t>
            </a:r>
          </a:p>
          <a:p>
            <a:pPr algn="just"/>
            <a:endParaRPr lang="en-IN" b="1" dirty="0" smtClean="0">
              <a:solidFill>
                <a:srgbClr val="0070C0"/>
              </a:solidFill>
              <a:latin typeface="Calibri" pitchFamily="34" charset="0"/>
            </a:endParaRPr>
          </a:p>
          <a:p>
            <a:pPr algn="just"/>
            <a:endParaRPr lang="en-IN" b="1" dirty="0" smtClean="0">
              <a:solidFill>
                <a:srgbClr val="0070C0"/>
              </a:solidFill>
              <a:latin typeface="Calibri" pitchFamily="34" charset="0"/>
            </a:endParaRPr>
          </a:p>
          <a:p>
            <a:pPr algn="just"/>
            <a:endParaRPr lang="en-IN" b="1" dirty="0" smtClean="0">
              <a:solidFill>
                <a:srgbClr val="0070C0"/>
              </a:solidFill>
              <a:latin typeface="Calibri" pitchFamily="34" charset="0"/>
            </a:endParaRPr>
          </a:p>
          <a:p>
            <a:pPr algn="just"/>
            <a:endParaRPr lang="en-IN" b="1" dirty="0" smtClean="0">
              <a:latin typeface="Calibri" pitchFamily="34" charset="0"/>
            </a:endParaRPr>
          </a:p>
          <a:p>
            <a:pPr algn="just"/>
            <a:endParaRPr lang="en-IN" b="1" dirty="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1960"/>
          </a:xfrm>
        </p:spPr>
        <p:txBody>
          <a:bodyPr>
            <a:normAutofit fontScale="90000"/>
          </a:bodyPr>
          <a:lstStyle/>
          <a:p>
            <a:r>
              <a:rPr lang="en-IN" dirty="0" smtClean="0">
                <a:solidFill>
                  <a:srgbClr val="7030A0"/>
                </a:solidFill>
              </a:rPr>
              <a:t>						(cont.)</a:t>
            </a:r>
            <a:endParaRPr lang="en-IN" dirty="0">
              <a:solidFill>
                <a:srgbClr val="7030A0"/>
              </a:solidFill>
            </a:endParaRPr>
          </a:p>
        </p:txBody>
      </p:sp>
      <p:sp>
        <p:nvSpPr>
          <p:cNvPr id="3" name="Content Placeholder 2"/>
          <p:cNvSpPr>
            <a:spLocks noGrp="1"/>
          </p:cNvSpPr>
          <p:nvPr>
            <p:ph idx="1"/>
          </p:nvPr>
        </p:nvSpPr>
        <p:spPr>
          <a:xfrm>
            <a:off x="228600" y="990600"/>
            <a:ext cx="7696200" cy="5465136"/>
          </a:xfrm>
        </p:spPr>
        <p:txBody>
          <a:bodyPr>
            <a:noAutofit/>
          </a:bodyPr>
          <a:lstStyle/>
          <a:p>
            <a:pPr algn="ctr"/>
            <a:r>
              <a:rPr lang="en-IN" sz="2200" b="1" dirty="0" smtClean="0">
                <a:solidFill>
                  <a:srgbClr val="C00000"/>
                </a:solidFill>
                <a:latin typeface="Calibri" pitchFamily="34" charset="0"/>
              </a:rPr>
              <a:t>Unit testing:</a:t>
            </a:r>
            <a:r>
              <a:rPr lang="en-IN" sz="2200" b="1" dirty="0" smtClean="0">
                <a:latin typeface="Calibri" pitchFamily="34" charset="0"/>
              </a:rPr>
              <a:t>- Unit testing starts at the centre and each unit is implemented in source code.</a:t>
            </a:r>
          </a:p>
          <a:p>
            <a:pPr algn="ctr"/>
            <a:endParaRPr lang="en-IN" sz="2200" b="1" dirty="0" smtClean="0">
              <a:latin typeface="Calibri" pitchFamily="34" charset="0"/>
            </a:endParaRPr>
          </a:p>
          <a:p>
            <a:pPr algn="ctr"/>
            <a:r>
              <a:rPr lang="en-IN" sz="2200" b="1" dirty="0" smtClean="0">
                <a:solidFill>
                  <a:srgbClr val="C00000"/>
                </a:solidFill>
                <a:latin typeface="Calibri" pitchFamily="34" charset="0"/>
              </a:rPr>
              <a:t>Integration testing:- </a:t>
            </a:r>
            <a:r>
              <a:rPr lang="en-IN" sz="2200" b="1" dirty="0" smtClean="0">
                <a:latin typeface="Calibri" pitchFamily="34" charset="0"/>
              </a:rPr>
              <a:t>An integration testing focuses on the construction and design of the software. </a:t>
            </a:r>
          </a:p>
          <a:p>
            <a:pPr algn="ctr"/>
            <a:endParaRPr lang="en-IN" sz="2200" b="1" dirty="0" smtClean="0">
              <a:latin typeface="Calibri" pitchFamily="34" charset="0"/>
            </a:endParaRPr>
          </a:p>
          <a:p>
            <a:pPr algn="ctr"/>
            <a:r>
              <a:rPr lang="en-IN" sz="2200" b="1" dirty="0" smtClean="0">
                <a:solidFill>
                  <a:srgbClr val="C00000"/>
                </a:solidFill>
                <a:latin typeface="Calibri" pitchFamily="34" charset="0"/>
              </a:rPr>
              <a:t>Validation testing:- </a:t>
            </a:r>
            <a:r>
              <a:rPr lang="en-IN" sz="2200" b="1" dirty="0" smtClean="0">
                <a:latin typeface="Calibri" pitchFamily="34" charset="0"/>
              </a:rPr>
              <a:t>Check all the requirements like functional, behavioural and performance requirement are validate against the construction software. </a:t>
            </a:r>
          </a:p>
          <a:p>
            <a:pPr algn="ctr"/>
            <a:endParaRPr lang="en-IN" sz="2200" b="1" dirty="0" smtClean="0">
              <a:latin typeface="Calibri" pitchFamily="34" charset="0"/>
            </a:endParaRPr>
          </a:p>
          <a:p>
            <a:pPr algn="ctr"/>
            <a:r>
              <a:rPr lang="en-IN" sz="2200" b="1" dirty="0" smtClean="0">
                <a:solidFill>
                  <a:srgbClr val="C00000"/>
                </a:solidFill>
                <a:latin typeface="Calibri" pitchFamily="34" charset="0"/>
              </a:rPr>
              <a:t>System testing:- </a:t>
            </a:r>
            <a:r>
              <a:rPr lang="en-IN" sz="2200" b="1" dirty="0" smtClean="0">
                <a:latin typeface="Calibri" pitchFamily="34" charset="0"/>
              </a:rPr>
              <a:t>System testing confirms all system elements and performance are tested entirely.</a:t>
            </a:r>
            <a:endParaRPr lang="en-IN" sz="2200" b="1" dirty="0">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normAutofit/>
          </a:bodyPr>
          <a:lstStyle/>
          <a:p>
            <a:pPr algn="ctr"/>
            <a:r>
              <a:rPr lang="en-IN" b="0" dirty="0" smtClean="0">
                <a:solidFill>
                  <a:srgbClr val="7030A0"/>
                </a:solidFill>
              </a:rPr>
              <a:t>1. Unit testing</a:t>
            </a:r>
            <a:endParaRPr lang="en-IN" dirty="0">
              <a:solidFill>
                <a:srgbClr val="7030A0"/>
              </a:solidFill>
            </a:endParaRPr>
          </a:p>
        </p:txBody>
      </p:sp>
      <p:sp>
        <p:nvSpPr>
          <p:cNvPr id="5" name="Content Placeholder 4"/>
          <p:cNvSpPr>
            <a:spLocks noGrp="1"/>
          </p:cNvSpPr>
          <p:nvPr>
            <p:ph idx="1"/>
          </p:nvPr>
        </p:nvSpPr>
        <p:spPr>
          <a:xfrm>
            <a:off x="457200" y="1219200"/>
            <a:ext cx="7239000" cy="5236536"/>
          </a:xfrm>
        </p:spPr>
        <p:txBody>
          <a:bodyPr>
            <a:normAutofit/>
          </a:bodyPr>
          <a:lstStyle/>
          <a:p>
            <a:r>
              <a:rPr lang="en-IN" sz="2400" b="1" dirty="0" smtClean="0">
                <a:latin typeface="Calibri" pitchFamily="34" charset="0"/>
              </a:rPr>
              <a:t>Focus on testing each module or software component independently based on implementation &amp; compare the actual results with the results.......</a:t>
            </a:r>
          </a:p>
          <a:p>
            <a:r>
              <a:rPr lang="en-IN" sz="2400" b="1" dirty="0" smtClean="0">
                <a:latin typeface="Calibri" pitchFamily="34" charset="0"/>
              </a:rPr>
              <a:t>Test strategy conducted on each module interface to access the flow of input and output.</a:t>
            </a:r>
          </a:p>
          <a:p>
            <a:endParaRPr lang="en-IN" sz="2400" b="1" dirty="0" smtClean="0">
              <a:latin typeface="Calibri" pitchFamily="34" charset="0"/>
            </a:endParaRPr>
          </a:p>
          <a:p>
            <a:pPr>
              <a:buNone/>
            </a:pPr>
            <a:endParaRPr lang="en-IN" sz="2400" b="1" dirty="0" smtClean="0">
              <a:latin typeface="Calibri" pitchFamily="34" charset="0"/>
            </a:endParaRPr>
          </a:p>
          <a:p>
            <a:r>
              <a:rPr lang="en-IN" sz="2400" b="1" dirty="0" smtClean="0">
                <a:solidFill>
                  <a:srgbClr val="C00000"/>
                </a:solidFill>
                <a:latin typeface="Calibri" pitchFamily="34" charset="0"/>
              </a:rPr>
              <a:t>Why to TEST each UNIT INDEPENDENTLY ?</a:t>
            </a:r>
          </a:p>
          <a:p>
            <a:r>
              <a:rPr lang="en-IN" sz="2400" b="1" dirty="0" smtClean="0">
                <a:latin typeface="Calibri" pitchFamily="34" charset="0"/>
              </a:rPr>
              <a:t>Because of FAULT tolerance &amp; DEBUGGING becomes easier during unit testing.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r>
              <a:rPr lang="en-IN" dirty="0" smtClean="0">
                <a:solidFill>
                  <a:srgbClr val="7030A0"/>
                </a:solidFill>
              </a:rPr>
              <a:t>						(cont.)</a:t>
            </a:r>
            <a:endParaRPr lang="en-IN" dirty="0">
              <a:solidFill>
                <a:srgbClr val="7030A0"/>
              </a:solidFill>
            </a:endParaRPr>
          </a:p>
        </p:txBody>
      </p:sp>
      <p:sp>
        <p:nvSpPr>
          <p:cNvPr id="3" name="Content Placeholder 2"/>
          <p:cNvSpPr>
            <a:spLocks noGrp="1"/>
          </p:cNvSpPr>
          <p:nvPr>
            <p:ph idx="1"/>
          </p:nvPr>
        </p:nvSpPr>
        <p:spPr>
          <a:xfrm>
            <a:off x="457200" y="1219200"/>
            <a:ext cx="7239000" cy="5236536"/>
          </a:xfrm>
        </p:spPr>
        <p:txBody>
          <a:bodyPr>
            <a:normAutofit lnSpcReduction="10000"/>
          </a:bodyPr>
          <a:lstStyle/>
          <a:p>
            <a:pPr algn="just"/>
            <a:r>
              <a:rPr lang="en-IN" sz="2200" b="1" dirty="0" smtClean="0">
                <a:solidFill>
                  <a:srgbClr val="C00000"/>
                </a:solidFill>
                <a:latin typeface="Calibri" pitchFamily="34" charset="0"/>
              </a:rPr>
              <a:t>What to TEST during UNIT TESTING ?</a:t>
            </a:r>
          </a:p>
          <a:p>
            <a:pPr algn="just">
              <a:buNone/>
            </a:pPr>
            <a:endParaRPr lang="en-IN" sz="2200" b="1" dirty="0" smtClean="0">
              <a:solidFill>
                <a:srgbClr val="C00000"/>
              </a:solidFill>
              <a:latin typeface="Calibri" pitchFamily="34" charset="0"/>
            </a:endParaRPr>
          </a:p>
          <a:p>
            <a:pPr algn="just"/>
            <a:r>
              <a:rPr lang="en-IN" sz="2200" b="1" dirty="0" smtClean="0">
                <a:solidFill>
                  <a:srgbClr val="C00000"/>
                </a:solidFill>
                <a:latin typeface="Calibri" pitchFamily="34" charset="0"/>
              </a:rPr>
              <a:t>MODULE INTERFACE:- </a:t>
            </a:r>
            <a:r>
              <a:rPr lang="en-IN" sz="2200" b="1" dirty="0" smtClean="0">
                <a:solidFill>
                  <a:schemeClr val="tx1">
                    <a:lumMod val="95000"/>
                    <a:lumOff val="5000"/>
                  </a:schemeClr>
                </a:solidFill>
                <a:latin typeface="Calibri" pitchFamily="34" charset="0"/>
              </a:rPr>
              <a:t>Tested so that we check the correct flow of information in and outside the module.</a:t>
            </a:r>
          </a:p>
          <a:p>
            <a:pPr algn="just"/>
            <a:r>
              <a:rPr lang="en-IN" sz="2200" b="1" dirty="0" smtClean="0">
                <a:solidFill>
                  <a:srgbClr val="C00000"/>
                </a:solidFill>
                <a:latin typeface="Calibri" pitchFamily="34" charset="0"/>
              </a:rPr>
              <a:t> LOCAL DATA STRUCTURE:- </a:t>
            </a:r>
            <a:r>
              <a:rPr lang="en-IN" sz="2200" b="1" dirty="0" smtClean="0">
                <a:solidFill>
                  <a:schemeClr val="tx1">
                    <a:lumMod val="95000"/>
                    <a:lumOff val="5000"/>
                  </a:schemeClr>
                </a:solidFill>
                <a:latin typeface="Calibri" pitchFamily="34" charset="0"/>
              </a:rPr>
              <a:t>Examine to ensure that the intermediate results or data is maintained or stored properly.</a:t>
            </a:r>
          </a:p>
          <a:p>
            <a:pPr algn="just"/>
            <a:r>
              <a:rPr lang="en-IN" sz="2200" b="1" dirty="0" smtClean="0">
                <a:solidFill>
                  <a:srgbClr val="C00000"/>
                </a:solidFill>
                <a:latin typeface="Calibri" pitchFamily="34" charset="0"/>
              </a:rPr>
              <a:t>Independent/ Basis/ Paths:- </a:t>
            </a:r>
            <a:r>
              <a:rPr lang="en-IN" sz="2200" b="1" dirty="0" smtClean="0">
                <a:solidFill>
                  <a:schemeClr val="tx1">
                    <a:lumMod val="95000"/>
                    <a:lumOff val="5000"/>
                  </a:schemeClr>
                </a:solidFill>
                <a:latin typeface="Calibri" pitchFamily="34" charset="0"/>
              </a:rPr>
              <a:t>These are tested to ensure all statements within the modules are executed atleast once during testing. </a:t>
            </a:r>
          </a:p>
          <a:p>
            <a:pPr algn="just"/>
            <a:r>
              <a:rPr lang="en-IN" sz="2200" b="1" dirty="0" smtClean="0">
                <a:solidFill>
                  <a:srgbClr val="C00000"/>
                </a:solidFill>
                <a:latin typeface="Calibri" pitchFamily="34" charset="0"/>
              </a:rPr>
              <a:t>Boundary Conditions</a:t>
            </a:r>
            <a:r>
              <a:rPr lang="en-IN" sz="2200" b="1" dirty="0" smtClean="0">
                <a:solidFill>
                  <a:schemeClr val="tx1">
                    <a:lumMod val="95000"/>
                    <a:lumOff val="5000"/>
                  </a:schemeClr>
                </a:solidFill>
                <a:latin typeface="Calibri" pitchFamily="34" charset="0"/>
              </a:rPr>
              <a:t>:- Output value or computation at boundary value is correct.</a:t>
            </a:r>
          </a:p>
          <a:p>
            <a:pPr algn="just"/>
            <a:r>
              <a:rPr lang="en-IN" sz="2200" b="1" dirty="0" smtClean="0">
                <a:solidFill>
                  <a:srgbClr val="C00000"/>
                </a:solidFill>
                <a:latin typeface="Calibri" pitchFamily="34" charset="0"/>
              </a:rPr>
              <a:t>Internal Logic</a:t>
            </a:r>
            <a:r>
              <a:rPr lang="en-IN" sz="2200" b="1" dirty="0" smtClean="0">
                <a:solidFill>
                  <a:schemeClr val="tx1">
                    <a:lumMod val="95000"/>
                    <a:lumOff val="5000"/>
                  </a:schemeClr>
                </a:solidFill>
                <a:latin typeface="Calibri" pitchFamily="34" charset="0"/>
              </a:rPr>
              <a:t>:- Loops, Precedence, comparison of data types.</a:t>
            </a:r>
          </a:p>
          <a:p>
            <a:pPr algn="just"/>
            <a:r>
              <a:rPr lang="en-IN" sz="2200" b="1" dirty="0" smtClean="0">
                <a:solidFill>
                  <a:srgbClr val="C00000"/>
                </a:solidFill>
                <a:latin typeface="Calibri" pitchFamily="34" charset="0"/>
              </a:rPr>
              <a:t>Error Handling Paths:</a:t>
            </a:r>
            <a:r>
              <a:rPr lang="en-IN" sz="2200" b="1" dirty="0" smtClean="0">
                <a:solidFill>
                  <a:schemeClr val="tx1">
                    <a:lumMod val="95000"/>
                    <a:lumOff val="5000"/>
                  </a:schemeClr>
                </a:solidFill>
                <a:latin typeface="Calibri" pitchFamily="34" charset="0"/>
              </a:rPr>
              <a:t>- Try, Catch, Statement  </a:t>
            </a:r>
            <a:endParaRPr lang="en-IN" sz="2200" b="1" dirty="0">
              <a:solidFill>
                <a:schemeClr val="tx1">
                  <a:lumMod val="95000"/>
                  <a:lumOff val="5000"/>
                </a:schemeClr>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7030A0"/>
                </a:solidFill>
              </a:rPr>
              <a:t>						(cont.)</a:t>
            </a:r>
            <a:endParaRPr lang="en-IN" dirty="0">
              <a:solidFill>
                <a:srgbClr val="7030A0"/>
              </a:solidFill>
            </a:endParaRPr>
          </a:p>
        </p:txBody>
      </p:sp>
      <p:sp>
        <p:nvSpPr>
          <p:cNvPr id="3" name="Content Placeholder 2"/>
          <p:cNvSpPr>
            <a:spLocks noGrp="1"/>
          </p:cNvSpPr>
          <p:nvPr>
            <p:ph idx="1"/>
          </p:nvPr>
        </p:nvSpPr>
        <p:spPr/>
        <p:txBody>
          <a:bodyPr/>
          <a:lstStyle/>
          <a:p>
            <a:r>
              <a:rPr lang="en-IN" sz="2200" b="1" dirty="0" smtClean="0">
                <a:solidFill>
                  <a:srgbClr val="C00000"/>
                </a:solidFill>
                <a:latin typeface="Calibri" pitchFamily="34" charset="0"/>
              </a:rPr>
              <a:t>PROBLEMS with UNIT TESTING:- </a:t>
            </a:r>
          </a:p>
          <a:p>
            <a:endParaRPr lang="en-IN" sz="2200" b="1" dirty="0" smtClean="0">
              <a:latin typeface="Calibri" pitchFamily="34" charset="0"/>
            </a:endParaRPr>
          </a:p>
          <a:p>
            <a:r>
              <a:rPr lang="en-IN" sz="2200" b="1" dirty="0" smtClean="0">
                <a:latin typeface="Calibri" pitchFamily="34" charset="0"/>
              </a:rPr>
              <a:t>How to test component without anything to call it ?</a:t>
            </a:r>
          </a:p>
          <a:p>
            <a:r>
              <a:rPr lang="en-IN" sz="2200" b="1" dirty="0" smtClean="0">
                <a:latin typeface="Calibri" pitchFamily="34" charset="0"/>
              </a:rPr>
              <a:t>How to test component without any module to be called by itself ?</a:t>
            </a:r>
          </a:p>
          <a:p>
            <a:endParaRPr lang="en-IN" sz="2200" b="1" dirty="0" smtClean="0">
              <a:latin typeface="Calibri" pitchFamily="34" charset="0"/>
            </a:endParaRPr>
          </a:p>
          <a:p>
            <a:endParaRPr lang="en-IN" sz="2200" b="1" dirty="0" smtClean="0">
              <a:latin typeface="Calibri" pitchFamily="34" charset="0"/>
            </a:endParaRPr>
          </a:p>
          <a:p>
            <a:r>
              <a:rPr lang="en-IN" sz="2200" b="1" dirty="0" smtClean="0">
                <a:latin typeface="Calibri" pitchFamily="34" charset="0"/>
              </a:rPr>
              <a:t>Use</a:t>
            </a:r>
            <a:r>
              <a:rPr lang="en-IN" sz="2500" b="1" dirty="0" smtClean="0">
                <a:latin typeface="Calibri" pitchFamily="34" charset="0"/>
              </a:rPr>
              <a:t> </a:t>
            </a:r>
            <a:r>
              <a:rPr lang="en-IN" sz="2500" b="1" dirty="0" smtClean="0">
                <a:solidFill>
                  <a:srgbClr val="FF0000"/>
                </a:solidFill>
                <a:latin typeface="Calibri" pitchFamily="34" charset="0"/>
              </a:rPr>
              <a:t>DRIVER &amp; STUBS</a:t>
            </a:r>
            <a:endParaRPr lang="en-IN" sz="2500" b="1"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fontScale="90000"/>
          </a:bodyPr>
          <a:lstStyle/>
          <a:p>
            <a:r>
              <a:rPr lang="en-IN" dirty="0" smtClean="0">
                <a:solidFill>
                  <a:srgbClr val="7030A0"/>
                </a:solidFill>
              </a:rPr>
              <a:t>						(Cont.)</a:t>
            </a:r>
            <a:endParaRPr lang="en-IN" dirty="0">
              <a:solidFill>
                <a:srgbClr val="7030A0"/>
              </a:solidFill>
            </a:endParaRPr>
          </a:p>
        </p:txBody>
      </p:sp>
      <p:sp>
        <p:nvSpPr>
          <p:cNvPr id="5" name="Content Placeholder 4"/>
          <p:cNvSpPr>
            <a:spLocks noGrp="1"/>
          </p:cNvSpPr>
          <p:nvPr>
            <p:ph idx="1"/>
          </p:nvPr>
        </p:nvSpPr>
        <p:spPr>
          <a:xfrm>
            <a:off x="457200" y="1371600"/>
            <a:ext cx="7239000" cy="5084136"/>
          </a:xfrm>
        </p:spPr>
        <p:txBody>
          <a:bodyPr>
            <a:normAutofit/>
          </a:bodyPr>
          <a:lstStyle/>
          <a:p>
            <a:r>
              <a:rPr lang="en-IN" sz="2200" b="1" dirty="0" smtClean="0">
                <a:solidFill>
                  <a:srgbClr val="C00000"/>
                </a:solidFill>
                <a:latin typeface="Calibri" pitchFamily="34" charset="0"/>
              </a:rPr>
              <a:t>Driver</a:t>
            </a:r>
            <a:r>
              <a:rPr lang="en-IN" sz="2200" b="1" dirty="0" smtClean="0">
                <a:latin typeface="Calibri" pitchFamily="34" charset="0"/>
              </a:rPr>
              <a:t>:-  Main program that accepts test case data, passes data to the component to be tested and prints relevant results.</a:t>
            </a:r>
          </a:p>
          <a:p>
            <a:r>
              <a:rPr lang="en-IN" sz="2200" b="1" dirty="0" smtClean="0">
                <a:latin typeface="Calibri" pitchFamily="34" charset="0"/>
              </a:rPr>
              <a:t> Take data from user &amp; pass to test module.</a:t>
            </a:r>
          </a:p>
          <a:p>
            <a:r>
              <a:rPr lang="en-IN" sz="2200" b="1" dirty="0" smtClean="0">
                <a:solidFill>
                  <a:srgbClr val="C00000"/>
                </a:solidFill>
                <a:latin typeface="Calibri" pitchFamily="34" charset="0"/>
              </a:rPr>
              <a:t>STUBS:</a:t>
            </a:r>
            <a:r>
              <a:rPr lang="en-IN" sz="2200" b="1" dirty="0" smtClean="0">
                <a:latin typeface="Calibri" pitchFamily="34" charset="0"/>
              </a:rPr>
              <a:t>- Subordinate modules that are called by the module to be tested.</a:t>
            </a:r>
          </a:p>
          <a:p>
            <a:r>
              <a:rPr lang="en-IN" sz="2200" b="1" dirty="0" smtClean="0">
                <a:latin typeface="Calibri" pitchFamily="34" charset="0"/>
              </a:rPr>
              <a:t>It is a dummy sub-program that does minimal data manipulation, provides verification of entry and returns the control to module under testing.</a:t>
            </a:r>
          </a:p>
          <a:p>
            <a:r>
              <a:rPr lang="en-IN" sz="2200" b="1" dirty="0" smtClean="0">
                <a:solidFill>
                  <a:srgbClr val="C00000"/>
                </a:solidFill>
                <a:latin typeface="Calibri" pitchFamily="34" charset="0"/>
              </a:rPr>
              <a:t>SCAFFOLDING:</a:t>
            </a:r>
            <a:r>
              <a:rPr lang="en-IN" sz="2200" b="1" dirty="0" smtClean="0">
                <a:latin typeface="Calibri" pitchFamily="34" charset="0"/>
              </a:rPr>
              <a:t>- The overhead code</a:t>
            </a:r>
          </a:p>
          <a:p>
            <a:r>
              <a:rPr lang="en-IN" sz="2200" b="1" dirty="0" smtClean="0">
                <a:latin typeface="Calibri" pitchFamily="34" charset="0"/>
              </a:rPr>
              <a:t>Refers to drivers &amp; stubs</a:t>
            </a:r>
          </a:p>
          <a:p>
            <a:r>
              <a:rPr lang="en-IN" sz="2200" b="1" dirty="0" smtClean="0">
                <a:latin typeface="Calibri" pitchFamily="34" charset="0"/>
              </a:rPr>
              <a:t>Refers to a Test </a:t>
            </a:r>
            <a:r>
              <a:rPr lang="en-IN" sz="2200" b="1" dirty="0" err="1" smtClean="0">
                <a:latin typeface="Calibri" pitchFamily="34" charset="0"/>
              </a:rPr>
              <a:t>Harners</a:t>
            </a:r>
            <a:endParaRPr lang="en-IN" sz="1600" b="1" dirty="0" smtClean="0">
              <a:latin typeface="Calibri" pitchFamily="34" charset="0"/>
            </a:endParaRPr>
          </a:p>
          <a:p>
            <a:endParaRPr lang="en-IN" sz="2200" b="1" dirty="0">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7030A0"/>
                </a:solidFill>
              </a:rPr>
              <a:t>						</a:t>
            </a:r>
            <a:r>
              <a:rPr lang="en-IN" dirty="0" smtClean="0">
                <a:solidFill>
                  <a:srgbClr val="7030A0"/>
                </a:solidFill>
              </a:rPr>
              <a:t>     another diagram is done in class</a:t>
            </a:r>
            <a:endParaRPr lang="en-IN" dirty="0">
              <a:solidFill>
                <a:srgbClr val="7030A0"/>
              </a:solidFill>
            </a:endParaRPr>
          </a:p>
        </p:txBody>
      </p:sp>
      <p:pic>
        <p:nvPicPr>
          <p:cNvPr id="3074" name="Picture 2" descr="C:\Users\Prabhjot Kaur\Desktop\unit-test-environment.jpg"/>
          <p:cNvPicPr>
            <a:picLocks noGrp="1" noChangeAspect="1" noChangeArrowheads="1"/>
          </p:cNvPicPr>
          <p:nvPr>
            <p:ph idx="1"/>
          </p:nvPr>
        </p:nvPicPr>
        <p:blipFill>
          <a:blip r:embed="rId2" cstate="print"/>
          <a:srcRect/>
          <a:stretch>
            <a:fillRect/>
          </a:stretch>
        </p:blipFill>
        <p:spPr bwMode="auto">
          <a:xfrm>
            <a:off x="1371600" y="1981200"/>
            <a:ext cx="5562600" cy="3356769"/>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0" dirty="0" smtClean="0">
                <a:solidFill>
                  <a:srgbClr val="C00000"/>
                </a:solidFill>
              </a:rPr>
              <a:t>2.Integration testing</a:t>
            </a:r>
            <a:br>
              <a:rPr lang="en-IN" b="0" dirty="0" smtClean="0">
                <a:solidFill>
                  <a:srgbClr val="C00000"/>
                </a:solidFill>
              </a:rPr>
            </a:br>
            <a:endParaRPr lang="en-IN" dirty="0">
              <a:solidFill>
                <a:srgbClr val="C00000"/>
              </a:solidFill>
            </a:endParaRPr>
          </a:p>
        </p:txBody>
      </p:sp>
      <p:sp>
        <p:nvSpPr>
          <p:cNvPr id="3" name="Content Placeholder 2"/>
          <p:cNvSpPr>
            <a:spLocks noGrp="1"/>
          </p:cNvSpPr>
          <p:nvPr>
            <p:ph idx="1"/>
          </p:nvPr>
        </p:nvSpPr>
        <p:spPr>
          <a:xfrm>
            <a:off x="457200" y="1143000"/>
            <a:ext cx="7239000" cy="5312736"/>
          </a:xfrm>
        </p:spPr>
        <p:txBody>
          <a:bodyPr>
            <a:normAutofit/>
          </a:bodyPr>
          <a:lstStyle/>
          <a:p>
            <a:r>
              <a:rPr lang="en-IN" sz="2400" b="1" dirty="0" smtClean="0">
                <a:solidFill>
                  <a:srgbClr val="7030A0"/>
                </a:solidFill>
                <a:latin typeface="Calibri" pitchFamily="34" charset="0"/>
              </a:rPr>
              <a:t>MAIN TARGET:</a:t>
            </a:r>
            <a:r>
              <a:rPr lang="en-IN" sz="2400" b="1" dirty="0" smtClean="0">
                <a:latin typeface="Calibri" pitchFamily="34" charset="0"/>
              </a:rPr>
              <a:t>- Determines the correctness of the interface.</a:t>
            </a:r>
          </a:p>
          <a:p>
            <a:r>
              <a:rPr lang="en-IN" sz="2400" b="1" dirty="0" smtClean="0">
                <a:latin typeface="Calibri" pitchFamily="34" charset="0"/>
              </a:rPr>
              <a:t>The units or modules are to be integrated which gives raise to integration testing. </a:t>
            </a:r>
          </a:p>
          <a:p>
            <a:r>
              <a:rPr lang="en-IN" sz="2400" b="1" dirty="0" smtClean="0">
                <a:latin typeface="Calibri" pitchFamily="34" charset="0"/>
              </a:rPr>
              <a:t>It is to verify the functional, performance, and reliability between the modules that are integrated.</a:t>
            </a:r>
          </a:p>
          <a:p>
            <a:pPr>
              <a:buNone/>
            </a:pPr>
            <a:endParaRPr lang="en-IN" sz="2400" b="1" dirty="0" smtClean="0">
              <a:latin typeface="Calibri" pitchFamily="34" charset="0"/>
            </a:endParaRPr>
          </a:p>
          <a:p>
            <a:r>
              <a:rPr lang="en-IN" sz="2400" b="1" dirty="0" smtClean="0">
                <a:solidFill>
                  <a:srgbClr val="7030A0"/>
                </a:solidFill>
                <a:latin typeface="Calibri" pitchFamily="34" charset="0"/>
              </a:rPr>
              <a:t>WHY INTEGRATION TESTING IS REQ:</a:t>
            </a:r>
            <a:r>
              <a:rPr lang="en-IN" sz="2400" b="1" dirty="0" smtClean="0">
                <a:latin typeface="Calibri" pitchFamily="34" charset="0"/>
              </a:rPr>
              <a:t>-</a:t>
            </a:r>
          </a:p>
          <a:p>
            <a:r>
              <a:rPr lang="en-IN" sz="2400" b="1" dirty="0" smtClean="0">
                <a:latin typeface="Calibri" pitchFamily="34" charset="0"/>
              </a:rPr>
              <a:t>Data may be lost during interfacing</a:t>
            </a:r>
          </a:p>
          <a:p>
            <a:r>
              <a:rPr lang="en-IN" sz="2400" b="1" dirty="0" smtClean="0">
                <a:latin typeface="Calibri" pitchFamily="34" charset="0"/>
              </a:rPr>
              <a:t>Global data share b/w </a:t>
            </a:r>
            <a:r>
              <a:rPr lang="en-IN" sz="2400" b="1" dirty="0" err="1" smtClean="0">
                <a:latin typeface="Calibri" pitchFamily="34" charset="0"/>
              </a:rPr>
              <a:t>diffn</a:t>
            </a:r>
            <a:r>
              <a:rPr lang="en-IN" sz="2400" b="1" dirty="0" smtClean="0">
                <a:latin typeface="Calibri" pitchFamily="34" charset="0"/>
              </a:rPr>
              <a:t> modules</a:t>
            </a:r>
          </a:p>
          <a:p>
            <a:r>
              <a:rPr lang="en-IN" sz="2400" b="1" dirty="0" smtClean="0">
                <a:latin typeface="Calibri" pitchFamily="34" charset="0"/>
              </a:rPr>
              <a:t>Sub functions may not work properly when combined. </a:t>
            </a:r>
          </a:p>
          <a:p>
            <a:endParaRPr lang="en-IN" sz="2400" b="1" dirty="0" smtClean="0">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7030A0"/>
                </a:solidFill>
              </a:rPr>
              <a:t>						(cont.)</a:t>
            </a:r>
            <a:endParaRPr lang="en-IN" dirty="0">
              <a:solidFill>
                <a:srgbClr val="7030A0"/>
              </a:solidFill>
            </a:endParaRPr>
          </a:p>
        </p:txBody>
      </p:sp>
      <p:sp>
        <p:nvSpPr>
          <p:cNvPr id="3" name="Content Placeholder 2"/>
          <p:cNvSpPr>
            <a:spLocks noGrp="1"/>
          </p:cNvSpPr>
          <p:nvPr>
            <p:ph idx="1"/>
          </p:nvPr>
        </p:nvSpPr>
        <p:spPr/>
        <p:txBody>
          <a:bodyPr>
            <a:normAutofit/>
          </a:bodyPr>
          <a:lstStyle/>
          <a:p>
            <a:pPr>
              <a:buNone/>
            </a:pPr>
            <a:r>
              <a:rPr lang="en-IN" sz="2200" b="1" dirty="0" smtClean="0">
                <a:solidFill>
                  <a:srgbClr val="7030A0"/>
                </a:solidFill>
                <a:latin typeface="Calibri" pitchFamily="34" charset="0"/>
              </a:rPr>
              <a:t>    METHOD TO INTEGRATE &amp; TEST:</a:t>
            </a:r>
            <a:r>
              <a:rPr lang="en-IN" sz="2200" b="1" dirty="0" smtClean="0">
                <a:latin typeface="Calibri" pitchFamily="34" charset="0"/>
              </a:rPr>
              <a:t>-  </a:t>
            </a:r>
          </a:p>
          <a:p>
            <a:r>
              <a:rPr lang="en-IN" sz="2200" b="1" dirty="0" smtClean="0">
                <a:latin typeface="Calibri" pitchFamily="34" charset="0"/>
              </a:rPr>
              <a:t>Unit tested components are taken one by one and integrated incrementally -&gt; Debugging &amp; fault isolation becomes easier.</a:t>
            </a:r>
          </a:p>
          <a:p>
            <a:endParaRPr lang="en-IN" sz="2200" b="1" dirty="0" smtClean="0">
              <a:latin typeface="Calibri" pitchFamily="34" charset="0"/>
            </a:endParaRPr>
          </a:p>
          <a:p>
            <a:pPr>
              <a:buNone/>
            </a:pPr>
            <a:r>
              <a:rPr lang="en-IN" sz="2400" b="1" dirty="0" smtClean="0">
                <a:solidFill>
                  <a:srgbClr val="7030A0"/>
                </a:solidFill>
                <a:latin typeface="Calibri" pitchFamily="34" charset="0"/>
              </a:rPr>
              <a:t>    Types of Integration Testing:</a:t>
            </a:r>
          </a:p>
          <a:p>
            <a:r>
              <a:rPr lang="en-IN" sz="2400" b="1" dirty="0" smtClean="0">
                <a:solidFill>
                  <a:srgbClr val="C00000"/>
                </a:solidFill>
                <a:latin typeface="Calibri" pitchFamily="34" charset="0"/>
              </a:rPr>
              <a:t>Top Down Integration</a:t>
            </a:r>
          </a:p>
          <a:p>
            <a:r>
              <a:rPr lang="en-IN" sz="2400" b="1" dirty="0" smtClean="0">
                <a:solidFill>
                  <a:srgbClr val="C00000"/>
                </a:solidFill>
                <a:latin typeface="Calibri" pitchFamily="34" charset="0"/>
              </a:rPr>
              <a:t>Bottom Up Integration</a:t>
            </a:r>
          </a:p>
          <a:p>
            <a:r>
              <a:rPr lang="en-IN" sz="2400" b="1" dirty="0" smtClean="0">
                <a:solidFill>
                  <a:srgbClr val="C00000"/>
                </a:solidFill>
                <a:latin typeface="Calibri" pitchFamily="34" charset="0"/>
              </a:rPr>
              <a:t>Hybrid Integration (SANDWICH)</a:t>
            </a:r>
          </a:p>
          <a:p>
            <a:endParaRPr lang="en-IN" sz="2200" b="1" dirty="0" smtClean="0">
              <a:latin typeface="Calibri" pitchFamily="34" charset="0"/>
            </a:endParaRPr>
          </a:p>
          <a:p>
            <a:endParaRPr lang="en-IN" sz="2200" b="1" dirty="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fontScale="90000"/>
          </a:bodyPr>
          <a:lstStyle/>
          <a:p>
            <a:r>
              <a:rPr lang="en-IN" dirty="0" smtClean="0">
                <a:solidFill>
                  <a:srgbClr val="7030A0"/>
                </a:solidFill>
              </a:rPr>
              <a:t>						(cont.)</a:t>
            </a:r>
            <a:endParaRPr lang="en-IN" dirty="0">
              <a:solidFill>
                <a:srgbClr val="7030A0"/>
              </a:solidFill>
            </a:endParaRPr>
          </a:p>
        </p:txBody>
      </p:sp>
      <p:sp>
        <p:nvSpPr>
          <p:cNvPr id="3" name="Content Placeholder 2"/>
          <p:cNvSpPr>
            <a:spLocks noGrp="1"/>
          </p:cNvSpPr>
          <p:nvPr>
            <p:ph idx="1"/>
          </p:nvPr>
        </p:nvSpPr>
        <p:spPr>
          <a:xfrm>
            <a:off x="457200" y="1219200"/>
            <a:ext cx="7239000" cy="5236536"/>
          </a:xfrm>
        </p:spPr>
        <p:txBody>
          <a:bodyPr>
            <a:noAutofit/>
          </a:bodyPr>
          <a:lstStyle/>
          <a:p>
            <a:pPr>
              <a:buNone/>
            </a:pPr>
            <a:r>
              <a:rPr lang="en-IN" sz="2200" b="1" dirty="0" smtClean="0">
                <a:latin typeface="Calibri" pitchFamily="34" charset="0"/>
              </a:rPr>
              <a:t>    </a:t>
            </a:r>
            <a:r>
              <a:rPr lang="en-IN" sz="2200" b="1" dirty="0" smtClean="0">
                <a:solidFill>
                  <a:srgbClr val="7030A0"/>
                </a:solidFill>
                <a:latin typeface="Calibri" pitchFamily="34" charset="0"/>
              </a:rPr>
              <a:t>Top-down integration</a:t>
            </a:r>
          </a:p>
          <a:p>
            <a:r>
              <a:rPr lang="en-IN" sz="2200" b="1" dirty="0" smtClean="0">
                <a:latin typeface="Calibri" pitchFamily="34" charset="0"/>
              </a:rPr>
              <a:t>It is an incremental approach for building the software architecture.</a:t>
            </a:r>
          </a:p>
          <a:p>
            <a:r>
              <a:rPr lang="en-IN" sz="2200" b="1" dirty="0" smtClean="0">
                <a:latin typeface="Calibri" pitchFamily="34" charset="0"/>
              </a:rPr>
              <a:t>It starts with the main control module or program.</a:t>
            </a:r>
          </a:p>
          <a:p>
            <a:r>
              <a:rPr lang="en-IN" sz="2200" b="1" dirty="0" smtClean="0">
                <a:latin typeface="Calibri" pitchFamily="34" charset="0"/>
              </a:rPr>
              <a:t>Modules are merged by moving downward through the control hierarchy.</a:t>
            </a:r>
          </a:p>
          <a:p>
            <a:r>
              <a:rPr lang="en-IN" sz="2200" b="1" dirty="0" smtClean="0">
                <a:latin typeface="Calibri" pitchFamily="34" charset="0"/>
              </a:rPr>
              <a:t>Calling module is always available.</a:t>
            </a:r>
          </a:p>
          <a:p>
            <a:pPr>
              <a:buNone/>
            </a:pPr>
            <a:r>
              <a:rPr lang="en-IN" sz="2200" b="1" dirty="0" smtClean="0">
                <a:solidFill>
                  <a:srgbClr val="7030A0"/>
                </a:solidFill>
                <a:latin typeface="Calibri" pitchFamily="34" charset="0"/>
              </a:rPr>
              <a:t/>
            </a:r>
            <a:br>
              <a:rPr lang="en-IN" sz="2200" b="1" dirty="0" smtClean="0">
                <a:solidFill>
                  <a:srgbClr val="7030A0"/>
                </a:solidFill>
                <a:latin typeface="Calibri" pitchFamily="34" charset="0"/>
              </a:rPr>
            </a:br>
            <a:endParaRPr lang="en-IN" sz="2200" b="1" dirty="0" smtClean="0">
              <a:solidFill>
                <a:srgbClr val="7030A0"/>
              </a:solidFill>
              <a:latin typeface="Calibri" pitchFamily="34" charset="0"/>
            </a:endParaRPr>
          </a:p>
          <a:p>
            <a:pPr>
              <a:buNone/>
            </a:pPr>
            <a:endParaRPr lang="en-IN" sz="2200" b="1" dirty="0" smtClean="0">
              <a:latin typeface="Calibri" pitchFamily="34" charset="0"/>
            </a:endParaRPr>
          </a:p>
          <a:p>
            <a:pPr>
              <a:buNone/>
            </a:pPr>
            <a:endParaRPr lang="en-IN" sz="2200" b="1" dirty="0" smtClean="0">
              <a:latin typeface="Calibri" pitchFamily="34" charset="0"/>
            </a:endParaRPr>
          </a:p>
          <a:p>
            <a:endParaRPr lang="en-IN" sz="2200" b="1" dirty="0">
              <a:latin typeface="Calibri" pitchFamily="34" charset="0"/>
            </a:endParaRPr>
          </a:p>
        </p:txBody>
      </p:sp>
      <p:pic>
        <p:nvPicPr>
          <p:cNvPr id="4" name="Picture 3" descr="C:\Users\Prabhjot Kaur\Desktop\top-down-integration.jpg"/>
          <p:cNvPicPr>
            <a:picLocks noChangeAspect="1" noChangeArrowheads="1"/>
          </p:cNvPicPr>
          <p:nvPr/>
        </p:nvPicPr>
        <p:blipFill>
          <a:blip r:embed="rId2" cstate="print"/>
          <a:srcRect/>
          <a:stretch>
            <a:fillRect/>
          </a:stretch>
        </p:blipFill>
        <p:spPr bwMode="auto">
          <a:xfrm>
            <a:off x="2209800" y="3962400"/>
            <a:ext cx="3505200" cy="23622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r>
              <a:rPr lang="en-IN" dirty="0" smtClean="0">
                <a:solidFill>
                  <a:srgbClr val="7030A0"/>
                </a:solidFill>
              </a:rPr>
              <a:t>						(cont.)</a:t>
            </a:r>
            <a:endParaRPr lang="en-IN" dirty="0">
              <a:solidFill>
                <a:srgbClr val="7030A0"/>
              </a:solidFill>
            </a:endParaRPr>
          </a:p>
        </p:txBody>
      </p:sp>
      <p:sp>
        <p:nvSpPr>
          <p:cNvPr id="5" name="Content Placeholder 4"/>
          <p:cNvSpPr>
            <a:spLocks noGrp="1"/>
          </p:cNvSpPr>
          <p:nvPr>
            <p:ph idx="1"/>
          </p:nvPr>
        </p:nvSpPr>
        <p:spPr>
          <a:xfrm>
            <a:off x="228600" y="1143000"/>
            <a:ext cx="7467600" cy="5312736"/>
          </a:xfrm>
        </p:spPr>
        <p:txBody>
          <a:bodyPr>
            <a:normAutofit/>
          </a:bodyPr>
          <a:lstStyle/>
          <a:p>
            <a:pPr>
              <a:buNone/>
            </a:pPr>
            <a:r>
              <a:rPr lang="en-IN" sz="2200" b="1" dirty="0" smtClean="0">
                <a:solidFill>
                  <a:srgbClr val="7030A0"/>
                </a:solidFill>
                <a:latin typeface="Calibri" pitchFamily="34" charset="0"/>
              </a:rPr>
              <a:t>    </a:t>
            </a:r>
            <a:r>
              <a:rPr lang="en-IN" sz="2500" b="1" dirty="0" smtClean="0">
                <a:solidFill>
                  <a:srgbClr val="7030A0"/>
                </a:solidFill>
                <a:latin typeface="Calibri" pitchFamily="34" charset="0"/>
              </a:rPr>
              <a:t>Problems with top-down approach of testing:-</a:t>
            </a:r>
            <a:r>
              <a:rPr lang="en-IN" sz="2500" b="1" dirty="0" smtClean="0">
                <a:latin typeface="Calibri" pitchFamily="34" charset="0"/>
              </a:rPr>
              <a:t>   </a:t>
            </a:r>
          </a:p>
          <a:p>
            <a:r>
              <a:rPr lang="en-IN" sz="2200" b="1" dirty="0" smtClean="0">
                <a:latin typeface="Calibri" pitchFamily="34" charset="0"/>
              </a:rPr>
              <a:t>It is an incremental integration testing approach in which the test conditions are difficult to create.</a:t>
            </a:r>
          </a:p>
          <a:p>
            <a:endParaRPr lang="en-IN" sz="2200" b="1" dirty="0" smtClean="0">
              <a:latin typeface="Calibri" pitchFamily="34" charset="0"/>
            </a:endParaRPr>
          </a:p>
          <a:p>
            <a:r>
              <a:rPr lang="en-IN" sz="2200" b="1" dirty="0" smtClean="0">
                <a:latin typeface="Calibri" pitchFamily="34" charset="0"/>
              </a:rPr>
              <a:t>Errors occur, then correction is difficult.</a:t>
            </a:r>
          </a:p>
          <a:p>
            <a:pPr>
              <a:buNone/>
            </a:pPr>
            <a:endParaRPr lang="en-IN" sz="2200" b="1" dirty="0" smtClean="0">
              <a:latin typeface="Calibri" pitchFamily="34" charset="0"/>
            </a:endParaRPr>
          </a:p>
          <a:p>
            <a:r>
              <a:rPr lang="en-IN" sz="2200" b="1" dirty="0" smtClean="0">
                <a:latin typeface="Calibri" pitchFamily="34" charset="0"/>
              </a:rPr>
              <a:t>The programs are expanded into various modules due to the complications.</a:t>
            </a:r>
          </a:p>
          <a:p>
            <a:endParaRPr lang="en-IN" sz="2200" b="1" dirty="0" smtClean="0">
              <a:latin typeface="Calibri" pitchFamily="34" charset="0"/>
            </a:endParaRPr>
          </a:p>
          <a:p>
            <a:r>
              <a:rPr lang="en-IN" sz="2200" b="1" dirty="0" smtClean="0">
                <a:latin typeface="Calibri" pitchFamily="34" charset="0"/>
              </a:rPr>
              <a:t>Previous errors are corrected, then new get created and the process continues(Infinite Loop).</a:t>
            </a:r>
          </a:p>
          <a:p>
            <a:endParaRPr lang="en-IN" sz="2200" b="1" dirty="0" smtClean="0">
              <a:latin typeface="Calibri" pitchFamily="34" charset="0"/>
            </a:endParaRPr>
          </a:p>
          <a:p>
            <a:endParaRPr lang="en-IN" sz="2200" b="1" dirty="0" smtClean="0">
              <a:latin typeface="Calibri" pitchFamily="34" charset="0"/>
            </a:endParaRPr>
          </a:p>
          <a:p>
            <a:endParaRPr lang="en-IN" sz="2200" b="1"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normAutofit fontScale="90000"/>
          </a:bodyPr>
          <a:lstStyle/>
          <a:p>
            <a:r>
              <a:rPr lang="en-IN" dirty="0" smtClean="0">
                <a:solidFill>
                  <a:srgbClr val="0070C0"/>
                </a:solidFill>
              </a:rPr>
              <a:t>    Requirement  Engineering   			Process</a:t>
            </a:r>
            <a:endParaRPr lang="en-IN" dirty="0">
              <a:solidFill>
                <a:srgbClr val="0070C0"/>
              </a:solidFill>
            </a:endParaRPr>
          </a:p>
        </p:txBody>
      </p:sp>
      <p:sp>
        <p:nvSpPr>
          <p:cNvPr id="3" name="Content Placeholder 2"/>
          <p:cNvSpPr>
            <a:spLocks noGrp="1"/>
          </p:cNvSpPr>
          <p:nvPr>
            <p:ph idx="1"/>
          </p:nvPr>
        </p:nvSpPr>
        <p:spPr>
          <a:xfrm>
            <a:off x="457200" y="1295400"/>
            <a:ext cx="7239000" cy="5334000"/>
          </a:xfrm>
        </p:spPr>
        <p:txBody>
          <a:bodyPr>
            <a:noAutofit/>
          </a:bodyPr>
          <a:lstStyle/>
          <a:p>
            <a:pPr algn="just">
              <a:buNone/>
            </a:pPr>
            <a:r>
              <a:rPr lang="en-IN" sz="2200" b="1" dirty="0" smtClean="0">
                <a:latin typeface="Calibri" pitchFamily="34" charset="0"/>
              </a:rPr>
              <a:t>It is a four step process, which includes –</a:t>
            </a:r>
            <a:endParaRPr lang="en-IN" sz="2200" b="1" dirty="0" smtClean="0">
              <a:solidFill>
                <a:srgbClr val="FF0000"/>
              </a:solidFill>
              <a:latin typeface="Calibri" pitchFamily="34" charset="0"/>
            </a:endParaRPr>
          </a:p>
          <a:p>
            <a:pPr algn="just">
              <a:buNone/>
            </a:pPr>
            <a:r>
              <a:rPr lang="en-IN" sz="2200" b="1" dirty="0" smtClean="0">
                <a:solidFill>
                  <a:srgbClr val="FF0000"/>
                </a:solidFill>
                <a:latin typeface="Calibri" pitchFamily="34" charset="0"/>
              </a:rPr>
              <a:t>1. </a:t>
            </a:r>
            <a:r>
              <a:rPr lang="en-IN" sz="2200" b="1" u="sng" dirty="0" smtClean="0">
                <a:solidFill>
                  <a:srgbClr val="FF0000"/>
                </a:solidFill>
                <a:latin typeface="Calibri" pitchFamily="34" charset="0"/>
              </a:rPr>
              <a:t>Requirement Gathering(ELICITATION)</a:t>
            </a:r>
            <a:r>
              <a:rPr lang="en-IN" sz="2200" b="1" dirty="0" smtClean="0">
                <a:solidFill>
                  <a:srgbClr val="FF0000"/>
                </a:solidFill>
                <a:latin typeface="Calibri" pitchFamily="34" charset="0"/>
              </a:rPr>
              <a:t>:-</a:t>
            </a:r>
            <a:r>
              <a:rPr lang="en-IN" sz="2200" b="1" dirty="0" smtClean="0">
                <a:latin typeface="Calibri" pitchFamily="34" charset="0"/>
              </a:rPr>
              <a:t>Requirements are identified with the help of customer.</a:t>
            </a:r>
          </a:p>
          <a:p>
            <a:pPr algn="just"/>
            <a:r>
              <a:rPr lang="en-IN" sz="2200" b="1" dirty="0" smtClean="0">
                <a:latin typeface="Calibri" pitchFamily="34" charset="0"/>
              </a:rPr>
              <a:t>focused towards goal of the organization.</a:t>
            </a:r>
          </a:p>
          <a:p>
            <a:pPr algn="just"/>
            <a:r>
              <a:rPr lang="en-IN" sz="2200" b="1" dirty="0" smtClean="0">
                <a:latin typeface="Calibri" pitchFamily="34" charset="0"/>
              </a:rPr>
              <a:t>It comes up with rough idea about what all functions the software must perform and which all features are expected from the software.</a:t>
            </a:r>
          </a:p>
          <a:p>
            <a:pPr algn="just">
              <a:buNone/>
            </a:pPr>
            <a:endParaRPr lang="en-IN" sz="2200" b="1" dirty="0" smtClean="0">
              <a:solidFill>
                <a:srgbClr val="FF0000"/>
              </a:solidFill>
              <a:latin typeface="Calibri" pitchFamily="34" charset="0"/>
            </a:endParaRPr>
          </a:p>
          <a:p>
            <a:pPr algn="just">
              <a:buNone/>
            </a:pPr>
            <a:r>
              <a:rPr lang="en-IN" sz="2200" b="1" dirty="0" smtClean="0">
                <a:solidFill>
                  <a:srgbClr val="FF0000"/>
                </a:solidFill>
                <a:latin typeface="Calibri" pitchFamily="34" charset="0"/>
              </a:rPr>
              <a:t>2. </a:t>
            </a:r>
            <a:r>
              <a:rPr lang="en-IN" sz="2200" b="1" u="sng" dirty="0" smtClean="0">
                <a:solidFill>
                  <a:srgbClr val="FF0000"/>
                </a:solidFill>
                <a:latin typeface="Calibri" pitchFamily="34" charset="0"/>
              </a:rPr>
              <a:t>Requirement Analysis:</a:t>
            </a:r>
            <a:r>
              <a:rPr lang="en-IN" sz="2200" b="1" dirty="0" smtClean="0">
                <a:solidFill>
                  <a:srgbClr val="FF0000"/>
                </a:solidFill>
                <a:latin typeface="Calibri" pitchFamily="34" charset="0"/>
              </a:rPr>
              <a:t>- </a:t>
            </a:r>
            <a:r>
              <a:rPr lang="en-IN" sz="2200" b="1" dirty="0" smtClean="0">
                <a:solidFill>
                  <a:schemeClr val="tx1">
                    <a:lumMod val="95000"/>
                    <a:lumOff val="5000"/>
                  </a:schemeClr>
                </a:solidFill>
                <a:latin typeface="Calibri" pitchFamily="34" charset="0"/>
              </a:rPr>
              <a:t>It analysed to find inconsistencies, contradictions, priorities AND omit some </a:t>
            </a:r>
            <a:r>
              <a:rPr lang="en-IN" sz="2200" b="1" dirty="0" err="1" smtClean="0">
                <a:solidFill>
                  <a:schemeClr val="tx1">
                    <a:lumMod val="95000"/>
                    <a:lumOff val="5000"/>
                  </a:schemeClr>
                </a:solidFill>
                <a:latin typeface="Calibri" pitchFamily="34" charset="0"/>
              </a:rPr>
              <a:t>reqmts</a:t>
            </a:r>
            <a:r>
              <a:rPr lang="en-IN" sz="2200" b="1" dirty="0" smtClean="0">
                <a:solidFill>
                  <a:schemeClr val="tx1">
                    <a:lumMod val="95000"/>
                    <a:lumOff val="5000"/>
                  </a:schemeClr>
                </a:solidFill>
                <a:latin typeface="Calibri" pitchFamily="34" charset="0"/>
              </a:rPr>
              <a:t>.</a:t>
            </a:r>
          </a:p>
          <a:p>
            <a:pPr algn="just"/>
            <a:r>
              <a:rPr lang="en-IN" sz="2200" b="1" dirty="0" smtClean="0">
                <a:latin typeface="Calibri" pitchFamily="34" charset="0"/>
              </a:rPr>
              <a:t>how the intended software will interact with hardware</a:t>
            </a:r>
          </a:p>
          <a:p>
            <a:pPr algn="just"/>
            <a:r>
              <a:rPr lang="en-IN" sz="2200" b="1" dirty="0" smtClean="0">
                <a:latin typeface="Calibri" pitchFamily="34" charset="0"/>
              </a:rPr>
              <a:t>speed of operation</a:t>
            </a:r>
          </a:p>
          <a:p>
            <a:pPr algn="just">
              <a:buNone/>
            </a:pPr>
            <a:endParaRPr lang="en-IN" sz="2200" b="1" dirty="0" smtClean="0">
              <a:solidFill>
                <a:schemeClr val="tx1">
                  <a:lumMod val="95000"/>
                  <a:lumOff val="5000"/>
                </a:schemeClr>
              </a:solidFill>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0" dirty="0" smtClean="0">
                <a:solidFill>
                  <a:srgbClr val="7030A0"/>
                </a:solidFill>
              </a:rPr>
              <a:t>Bottom-up integration</a:t>
            </a:r>
            <a:br>
              <a:rPr lang="en-IN" b="0" dirty="0" smtClean="0">
                <a:solidFill>
                  <a:srgbClr val="7030A0"/>
                </a:solidFill>
              </a:rPr>
            </a:br>
            <a:endParaRPr lang="en-IN" dirty="0">
              <a:solidFill>
                <a:srgbClr val="7030A0"/>
              </a:solidFill>
            </a:endParaRPr>
          </a:p>
        </p:txBody>
      </p:sp>
      <p:sp>
        <p:nvSpPr>
          <p:cNvPr id="3" name="Content Placeholder 2"/>
          <p:cNvSpPr>
            <a:spLocks noGrp="1"/>
          </p:cNvSpPr>
          <p:nvPr>
            <p:ph idx="1"/>
          </p:nvPr>
        </p:nvSpPr>
        <p:spPr>
          <a:xfrm>
            <a:off x="457200" y="1219200"/>
            <a:ext cx="7239000" cy="5236536"/>
          </a:xfrm>
        </p:spPr>
        <p:txBody>
          <a:bodyPr>
            <a:normAutofit fontScale="85000" lnSpcReduction="20000"/>
          </a:bodyPr>
          <a:lstStyle/>
          <a:p>
            <a:r>
              <a:rPr lang="en-IN" b="1" dirty="0" smtClean="0">
                <a:latin typeface="Calibri" pitchFamily="34" charset="0"/>
              </a:rPr>
              <a:t>In this the components are combined</a:t>
            </a:r>
          </a:p>
          <a:p>
            <a:pPr>
              <a:buNone/>
            </a:pPr>
            <a:r>
              <a:rPr lang="en-IN" b="1" dirty="0" smtClean="0">
                <a:latin typeface="Calibri" pitchFamily="34" charset="0"/>
              </a:rPr>
              <a:t>   from the lowest level in the program </a:t>
            </a:r>
          </a:p>
          <a:p>
            <a:pPr>
              <a:buNone/>
            </a:pPr>
            <a:r>
              <a:rPr lang="en-IN" b="1" dirty="0" smtClean="0">
                <a:latin typeface="Calibri" pitchFamily="34" charset="0"/>
              </a:rPr>
              <a:t>   structure.</a:t>
            </a:r>
          </a:p>
          <a:p>
            <a:pPr>
              <a:buNone/>
            </a:pPr>
            <a:endParaRPr lang="en-IN" b="1" dirty="0" smtClean="0">
              <a:latin typeface="Calibri" pitchFamily="34" charset="0"/>
            </a:endParaRPr>
          </a:p>
          <a:p>
            <a:r>
              <a:rPr lang="en-IN" b="1" dirty="0" smtClean="0">
                <a:latin typeface="Calibri" pitchFamily="34" charset="0"/>
              </a:rPr>
              <a:t>Components are merged into clusters </a:t>
            </a:r>
          </a:p>
          <a:p>
            <a:pPr>
              <a:buNone/>
            </a:pPr>
            <a:r>
              <a:rPr lang="en-IN" b="1" dirty="0" smtClean="0">
                <a:latin typeface="Calibri" pitchFamily="34" charset="0"/>
              </a:rPr>
              <a:t>   then perform a specific software sub </a:t>
            </a:r>
          </a:p>
          <a:p>
            <a:pPr>
              <a:buNone/>
            </a:pPr>
            <a:r>
              <a:rPr lang="en-IN" b="1" dirty="0" smtClean="0">
                <a:latin typeface="Calibri" pitchFamily="34" charset="0"/>
              </a:rPr>
              <a:t>    function.</a:t>
            </a:r>
          </a:p>
          <a:p>
            <a:endParaRPr lang="en-IN" b="1" dirty="0" smtClean="0">
              <a:latin typeface="Calibri" pitchFamily="34" charset="0"/>
            </a:endParaRPr>
          </a:p>
          <a:p>
            <a:r>
              <a:rPr lang="en-IN" b="1" dirty="0" smtClean="0">
                <a:latin typeface="Calibri" pitchFamily="34" charset="0"/>
              </a:rPr>
              <a:t>A control program for testing(driver) coordinate test case input and output.</a:t>
            </a:r>
          </a:p>
          <a:p>
            <a:endParaRPr lang="en-IN" b="1" dirty="0" smtClean="0">
              <a:latin typeface="Calibri" pitchFamily="34" charset="0"/>
            </a:endParaRPr>
          </a:p>
          <a:p>
            <a:r>
              <a:rPr lang="en-IN" b="1" dirty="0" smtClean="0">
                <a:latin typeface="Calibri" pitchFamily="34" charset="0"/>
              </a:rPr>
              <a:t>After these steps are tested in cluster.</a:t>
            </a:r>
          </a:p>
          <a:p>
            <a:endParaRPr lang="en-IN" b="1" dirty="0" smtClean="0">
              <a:latin typeface="Calibri" pitchFamily="34" charset="0"/>
            </a:endParaRPr>
          </a:p>
          <a:p>
            <a:r>
              <a:rPr lang="en-IN" b="1" dirty="0" smtClean="0">
                <a:latin typeface="Calibri" pitchFamily="34" charset="0"/>
              </a:rPr>
              <a:t>The driver is removed and clusters are merged by moving upward on the program structure.</a:t>
            </a:r>
          </a:p>
          <a:p>
            <a:endParaRPr lang="en-IN" b="1" dirty="0" smtClean="0">
              <a:latin typeface="Calibri" pitchFamily="34" charset="0"/>
            </a:endParaRPr>
          </a:p>
          <a:p>
            <a:endParaRPr lang="en-IN" b="1" dirty="0">
              <a:latin typeface="Calibri" pitchFamily="34" charset="0"/>
            </a:endParaRPr>
          </a:p>
        </p:txBody>
      </p:sp>
      <p:pic>
        <p:nvPicPr>
          <p:cNvPr id="5122" name="Picture 2" descr="C:\Users\Prabhjot Kaur\Desktop\bottom-up-integration.jpg"/>
          <p:cNvPicPr>
            <a:picLocks noChangeAspect="1" noChangeArrowheads="1"/>
          </p:cNvPicPr>
          <p:nvPr/>
        </p:nvPicPr>
        <p:blipFill>
          <a:blip r:embed="rId2" cstate="print"/>
          <a:srcRect/>
          <a:stretch>
            <a:fillRect/>
          </a:stretch>
        </p:blipFill>
        <p:spPr bwMode="auto">
          <a:xfrm>
            <a:off x="5257800" y="990600"/>
            <a:ext cx="2886075" cy="294322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pPr algn="ctr"/>
            <a:r>
              <a:rPr lang="en-IN" dirty="0" smtClean="0">
                <a:solidFill>
                  <a:srgbClr val="7030A0"/>
                </a:solidFill>
              </a:rPr>
              <a:t>3. Validation testing</a:t>
            </a:r>
            <a:endParaRPr lang="en-IN" dirty="0">
              <a:solidFill>
                <a:srgbClr val="7030A0"/>
              </a:solidFill>
            </a:endParaRPr>
          </a:p>
        </p:txBody>
      </p:sp>
      <p:sp>
        <p:nvSpPr>
          <p:cNvPr id="3" name="Content Placeholder 2"/>
          <p:cNvSpPr>
            <a:spLocks noGrp="1"/>
          </p:cNvSpPr>
          <p:nvPr>
            <p:ph idx="1"/>
          </p:nvPr>
        </p:nvSpPr>
        <p:spPr>
          <a:xfrm>
            <a:off x="457200" y="1143000"/>
            <a:ext cx="7239000" cy="5312736"/>
          </a:xfrm>
        </p:spPr>
        <p:txBody>
          <a:bodyPr>
            <a:noAutofit/>
          </a:bodyPr>
          <a:lstStyle/>
          <a:p>
            <a:r>
              <a:rPr lang="en-IN" sz="2200" b="1" dirty="0" smtClean="0">
                <a:latin typeface="Calibri" pitchFamily="34" charset="0"/>
              </a:rPr>
              <a:t>Done at the end of the development process to determine whether software meets the customer expectations and requirements.</a:t>
            </a:r>
          </a:p>
          <a:p>
            <a:pPr>
              <a:buNone/>
            </a:pPr>
            <a:endParaRPr lang="en-IN" sz="2200" b="1" dirty="0" smtClean="0">
              <a:latin typeface="Calibri" pitchFamily="34" charset="0"/>
            </a:endParaRPr>
          </a:p>
          <a:p>
            <a:r>
              <a:rPr lang="en-IN" sz="2200" b="1" dirty="0" smtClean="0">
                <a:latin typeface="Calibri" pitchFamily="34" charset="0"/>
              </a:rPr>
              <a:t>Execution of code is comes under Validation.</a:t>
            </a:r>
          </a:p>
          <a:p>
            <a:endParaRPr lang="en-IN" sz="2200" b="1" dirty="0" smtClean="0">
              <a:latin typeface="Calibri" pitchFamily="34" charset="0"/>
            </a:endParaRPr>
          </a:p>
          <a:p>
            <a:r>
              <a:rPr lang="en-IN" sz="2200" b="1" dirty="0" smtClean="0">
                <a:latin typeface="Calibri" pitchFamily="34" charset="0"/>
              </a:rPr>
              <a:t>It determines whether the software is fit for use and satisfy the business need.</a:t>
            </a:r>
          </a:p>
          <a:p>
            <a:endParaRPr lang="en-IN" sz="2200" b="1" dirty="0" smtClean="0">
              <a:latin typeface="Calibri" pitchFamily="34" charset="0"/>
            </a:endParaRPr>
          </a:p>
          <a:p>
            <a:r>
              <a:rPr lang="en-IN" sz="2200" b="1" dirty="0" smtClean="0">
                <a:latin typeface="Calibri" pitchFamily="34" charset="0"/>
              </a:rPr>
              <a:t>Includes all the dynamic testing techniques.</a:t>
            </a:r>
          </a:p>
          <a:p>
            <a:endParaRPr lang="en-IN" sz="2200" b="1" dirty="0" smtClean="0">
              <a:latin typeface="Calibri" pitchFamily="34" charset="0"/>
            </a:endParaRPr>
          </a:p>
          <a:p>
            <a:r>
              <a:rPr lang="en-IN" sz="2200" b="1" dirty="0" smtClean="0">
                <a:latin typeface="Calibri" pitchFamily="34" charset="0"/>
              </a:rPr>
              <a:t>It focus on user-visible actions and user recognised o/p from the system.</a:t>
            </a:r>
            <a:endParaRPr lang="en-IN" sz="2200" b="1" dirty="0">
              <a:latin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1">
                    <a:lumMod val="95000"/>
                    <a:lumOff val="5000"/>
                  </a:schemeClr>
                </a:solidFill>
              </a:rPr>
              <a:t>						(cont.)</a:t>
            </a:r>
            <a:endParaRPr lang="en-IN" dirty="0">
              <a:solidFill>
                <a:schemeClr val="tx1">
                  <a:lumMod val="95000"/>
                  <a:lumOff val="5000"/>
                </a:schemeClr>
              </a:solidFill>
            </a:endParaRPr>
          </a:p>
        </p:txBody>
      </p:sp>
      <p:sp>
        <p:nvSpPr>
          <p:cNvPr id="3" name="Content Placeholder 2"/>
          <p:cNvSpPr>
            <a:spLocks noGrp="1"/>
          </p:cNvSpPr>
          <p:nvPr>
            <p:ph idx="1"/>
          </p:nvPr>
        </p:nvSpPr>
        <p:spPr/>
        <p:txBody>
          <a:bodyPr>
            <a:normAutofit/>
          </a:bodyPr>
          <a:lstStyle/>
          <a:p>
            <a:r>
              <a:rPr lang="en-IN" sz="2500" b="1" dirty="0" smtClean="0">
                <a:solidFill>
                  <a:srgbClr val="7030A0"/>
                </a:solidFill>
                <a:latin typeface="Calibri" pitchFamily="34" charset="0"/>
              </a:rPr>
              <a:t>What does VALIDATION testing ensures:-</a:t>
            </a:r>
          </a:p>
          <a:p>
            <a:pPr>
              <a:buNone/>
            </a:pPr>
            <a:endParaRPr lang="en-IN" sz="2200" b="1" dirty="0" smtClean="0">
              <a:solidFill>
                <a:srgbClr val="7030A0"/>
              </a:solidFill>
              <a:latin typeface="Calibri" pitchFamily="34" charset="0"/>
            </a:endParaRPr>
          </a:p>
          <a:p>
            <a:r>
              <a:rPr lang="en-IN" sz="2200" b="1" dirty="0" smtClean="0">
                <a:solidFill>
                  <a:schemeClr val="tx1">
                    <a:lumMod val="95000"/>
                    <a:lumOff val="5000"/>
                  </a:schemeClr>
                </a:solidFill>
                <a:latin typeface="Calibri" pitchFamily="34" charset="0"/>
              </a:rPr>
              <a:t>Functionality is achieved</a:t>
            </a:r>
          </a:p>
          <a:p>
            <a:r>
              <a:rPr lang="en-IN" sz="2200" b="1" dirty="0" smtClean="0">
                <a:solidFill>
                  <a:schemeClr val="tx1">
                    <a:lumMod val="95000"/>
                    <a:lumOff val="5000"/>
                  </a:schemeClr>
                </a:solidFill>
                <a:latin typeface="Calibri" pitchFamily="34" charset="0"/>
              </a:rPr>
              <a:t>Correct behaviour is achieved</a:t>
            </a:r>
          </a:p>
          <a:p>
            <a:r>
              <a:rPr lang="en-IN" sz="2200" b="1" dirty="0" smtClean="0">
                <a:solidFill>
                  <a:schemeClr val="tx1">
                    <a:lumMod val="95000"/>
                    <a:lumOff val="5000"/>
                  </a:schemeClr>
                </a:solidFill>
                <a:latin typeface="Calibri" pitchFamily="34" charset="0"/>
              </a:rPr>
              <a:t>Performance constraint meet</a:t>
            </a:r>
          </a:p>
          <a:p>
            <a:r>
              <a:rPr lang="en-IN" sz="2200" b="1" dirty="0" smtClean="0">
                <a:solidFill>
                  <a:schemeClr val="tx1">
                    <a:lumMod val="95000"/>
                    <a:lumOff val="5000"/>
                  </a:schemeClr>
                </a:solidFill>
                <a:latin typeface="Calibri" pitchFamily="34" charset="0"/>
              </a:rPr>
              <a:t>Documents are correct</a:t>
            </a:r>
          </a:p>
          <a:p>
            <a:r>
              <a:rPr lang="en-IN" sz="2200" b="1" dirty="0" smtClean="0">
                <a:solidFill>
                  <a:schemeClr val="tx1">
                    <a:lumMod val="95000"/>
                    <a:lumOff val="5000"/>
                  </a:schemeClr>
                </a:solidFill>
                <a:latin typeface="Calibri" pitchFamily="34" charset="0"/>
              </a:rPr>
              <a:t>A deficiency list is created in case something is missing/ incorrect.</a:t>
            </a:r>
            <a:endParaRPr lang="en-IN" sz="2200" b="1" dirty="0">
              <a:solidFill>
                <a:schemeClr val="tx1">
                  <a:lumMod val="95000"/>
                  <a:lumOff val="5000"/>
                </a:schemeClr>
              </a:solidFill>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System testing</a:t>
            </a:r>
            <a:endParaRPr lang="en-IN" dirty="0">
              <a:solidFill>
                <a:srgbClr val="FF0000"/>
              </a:solidFill>
            </a:endParaRPr>
          </a:p>
        </p:txBody>
      </p:sp>
      <p:sp>
        <p:nvSpPr>
          <p:cNvPr id="3" name="Content Placeholder 2"/>
          <p:cNvSpPr>
            <a:spLocks noGrp="1"/>
          </p:cNvSpPr>
          <p:nvPr>
            <p:ph idx="1"/>
          </p:nvPr>
        </p:nvSpPr>
        <p:spPr/>
        <p:txBody>
          <a:bodyPr/>
          <a:lstStyle/>
          <a:p>
            <a:r>
              <a:rPr lang="en-IN" b="1" dirty="0" smtClean="0">
                <a:latin typeface="Calibri" pitchFamily="34" charset="0"/>
              </a:rPr>
              <a:t>When the entire software system is ready. </a:t>
            </a:r>
          </a:p>
          <a:p>
            <a:pPr>
              <a:buNone/>
            </a:pPr>
            <a:endParaRPr lang="en-IN" b="1" dirty="0" smtClean="0">
              <a:latin typeface="Calibri" pitchFamily="34" charset="0"/>
            </a:endParaRPr>
          </a:p>
          <a:p>
            <a:r>
              <a:rPr lang="en-IN" b="1" dirty="0" smtClean="0">
                <a:latin typeface="Calibri" pitchFamily="34" charset="0"/>
              </a:rPr>
              <a:t>It verify the system against the specified requirements. </a:t>
            </a:r>
          </a:p>
          <a:p>
            <a:pPr>
              <a:buNone/>
            </a:pPr>
            <a:endParaRPr lang="en-IN" b="1" dirty="0" smtClean="0">
              <a:latin typeface="Calibri" pitchFamily="34" charset="0"/>
            </a:endParaRPr>
          </a:p>
          <a:p>
            <a:r>
              <a:rPr lang="en-IN" b="1" dirty="0" smtClean="0">
                <a:latin typeface="Calibri" pitchFamily="34" charset="0"/>
              </a:rPr>
              <a:t>While carrying out the tests, the tester is not concerned with the internals of the system but checks if the system behaves as per expectations.</a:t>
            </a:r>
            <a:endParaRPr lang="en-IN" b="1" dirty="0">
              <a:latin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solidFill>
                  <a:srgbClr val="FF0000"/>
                </a:solidFill>
              </a:rPr>
              <a:t>Regression testing</a:t>
            </a:r>
            <a:br>
              <a:rPr lang="en-IN" dirty="0" smtClean="0">
                <a:solidFill>
                  <a:srgbClr val="FF0000"/>
                </a:solidFill>
              </a:rPr>
            </a:br>
            <a:r>
              <a:rPr lang="en-IN" dirty="0" smtClean="0">
                <a:solidFill>
                  <a:srgbClr val="FF0000"/>
                </a:solidFill>
              </a:rPr>
              <a:t>&amp; smoke testing </a:t>
            </a:r>
            <a:endParaRPr lang="en-IN" dirty="0">
              <a:solidFill>
                <a:srgbClr val="FF0000"/>
              </a:solidFill>
            </a:endParaRPr>
          </a:p>
        </p:txBody>
      </p:sp>
      <p:sp>
        <p:nvSpPr>
          <p:cNvPr id="3" name="Content Placeholder 2"/>
          <p:cNvSpPr>
            <a:spLocks noGrp="1"/>
          </p:cNvSpPr>
          <p:nvPr>
            <p:ph idx="1"/>
          </p:nvPr>
        </p:nvSpPr>
        <p:spPr/>
        <p:txBody>
          <a:bodyPr/>
          <a:lstStyle/>
          <a:p>
            <a:r>
              <a:rPr lang="en-IN" b="1" dirty="0" smtClean="0">
                <a:latin typeface="Calibri" pitchFamily="34" charset="0"/>
              </a:rPr>
              <a:t>In regression testing the software architecture changes every time when a new module is added as part of integration testing.</a:t>
            </a:r>
          </a:p>
          <a:p>
            <a:pPr>
              <a:buNone/>
            </a:pPr>
            <a:endParaRPr lang="en-IN" b="1" dirty="0" smtClean="0">
              <a:latin typeface="Calibri" pitchFamily="34" charset="0"/>
            </a:endParaRPr>
          </a:p>
          <a:p>
            <a:pPr>
              <a:buNone/>
            </a:pPr>
            <a:endParaRPr lang="en-IN" b="1" dirty="0" smtClean="0">
              <a:latin typeface="Calibri" pitchFamily="34" charset="0"/>
            </a:endParaRPr>
          </a:p>
          <a:p>
            <a:r>
              <a:rPr lang="en-IN" b="1" dirty="0" smtClean="0">
                <a:latin typeface="Calibri" pitchFamily="34" charset="0"/>
              </a:rPr>
              <a:t>The developed software component are translated into code and merge to complete the product.</a:t>
            </a:r>
          </a:p>
          <a:p>
            <a:endParaRPr lang="en-IN" b="1" dirty="0">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normAutofit/>
          </a:bodyPr>
          <a:lstStyle/>
          <a:p>
            <a:pPr algn="ctr"/>
            <a:r>
              <a:rPr lang="en-IN" sz="4500" dirty="0" smtClean="0">
                <a:solidFill>
                  <a:srgbClr val="FF0000"/>
                </a:solidFill>
                <a:latin typeface="Calibri" pitchFamily="34" charset="0"/>
              </a:rPr>
              <a:t>Data Dictionaries</a:t>
            </a:r>
            <a:endParaRPr lang="en-IN" sz="4500" dirty="0">
              <a:solidFill>
                <a:srgbClr val="FF0000"/>
              </a:solidFill>
            </a:endParaRPr>
          </a:p>
        </p:txBody>
      </p:sp>
      <p:sp>
        <p:nvSpPr>
          <p:cNvPr id="3" name="Content Placeholder 2"/>
          <p:cNvSpPr>
            <a:spLocks noGrp="1"/>
          </p:cNvSpPr>
          <p:nvPr>
            <p:ph idx="1"/>
          </p:nvPr>
        </p:nvSpPr>
        <p:spPr>
          <a:xfrm>
            <a:off x="457200" y="1371600"/>
            <a:ext cx="7239000" cy="5084136"/>
          </a:xfrm>
        </p:spPr>
        <p:txBody>
          <a:bodyPr>
            <a:normAutofit/>
          </a:bodyPr>
          <a:lstStyle/>
          <a:p>
            <a:r>
              <a:rPr lang="en-IN" sz="2400" b="1" dirty="0" smtClean="0">
                <a:latin typeface="Calibri" pitchFamily="34" charset="0"/>
              </a:rPr>
              <a:t>Data Dictionaries are simply repositories to store</a:t>
            </a:r>
          </a:p>
          <a:p>
            <a:pPr>
              <a:buNone/>
            </a:pPr>
            <a:r>
              <a:rPr lang="en-IN" sz="2400" b="1" dirty="0" smtClean="0">
                <a:latin typeface="Calibri" pitchFamily="34" charset="0"/>
              </a:rPr>
              <a:t>    information about all data items defined in DFD.</a:t>
            </a:r>
          </a:p>
          <a:p>
            <a:endParaRPr lang="en-IN" sz="2400" b="1" dirty="0" smtClean="0">
              <a:latin typeface="Calibri" pitchFamily="34" charset="0"/>
            </a:endParaRPr>
          </a:p>
          <a:p>
            <a:pPr>
              <a:buNone/>
            </a:pPr>
            <a:r>
              <a:rPr lang="en-IN" b="1" dirty="0" smtClean="0">
                <a:solidFill>
                  <a:srgbClr val="FF0000"/>
                </a:solidFill>
                <a:latin typeface="Calibri" pitchFamily="34" charset="0"/>
              </a:rPr>
              <a:t>        Includes :</a:t>
            </a:r>
          </a:p>
          <a:p>
            <a:r>
              <a:rPr lang="en-IN" sz="2400" b="1" dirty="0" smtClean="0">
                <a:latin typeface="Calibri" pitchFamily="34" charset="0"/>
              </a:rPr>
              <a:t>Name of data item</a:t>
            </a:r>
          </a:p>
          <a:p>
            <a:r>
              <a:rPr lang="en-IN" sz="2400" b="1" dirty="0" smtClean="0">
                <a:latin typeface="Calibri" pitchFamily="34" charset="0"/>
              </a:rPr>
              <a:t>Aliases (other names for items)</a:t>
            </a:r>
          </a:p>
          <a:p>
            <a:r>
              <a:rPr lang="en-IN" sz="2400" b="1" dirty="0" smtClean="0">
                <a:latin typeface="Calibri" pitchFamily="34" charset="0"/>
              </a:rPr>
              <a:t>Description/Purpose</a:t>
            </a:r>
          </a:p>
          <a:p>
            <a:r>
              <a:rPr lang="en-IN" sz="2400" b="1" dirty="0" smtClean="0">
                <a:latin typeface="Calibri" pitchFamily="34" charset="0"/>
              </a:rPr>
              <a:t>Related data items</a:t>
            </a:r>
          </a:p>
          <a:p>
            <a:r>
              <a:rPr lang="en-IN" sz="2400" b="1" dirty="0" smtClean="0">
                <a:latin typeface="Calibri" pitchFamily="34" charset="0"/>
              </a:rPr>
              <a:t>Range of values</a:t>
            </a:r>
          </a:p>
          <a:p>
            <a:r>
              <a:rPr lang="en-IN" sz="2400" b="1" dirty="0" smtClean="0">
                <a:latin typeface="Calibri" pitchFamily="34" charset="0"/>
              </a:rPr>
              <a:t>Data flows</a:t>
            </a:r>
          </a:p>
          <a:p>
            <a:r>
              <a:rPr lang="en-IN" sz="2400" b="1" dirty="0" smtClean="0">
                <a:latin typeface="Calibri" pitchFamily="34" charset="0"/>
              </a:rPr>
              <a:t>Data structure definition</a:t>
            </a:r>
            <a:endParaRPr lang="en-IN" sz="2400" b="1" dirty="0">
              <a:latin typeface="Calibri"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pPr algn="ctr"/>
            <a:r>
              <a:rPr lang="en-IN" dirty="0" smtClean="0">
                <a:solidFill>
                  <a:srgbClr val="FF0000"/>
                </a:solidFill>
              </a:rPr>
              <a:t>Notation Meaning</a:t>
            </a:r>
            <a:endParaRPr lang="en-IN" dirty="0">
              <a:solidFill>
                <a:srgbClr val="FF0000"/>
              </a:solidFill>
            </a:endParaRPr>
          </a:p>
        </p:txBody>
      </p:sp>
      <p:sp>
        <p:nvSpPr>
          <p:cNvPr id="3" name="Content Placeholder 2"/>
          <p:cNvSpPr>
            <a:spLocks noGrp="1"/>
          </p:cNvSpPr>
          <p:nvPr>
            <p:ph idx="1"/>
          </p:nvPr>
        </p:nvSpPr>
        <p:spPr>
          <a:xfrm>
            <a:off x="457200" y="1295400"/>
            <a:ext cx="7239000" cy="5160336"/>
          </a:xfrm>
        </p:spPr>
        <p:txBody>
          <a:bodyPr/>
          <a:lstStyle/>
          <a:p>
            <a:r>
              <a:rPr lang="en-IN" dirty="0" smtClean="0"/>
              <a:t>x= </a:t>
            </a:r>
            <a:r>
              <a:rPr lang="en-IN" dirty="0" err="1" smtClean="0"/>
              <a:t>a+b</a:t>
            </a:r>
            <a:r>
              <a:rPr lang="en-IN" dirty="0" smtClean="0"/>
              <a:t>    x consists of data element a &amp; b</a:t>
            </a:r>
          </a:p>
          <a:p>
            <a:pPr>
              <a:buNone/>
            </a:pPr>
            <a:r>
              <a:rPr lang="en-IN" dirty="0" smtClean="0"/>
              <a:t>   x={a/b}   x consists of either a or b</a:t>
            </a:r>
          </a:p>
          <a:p>
            <a:pPr>
              <a:buNone/>
            </a:pPr>
            <a:r>
              <a:rPr lang="en-IN" dirty="0" smtClean="0"/>
              <a:t>   x=(a)       x consists of an optional data   		         element a</a:t>
            </a:r>
          </a:p>
          <a:p>
            <a:pPr>
              <a:buNone/>
            </a:pPr>
            <a:r>
              <a:rPr lang="en-IN" dirty="0" smtClean="0"/>
              <a:t>   x= y{a}    x consists of y or more occurrences</a:t>
            </a:r>
          </a:p>
          <a:p>
            <a:pPr>
              <a:buNone/>
            </a:pPr>
            <a:r>
              <a:rPr lang="en-IN" dirty="0" smtClean="0"/>
              <a:t>   x={a}z     x consists of z or fewer  			        occurrences of a</a:t>
            </a:r>
          </a:p>
          <a:p>
            <a:pPr>
              <a:buNone/>
            </a:pPr>
            <a:r>
              <a:rPr lang="en-IN" dirty="0" smtClean="0"/>
              <a:t>   x=y{a}z    x consists of between y &amp; z 		        occurrences of a{</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lstStyle/>
          <a:p>
            <a:pPr algn="ctr"/>
            <a:r>
              <a:rPr lang="en-IN" dirty="0" smtClean="0">
                <a:solidFill>
                  <a:srgbClr val="FF0000"/>
                </a:solidFill>
              </a:rPr>
              <a:t>VERIFICATION</a:t>
            </a:r>
            <a:endParaRPr lang="en-IN" dirty="0">
              <a:solidFill>
                <a:srgbClr val="FF0000"/>
              </a:solidFill>
            </a:endParaRPr>
          </a:p>
        </p:txBody>
      </p:sp>
      <p:sp>
        <p:nvSpPr>
          <p:cNvPr id="3" name="Content Placeholder 2"/>
          <p:cNvSpPr>
            <a:spLocks noGrp="1"/>
          </p:cNvSpPr>
          <p:nvPr>
            <p:ph idx="1"/>
          </p:nvPr>
        </p:nvSpPr>
        <p:spPr>
          <a:xfrm>
            <a:off x="457200" y="1371600"/>
            <a:ext cx="7239000" cy="5084136"/>
          </a:xfrm>
        </p:spPr>
        <p:txBody>
          <a:bodyPr>
            <a:normAutofit lnSpcReduction="10000"/>
          </a:bodyPr>
          <a:lstStyle/>
          <a:p>
            <a:r>
              <a:rPr lang="en-IN" sz="2500" b="1" i="1" dirty="0" smtClean="0">
                <a:solidFill>
                  <a:srgbClr val="FF0000"/>
                </a:solidFill>
                <a:latin typeface="Calibri" pitchFamily="34" charset="0"/>
              </a:rPr>
              <a:t>The process of evaluating software to determine whether the products of a given development phase satisfy the conditions imposed at the start of that phase.</a:t>
            </a:r>
            <a:endParaRPr lang="en-IN" sz="2500" b="1" dirty="0" smtClean="0">
              <a:solidFill>
                <a:srgbClr val="FF0000"/>
              </a:solidFill>
              <a:latin typeface="Calibri" pitchFamily="34" charset="0"/>
            </a:endParaRPr>
          </a:p>
          <a:p>
            <a:endParaRPr lang="en-IN" sz="2200" b="1" dirty="0" smtClean="0">
              <a:latin typeface="Calibri" pitchFamily="34" charset="0"/>
            </a:endParaRPr>
          </a:p>
          <a:p>
            <a:r>
              <a:rPr lang="en-IN" sz="2200" b="1" dirty="0" smtClean="0">
                <a:latin typeface="Calibri" pitchFamily="34" charset="0"/>
              </a:rPr>
              <a:t>Verification will help to determine whether the software is of high quality, but it will not ensure that the system is useful. Verification is concerned with whether the system is well-engineered and error-free.</a:t>
            </a:r>
          </a:p>
          <a:p>
            <a:endParaRPr lang="en-IN" sz="2200" b="1" dirty="0" smtClean="0">
              <a:latin typeface="Calibri" pitchFamily="34" charset="0"/>
            </a:endParaRPr>
          </a:p>
          <a:p>
            <a:r>
              <a:rPr lang="en-IN" sz="2500" b="1" dirty="0" smtClean="0">
                <a:solidFill>
                  <a:srgbClr val="FF0000"/>
                </a:solidFill>
                <a:latin typeface="Calibri" pitchFamily="34" charset="0"/>
              </a:rPr>
              <a:t>It does not involve executing the code.</a:t>
            </a:r>
          </a:p>
          <a:p>
            <a:endParaRPr lang="en-IN" sz="2200" b="1" dirty="0" smtClean="0">
              <a:latin typeface="Calibri" pitchFamily="34" charset="0"/>
            </a:endParaRPr>
          </a:p>
          <a:p>
            <a:r>
              <a:rPr lang="en-IN" sz="2200" b="1" dirty="0" smtClean="0">
                <a:latin typeface="Calibri" pitchFamily="34" charset="0"/>
              </a:rPr>
              <a:t>Verification is to check whether the software conforms to specifications.</a:t>
            </a:r>
          </a:p>
          <a:p>
            <a:endParaRPr lang="en-IN" sz="2200" b="1" dirty="0" smtClean="0">
              <a:latin typeface="Calibri" pitchFamily="34" charset="0"/>
            </a:endParaRPr>
          </a:p>
          <a:p>
            <a:endParaRPr lang="en-IN" sz="2200" b="1" dirty="0" smtClean="0">
              <a:latin typeface="Calibri" pitchFamily="34" charset="0"/>
            </a:endParaRPr>
          </a:p>
          <a:p>
            <a:endParaRPr lang="en-IN" sz="2200" b="1" dirty="0" smtClean="0">
              <a:latin typeface="Calibri" pitchFamily="34" charset="0"/>
            </a:endParaRPr>
          </a:p>
          <a:p>
            <a:endParaRPr lang="en-IN" sz="2200" b="1" dirty="0">
              <a:latin typeface="Calibri"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pPr algn="ctr"/>
            <a:r>
              <a:rPr lang="en-IN" dirty="0" smtClean="0">
                <a:solidFill>
                  <a:srgbClr val="FF0000"/>
                </a:solidFill>
              </a:rPr>
              <a:t>VALIDATION</a:t>
            </a:r>
            <a:endParaRPr lang="en-IN" dirty="0">
              <a:solidFill>
                <a:srgbClr val="FF0000"/>
              </a:solidFill>
            </a:endParaRPr>
          </a:p>
        </p:txBody>
      </p:sp>
      <p:sp>
        <p:nvSpPr>
          <p:cNvPr id="3" name="Content Placeholder 2"/>
          <p:cNvSpPr>
            <a:spLocks noGrp="1"/>
          </p:cNvSpPr>
          <p:nvPr>
            <p:ph idx="1"/>
          </p:nvPr>
        </p:nvSpPr>
        <p:spPr>
          <a:xfrm>
            <a:off x="457200" y="1143000"/>
            <a:ext cx="7239000" cy="5312736"/>
          </a:xfrm>
        </p:spPr>
        <p:txBody>
          <a:bodyPr>
            <a:normAutofit/>
          </a:bodyPr>
          <a:lstStyle/>
          <a:p>
            <a:r>
              <a:rPr lang="en-IN" sz="2500" b="1" i="1" dirty="0" smtClean="0">
                <a:solidFill>
                  <a:srgbClr val="FF0000"/>
                </a:solidFill>
                <a:latin typeface="Calibri" pitchFamily="34" charset="0"/>
              </a:rPr>
              <a:t>The process of evaluating software during or at the end of the development process to determine whether it satisfies specified requirements.</a:t>
            </a:r>
          </a:p>
          <a:p>
            <a:r>
              <a:rPr lang="en-IN" sz="2500" b="1" i="1" dirty="0" smtClean="0">
                <a:solidFill>
                  <a:srgbClr val="FF0000"/>
                </a:solidFill>
                <a:latin typeface="Calibri" pitchFamily="34" charset="0"/>
              </a:rPr>
              <a:t>Ensure that the product meet the client needs</a:t>
            </a:r>
          </a:p>
          <a:p>
            <a:r>
              <a:rPr lang="en-IN" sz="2200" b="1" dirty="0" smtClean="0">
                <a:latin typeface="Calibri" pitchFamily="34" charset="0"/>
              </a:rPr>
              <a:t>Validation is the process of evaluating the final product to check whether the software meets the customer expectations and requirements. It is a dynamic mechanism of validating and testing the actual product.</a:t>
            </a:r>
          </a:p>
          <a:p>
            <a:endParaRPr lang="en-IN" sz="2200" b="1" dirty="0" smtClean="0">
              <a:latin typeface="Calibri" pitchFamily="34" charset="0"/>
            </a:endParaRPr>
          </a:p>
          <a:p>
            <a:r>
              <a:rPr lang="en-IN" sz="2500" b="1" dirty="0" smtClean="0">
                <a:solidFill>
                  <a:srgbClr val="FF0000"/>
                </a:solidFill>
                <a:latin typeface="Calibri" pitchFamily="34" charset="0"/>
              </a:rPr>
              <a:t>It always involves executing the code.</a:t>
            </a:r>
          </a:p>
          <a:p>
            <a:endParaRPr lang="en-IN" sz="2200" b="1" dirty="0" smtClean="0">
              <a:latin typeface="Calibri" pitchFamily="34" charset="0"/>
            </a:endParaRPr>
          </a:p>
          <a:p>
            <a:r>
              <a:rPr lang="en-IN" sz="2200" b="1" dirty="0" smtClean="0">
                <a:latin typeface="Calibri" pitchFamily="34" charset="0"/>
              </a:rPr>
              <a:t>Validation is to check whether software meets the customer expectations and requirements.</a:t>
            </a:r>
          </a:p>
          <a:p>
            <a:endParaRPr lang="en-IN" sz="2200" b="1" dirty="0">
              <a:latin typeface="Calibri"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pPr algn="ctr"/>
            <a:r>
              <a:rPr lang="en-IN" dirty="0" smtClean="0">
                <a:solidFill>
                  <a:srgbClr val="FF0000"/>
                </a:solidFill>
              </a:rPr>
              <a:t>SOFTWARE METRICS</a:t>
            </a:r>
            <a:endParaRPr lang="en-IN" dirty="0">
              <a:solidFill>
                <a:srgbClr val="FF0000"/>
              </a:solidFill>
            </a:endParaRPr>
          </a:p>
        </p:txBody>
      </p:sp>
      <p:sp>
        <p:nvSpPr>
          <p:cNvPr id="3" name="Content Placeholder 2"/>
          <p:cNvSpPr>
            <a:spLocks noGrp="1"/>
          </p:cNvSpPr>
          <p:nvPr>
            <p:ph idx="1"/>
          </p:nvPr>
        </p:nvSpPr>
        <p:spPr>
          <a:xfrm>
            <a:off x="457200" y="1143000"/>
            <a:ext cx="7543800" cy="5312736"/>
          </a:xfrm>
        </p:spPr>
        <p:txBody>
          <a:bodyPr>
            <a:normAutofit fontScale="92500" lnSpcReduction="20000"/>
          </a:bodyPr>
          <a:lstStyle/>
          <a:p>
            <a:pPr algn="just"/>
            <a:r>
              <a:rPr lang="en-IN" b="1" dirty="0" smtClean="0">
                <a:latin typeface="Calibri" pitchFamily="34" charset="0"/>
              </a:rPr>
              <a:t>Pressman explained as “A measure provides a quantitative indication of the extent, amount, dimension, capacity, or size of some attribute of the product or process”.</a:t>
            </a:r>
          </a:p>
          <a:p>
            <a:pPr algn="just"/>
            <a:endParaRPr lang="en-IN" b="1" dirty="0" smtClean="0">
              <a:latin typeface="Calibri" pitchFamily="34" charset="0"/>
            </a:endParaRPr>
          </a:p>
          <a:p>
            <a:pPr algn="just"/>
            <a:r>
              <a:rPr lang="en-IN" b="1" dirty="0" smtClean="0">
                <a:latin typeface="Calibri" pitchFamily="34" charset="0"/>
              </a:rPr>
              <a:t> Measurement is the act of determine a measure</a:t>
            </a:r>
          </a:p>
          <a:p>
            <a:pPr algn="just"/>
            <a:endParaRPr lang="en-IN" b="1" dirty="0" smtClean="0">
              <a:latin typeface="Calibri" pitchFamily="34" charset="0"/>
            </a:endParaRPr>
          </a:p>
          <a:p>
            <a:pPr algn="just"/>
            <a:r>
              <a:rPr lang="en-IN" b="1" dirty="0" smtClean="0">
                <a:latin typeface="Calibri" pitchFamily="34" charset="0"/>
              </a:rPr>
              <a:t> The metric is a quantitative measure of the degree to which a system, component, or process possesses a given attribute.</a:t>
            </a:r>
          </a:p>
          <a:p>
            <a:pPr algn="just">
              <a:buNone/>
            </a:pPr>
            <a:endParaRPr lang="en-IN" b="1" dirty="0" smtClean="0">
              <a:latin typeface="Calibri" pitchFamily="34" charset="0"/>
            </a:endParaRPr>
          </a:p>
          <a:p>
            <a:pPr algn="just"/>
            <a:r>
              <a:rPr lang="en-IN" b="1" dirty="0" smtClean="0">
                <a:latin typeface="Calibri" pitchFamily="34" charset="0"/>
              </a:rPr>
              <a:t>Fenton defined measurement as “ it is the process by which numbers or symbols are assigned to attributes of entities in the real world in such a way as to describe them according to clearly defined rules”.</a:t>
            </a:r>
            <a:endParaRPr lang="en-IN" b="1" dirty="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r>
              <a:rPr lang="en-IN" dirty="0" smtClean="0">
                <a:solidFill>
                  <a:srgbClr val="002060"/>
                </a:solidFill>
              </a:rPr>
              <a:t>					(Contd.)</a:t>
            </a:r>
            <a:endParaRPr lang="en-IN" dirty="0">
              <a:solidFill>
                <a:srgbClr val="002060"/>
              </a:solidFill>
            </a:endParaRPr>
          </a:p>
        </p:txBody>
      </p:sp>
      <p:sp>
        <p:nvSpPr>
          <p:cNvPr id="3" name="Content Placeholder 2"/>
          <p:cNvSpPr>
            <a:spLocks noGrp="1"/>
          </p:cNvSpPr>
          <p:nvPr>
            <p:ph idx="1"/>
          </p:nvPr>
        </p:nvSpPr>
        <p:spPr>
          <a:xfrm>
            <a:off x="457200" y="1219200"/>
            <a:ext cx="7239000" cy="5236536"/>
          </a:xfrm>
        </p:spPr>
        <p:txBody>
          <a:bodyPr>
            <a:noAutofit/>
          </a:bodyPr>
          <a:lstStyle/>
          <a:p>
            <a:pPr>
              <a:buNone/>
            </a:pPr>
            <a:r>
              <a:rPr lang="en-IN" sz="2200" b="1" dirty="0" smtClean="0">
                <a:solidFill>
                  <a:srgbClr val="FF0000"/>
                </a:solidFill>
                <a:latin typeface="Calibri" pitchFamily="34" charset="0"/>
              </a:rPr>
              <a:t>3 . </a:t>
            </a:r>
            <a:r>
              <a:rPr lang="en-IN" sz="2200" b="1" u="sng" dirty="0" smtClean="0">
                <a:solidFill>
                  <a:srgbClr val="FF0000"/>
                </a:solidFill>
                <a:latin typeface="Calibri" pitchFamily="34" charset="0"/>
              </a:rPr>
              <a:t>Software Requirement Specification</a:t>
            </a:r>
            <a:r>
              <a:rPr lang="en-IN" sz="2200" b="1" dirty="0" smtClean="0">
                <a:solidFill>
                  <a:srgbClr val="FF0000"/>
                </a:solidFill>
                <a:latin typeface="Calibri" pitchFamily="34" charset="0"/>
              </a:rPr>
              <a:t> (</a:t>
            </a:r>
            <a:r>
              <a:rPr lang="en-IN" sz="2200" b="1" u="sng" dirty="0" smtClean="0">
                <a:solidFill>
                  <a:srgbClr val="FF0000"/>
                </a:solidFill>
                <a:latin typeface="Calibri" pitchFamily="34" charset="0"/>
              </a:rPr>
              <a:t>DOCUMENTATION</a:t>
            </a:r>
            <a:r>
              <a:rPr lang="en-IN" sz="2200" b="1" dirty="0" smtClean="0">
                <a:solidFill>
                  <a:srgbClr val="FF0000"/>
                </a:solidFill>
                <a:latin typeface="Calibri" pitchFamily="34" charset="0"/>
              </a:rPr>
              <a:t>):- </a:t>
            </a:r>
            <a:r>
              <a:rPr lang="en-IN" sz="2200" b="1" dirty="0" smtClean="0">
                <a:solidFill>
                  <a:schemeClr val="tx1">
                    <a:lumMod val="95000"/>
                    <a:lumOff val="5000"/>
                  </a:schemeClr>
                </a:solidFill>
                <a:latin typeface="Calibri" pitchFamily="34" charset="0"/>
              </a:rPr>
              <a:t>Leads to the preparation of SRS. </a:t>
            </a:r>
          </a:p>
          <a:p>
            <a:r>
              <a:rPr lang="en-IN" sz="2200" b="1" dirty="0" smtClean="0">
                <a:latin typeface="Calibri" pitchFamily="34" charset="0"/>
              </a:rPr>
              <a:t>SRS is a document created by system analyst after the requirements are collected from various stakeholders.</a:t>
            </a:r>
          </a:p>
          <a:p>
            <a:r>
              <a:rPr lang="en-IN" sz="2200" b="1" dirty="0" smtClean="0">
                <a:latin typeface="Calibri" pitchFamily="34" charset="0"/>
              </a:rPr>
              <a:t>User Requirements are expressed in natural language.</a:t>
            </a:r>
          </a:p>
          <a:p>
            <a:r>
              <a:rPr lang="en-IN" sz="2200" b="1" dirty="0" smtClean="0">
                <a:latin typeface="Calibri" pitchFamily="34" charset="0"/>
              </a:rPr>
              <a:t>Design description should be written in Pseudo code.</a:t>
            </a:r>
          </a:p>
          <a:p>
            <a:r>
              <a:rPr lang="en-IN" sz="2200" b="1" dirty="0" smtClean="0">
                <a:latin typeface="Calibri" pitchFamily="34" charset="0"/>
              </a:rPr>
              <a:t> Conditional and mathematical notations for DFDs.</a:t>
            </a:r>
            <a:endParaRPr lang="en-IN" sz="2200" b="1" dirty="0" smtClean="0">
              <a:solidFill>
                <a:schemeClr val="tx1">
                  <a:lumMod val="95000"/>
                  <a:lumOff val="5000"/>
                </a:schemeClr>
              </a:solidFill>
              <a:latin typeface="Calibri" pitchFamily="34" charset="0"/>
            </a:endParaRPr>
          </a:p>
          <a:p>
            <a:pPr>
              <a:buNone/>
            </a:pPr>
            <a:r>
              <a:rPr lang="en-IN" sz="2200" b="1" dirty="0" smtClean="0">
                <a:solidFill>
                  <a:srgbClr val="FF0000"/>
                </a:solidFill>
                <a:latin typeface="Calibri" pitchFamily="34" charset="0"/>
              </a:rPr>
              <a:t>4. </a:t>
            </a:r>
            <a:r>
              <a:rPr lang="en-IN" sz="2200" b="1" u="sng" dirty="0" smtClean="0">
                <a:solidFill>
                  <a:srgbClr val="FF0000"/>
                </a:solidFill>
                <a:latin typeface="Calibri" pitchFamily="34" charset="0"/>
              </a:rPr>
              <a:t>Software Requirement Validation:</a:t>
            </a:r>
            <a:r>
              <a:rPr lang="en-IN" sz="2200" b="1" dirty="0" smtClean="0">
                <a:solidFill>
                  <a:srgbClr val="FF0000"/>
                </a:solidFill>
                <a:latin typeface="Calibri" pitchFamily="34" charset="0"/>
              </a:rPr>
              <a:t>- </a:t>
            </a:r>
            <a:r>
              <a:rPr lang="en-IN" sz="2200" b="1" dirty="0" smtClean="0">
                <a:solidFill>
                  <a:schemeClr val="tx1">
                    <a:lumMod val="95000"/>
                    <a:lumOff val="5000"/>
                  </a:schemeClr>
                </a:solidFill>
                <a:latin typeface="Calibri" pitchFamily="34" charset="0"/>
              </a:rPr>
              <a:t>To improve the quality of SRS.</a:t>
            </a:r>
            <a:endParaRPr lang="en-IN" sz="2200" b="1" dirty="0" smtClean="0">
              <a:latin typeface="Calibri" pitchFamily="34" charset="0"/>
            </a:endParaRPr>
          </a:p>
          <a:p>
            <a:r>
              <a:rPr lang="en-IN" sz="2200" b="1" dirty="0" smtClean="0">
                <a:latin typeface="Calibri" pitchFamily="34" charset="0"/>
              </a:rPr>
              <a:t>If they are valid and as per functionality and domain of software.</a:t>
            </a:r>
          </a:p>
          <a:p>
            <a:r>
              <a:rPr lang="en-IN" sz="2200" b="1" dirty="0" smtClean="0">
                <a:latin typeface="Calibri" pitchFamily="34" charset="0"/>
              </a:rPr>
              <a:t>If they are complete</a:t>
            </a:r>
          </a:p>
          <a:p>
            <a:pPr>
              <a:buNone/>
            </a:pPr>
            <a:endParaRPr lang="en-IN" sz="2200" b="1" dirty="0" smtClean="0">
              <a:latin typeface="Calibri" pitchFamily="34" charset="0"/>
            </a:endParaRPr>
          </a:p>
          <a:p>
            <a:endParaRPr lang="en-IN" sz="2200" b="1"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lstStyle/>
          <a:p>
            <a:pPr algn="ctr"/>
            <a:r>
              <a:rPr lang="en-IN" dirty="0" smtClean="0">
                <a:solidFill>
                  <a:srgbClr val="FF0000"/>
                </a:solidFill>
              </a:rPr>
              <a:t>Categories of Metrics</a:t>
            </a:r>
            <a:endParaRPr lang="en-IN" dirty="0">
              <a:solidFill>
                <a:srgbClr val="FF0000"/>
              </a:solidFill>
            </a:endParaRPr>
          </a:p>
        </p:txBody>
      </p:sp>
      <p:sp>
        <p:nvSpPr>
          <p:cNvPr id="3" name="Content Placeholder 2"/>
          <p:cNvSpPr>
            <a:spLocks noGrp="1"/>
          </p:cNvSpPr>
          <p:nvPr>
            <p:ph idx="1"/>
          </p:nvPr>
        </p:nvSpPr>
        <p:spPr>
          <a:xfrm>
            <a:off x="457200" y="1295400"/>
            <a:ext cx="7239000" cy="5160336"/>
          </a:xfrm>
        </p:spPr>
        <p:txBody>
          <a:bodyPr>
            <a:normAutofit fontScale="92500" lnSpcReduction="20000"/>
          </a:bodyPr>
          <a:lstStyle/>
          <a:p>
            <a:pPr algn="just"/>
            <a:r>
              <a:rPr lang="en-IN" b="1" dirty="0" err="1" smtClean="0">
                <a:latin typeface="Calibri" pitchFamily="34" charset="0"/>
              </a:rPr>
              <a:t>i</a:t>
            </a:r>
            <a:r>
              <a:rPr lang="en-IN" b="1" dirty="0" smtClean="0">
                <a:latin typeface="Calibri" pitchFamily="34" charset="0"/>
              </a:rPr>
              <a:t>. Product metrics: describe the characteristics of the </a:t>
            </a:r>
            <a:r>
              <a:rPr lang="en-IN" dirty="0" smtClean="0">
                <a:latin typeface="Calibri" pitchFamily="34" charset="0"/>
              </a:rPr>
              <a:t>product such as size, complexity, design features, performance, efficiency, reliability, portability, etc.</a:t>
            </a:r>
          </a:p>
          <a:p>
            <a:pPr algn="just">
              <a:buNone/>
            </a:pPr>
            <a:endParaRPr lang="en-IN" dirty="0" smtClean="0">
              <a:latin typeface="Calibri" pitchFamily="34" charset="0"/>
            </a:endParaRPr>
          </a:p>
          <a:p>
            <a:pPr algn="just"/>
            <a:r>
              <a:rPr lang="en-IN" b="1" dirty="0" smtClean="0">
                <a:latin typeface="Calibri" pitchFamily="34" charset="0"/>
              </a:rPr>
              <a:t>ii. Process metrics: describe the effectiveness and </a:t>
            </a:r>
            <a:r>
              <a:rPr lang="en-IN" dirty="0" smtClean="0">
                <a:latin typeface="Calibri" pitchFamily="34" charset="0"/>
              </a:rPr>
              <a:t>quality of the processes that produce the software product. </a:t>
            </a:r>
          </a:p>
          <a:p>
            <a:pPr algn="just"/>
            <a:endParaRPr lang="en-IN" dirty="0" smtClean="0">
              <a:latin typeface="Calibri" pitchFamily="34" charset="0"/>
            </a:endParaRPr>
          </a:p>
          <a:p>
            <a:pPr algn="just"/>
            <a:r>
              <a:rPr lang="en-IN" dirty="0" smtClean="0">
                <a:latin typeface="Calibri" pitchFamily="34" charset="0"/>
              </a:rPr>
              <a:t>Examples are:</a:t>
            </a:r>
          </a:p>
          <a:p>
            <a:pPr algn="just">
              <a:buNone/>
            </a:pPr>
            <a:r>
              <a:rPr lang="en-IN" dirty="0" smtClean="0">
                <a:latin typeface="Calibri" pitchFamily="34" charset="0"/>
              </a:rPr>
              <a:t>    • effort required in the process</a:t>
            </a:r>
          </a:p>
          <a:p>
            <a:pPr algn="just">
              <a:buNone/>
            </a:pPr>
            <a:r>
              <a:rPr lang="en-IN" dirty="0" smtClean="0">
                <a:latin typeface="Calibri" pitchFamily="34" charset="0"/>
              </a:rPr>
              <a:t>    • time to produce the product</a:t>
            </a:r>
          </a:p>
          <a:p>
            <a:pPr algn="just">
              <a:buNone/>
            </a:pPr>
            <a:r>
              <a:rPr lang="en-IN" dirty="0" smtClean="0">
                <a:latin typeface="Calibri" pitchFamily="34" charset="0"/>
              </a:rPr>
              <a:t>    • effectiveness of defect removal during development</a:t>
            </a:r>
          </a:p>
          <a:p>
            <a:pPr algn="just">
              <a:buNone/>
            </a:pPr>
            <a:r>
              <a:rPr lang="en-IN" dirty="0" smtClean="0">
                <a:latin typeface="Calibri" pitchFamily="34" charset="0"/>
              </a:rPr>
              <a:t>    • number of defects found during testing</a:t>
            </a:r>
          </a:p>
          <a:p>
            <a:pPr algn="just">
              <a:buNone/>
            </a:pPr>
            <a:r>
              <a:rPr lang="en-IN" dirty="0" smtClean="0">
                <a:latin typeface="Calibri" pitchFamily="34" charset="0"/>
              </a:rPr>
              <a:t>    • maturity of the process</a:t>
            </a:r>
            <a:endParaRPr lang="en-IN" dirty="0">
              <a:latin typeface="Calibri"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lstStyle/>
          <a:p>
            <a:pPr algn="r"/>
            <a:r>
              <a:rPr lang="en-IN" dirty="0" smtClean="0">
                <a:solidFill>
                  <a:srgbClr val="7030A0"/>
                </a:solidFill>
              </a:rPr>
              <a:t>(cont.)</a:t>
            </a:r>
            <a:endParaRPr lang="en-IN" dirty="0">
              <a:solidFill>
                <a:srgbClr val="7030A0"/>
              </a:solidFill>
            </a:endParaRPr>
          </a:p>
        </p:txBody>
      </p:sp>
      <p:sp>
        <p:nvSpPr>
          <p:cNvPr id="3" name="Content Placeholder 2"/>
          <p:cNvSpPr>
            <a:spLocks noGrp="1"/>
          </p:cNvSpPr>
          <p:nvPr>
            <p:ph idx="1"/>
          </p:nvPr>
        </p:nvSpPr>
        <p:spPr>
          <a:xfrm>
            <a:off x="457200" y="1609416"/>
            <a:ext cx="7467600" cy="4846320"/>
          </a:xfrm>
        </p:spPr>
        <p:txBody>
          <a:bodyPr/>
          <a:lstStyle/>
          <a:p>
            <a:r>
              <a:rPr lang="en-IN" b="1" dirty="0" smtClean="0">
                <a:latin typeface="Calibri" pitchFamily="34" charset="0"/>
              </a:rPr>
              <a:t>Project metrics: describe the project characteristics </a:t>
            </a:r>
            <a:r>
              <a:rPr lang="en-IN" dirty="0" smtClean="0">
                <a:latin typeface="Calibri" pitchFamily="34" charset="0"/>
              </a:rPr>
              <a:t>and execution. </a:t>
            </a:r>
          </a:p>
          <a:p>
            <a:endParaRPr lang="en-IN" dirty="0" smtClean="0">
              <a:latin typeface="Calibri" pitchFamily="34" charset="0"/>
            </a:endParaRPr>
          </a:p>
          <a:p>
            <a:r>
              <a:rPr lang="en-IN" dirty="0" smtClean="0">
                <a:latin typeface="Calibri" pitchFamily="34" charset="0"/>
              </a:rPr>
              <a:t>Examples are :</a:t>
            </a:r>
          </a:p>
          <a:p>
            <a:pPr>
              <a:buNone/>
            </a:pPr>
            <a:r>
              <a:rPr lang="en-IN" dirty="0" smtClean="0">
                <a:latin typeface="Calibri" pitchFamily="34" charset="0"/>
              </a:rPr>
              <a:t>   • number of software developers</a:t>
            </a:r>
          </a:p>
          <a:p>
            <a:pPr>
              <a:buNone/>
            </a:pPr>
            <a:r>
              <a:rPr lang="en-IN" dirty="0" smtClean="0">
                <a:latin typeface="Calibri" pitchFamily="34" charset="0"/>
              </a:rPr>
              <a:t>   • staffing pattern over the life cycle of the software</a:t>
            </a:r>
          </a:p>
          <a:p>
            <a:pPr>
              <a:buNone/>
            </a:pPr>
            <a:r>
              <a:rPr lang="en-IN" dirty="0" smtClean="0">
                <a:latin typeface="Calibri" pitchFamily="34" charset="0"/>
              </a:rPr>
              <a:t>   • cost and schedule</a:t>
            </a:r>
          </a:p>
          <a:p>
            <a:pPr>
              <a:buNone/>
            </a:pPr>
            <a:r>
              <a:rPr lang="en-IN" dirty="0" smtClean="0">
                <a:latin typeface="Calibri" pitchFamily="34" charset="0"/>
              </a:rPr>
              <a:t>   • productivity</a:t>
            </a:r>
            <a:endParaRPr lang="en-IN" dirty="0">
              <a:latin typeface="Calibr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670560"/>
          </a:xfrm>
        </p:spPr>
        <p:txBody>
          <a:bodyPr/>
          <a:lstStyle/>
          <a:p>
            <a:pPr algn="ctr"/>
            <a:r>
              <a:rPr lang="en-IN" dirty="0" smtClean="0">
                <a:solidFill>
                  <a:srgbClr val="FF0000"/>
                </a:solidFill>
              </a:rPr>
              <a:t>Alpha &amp; beta testing</a:t>
            </a:r>
            <a:endParaRPr lang="en-IN" dirty="0">
              <a:solidFill>
                <a:srgbClr val="FF0000"/>
              </a:solidFill>
            </a:endParaRPr>
          </a:p>
        </p:txBody>
      </p:sp>
      <p:sp>
        <p:nvSpPr>
          <p:cNvPr id="3" name="Text Placeholder 2"/>
          <p:cNvSpPr>
            <a:spLocks noGrp="1"/>
          </p:cNvSpPr>
          <p:nvPr>
            <p:ph type="body" idx="1"/>
          </p:nvPr>
        </p:nvSpPr>
        <p:spPr/>
        <p:txBody>
          <a:bodyPr/>
          <a:lstStyle/>
          <a:p>
            <a:r>
              <a:rPr lang="en-IN" dirty="0" smtClean="0">
                <a:solidFill>
                  <a:srgbClr val="FF0000"/>
                </a:solidFill>
              </a:rPr>
              <a:t>Alpha testing</a:t>
            </a:r>
            <a:endParaRPr lang="en-IN" dirty="0">
              <a:solidFill>
                <a:srgbClr val="FF0000"/>
              </a:solidFill>
            </a:endParaRPr>
          </a:p>
        </p:txBody>
      </p:sp>
      <p:sp>
        <p:nvSpPr>
          <p:cNvPr id="4" name="Text Placeholder 3"/>
          <p:cNvSpPr>
            <a:spLocks noGrp="1"/>
          </p:cNvSpPr>
          <p:nvPr>
            <p:ph type="body" sz="half" idx="3"/>
          </p:nvPr>
        </p:nvSpPr>
        <p:spPr/>
        <p:txBody>
          <a:bodyPr/>
          <a:lstStyle/>
          <a:p>
            <a:r>
              <a:rPr lang="en-IN" dirty="0" smtClean="0">
                <a:solidFill>
                  <a:srgbClr val="FF0000"/>
                </a:solidFill>
              </a:rPr>
              <a:t>BETA testing</a:t>
            </a:r>
            <a:endParaRPr lang="en-IN" dirty="0">
              <a:solidFill>
                <a:srgbClr val="FF0000"/>
              </a:solidFill>
            </a:endParaRPr>
          </a:p>
        </p:txBody>
      </p:sp>
      <p:sp>
        <p:nvSpPr>
          <p:cNvPr id="5" name="Content Placeholder 4"/>
          <p:cNvSpPr>
            <a:spLocks noGrp="1"/>
          </p:cNvSpPr>
          <p:nvPr>
            <p:ph sz="quarter" idx="2"/>
          </p:nvPr>
        </p:nvSpPr>
        <p:spPr>
          <a:xfrm>
            <a:off x="457200" y="1143000"/>
            <a:ext cx="3581400" cy="4683640"/>
          </a:xfrm>
        </p:spPr>
        <p:txBody>
          <a:bodyPr>
            <a:normAutofit/>
          </a:bodyPr>
          <a:lstStyle/>
          <a:p>
            <a:r>
              <a:rPr lang="en-IN" sz="2200" b="1" dirty="0" smtClean="0">
                <a:latin typeface="Calibri" pitchFamily="34" charset="0"/>
              </a:rPr>
              <a:t>Performed by the tester who are usually internal employees of the organisation.</a:t>
            </a:r>
          </a:p>
          <a:p>
            <a:r>
              <a:rPr lang="en-IN" sz="2200" b="1" dirty="0" smtClean="0">
                <a:latin typeface="Calibri" pitchFamily="34" charset="0"/>
              </a:rPr>
              <a:t>Performed at the developer site.</a:t>
            </a:r>
          </a:p>
          <a:p>
            <a:r>
              <a:rPr lang="en-IN" sz="2200" b="1" dirty="0" smtClean="0">
                <a:latin typeface="Calibri" pitchFamily="34" charset="0"/>
              </a:rPr>
              <a:t>Reliability, security &amp; robustness are not checked in it.</a:t>
            </a:r>
          </a:p>
          <a:p>
            <a:r>
              <a:rPr lang="en-IN" sz="2200" b="1" dirty="0" smtClean="0">
                <a:latin typeface="Calibri" pitchFamily="34" charset="0"/>
              </a:rPr>
              <a:t>Long execution cycle may be required.	</a:t>
            </a:r>
          </a:p>
          <a:p>
            <a:endParaRPr lang="en-IN" sz="2200" b="1" dirty="0">
              <a:latin typeface="Calibri" pitchFamily="34" charset="0"/>
            </a:endParaRPr>
          </a:p>
        </p:txBody>
      </p:sp>
      <p:sp>
        <p:nvSpPr>
          <p:cNvPr id="6" name="Content Placeholder 5"/>
          <p:cNvSpPr>
            <a:spLocks noGrp="1"/>
          </p:cNvSpPr>
          <p:nvPr>
            <p:ph sz="quarter" idx="4"/>
          </p:nvPr>
        </p:nvSpPr>
        <p:spPr>
          <a:xfrm>
            <a:off x="4178808" y="1143000"/>
            <a:ext cx="3520440" cy="4683640"/>
          </a:xfrm>
        </p:spPr>
        <p:txBody>
          <a:bodyPr>
            <a:normAutofit/>
          </a:bodyPr>
          <a:lstStyle/>
          <a:p>
            <a:r>
              <a:rPr lang="en-IN" sz="2200" b="1" dirty="0" smtClean="0">
                <a:latin typeface="Calibri" pitchFamily="34" charset="0"/>
              </a:rPr>
              <a:t>performed by the client &amp; end users who are not employee of the organisation.</a:t>
            </a:r>
          </a:p>
          <a:p>
            <a:r>
              <a:rPr lang="en-IN" sz="2200" b="1" dirty="0" smtClean="0">
                <a:latin typeface="Calibri" pitchFamily="34" charset="0"/>
              </a:rPr>
              <a:t>Performed at the client location.</a:t>
            </a:r>
          </a:p>
          <a:p>
            <a:r>
              <a:rPr lang="en-IN" sz="2200" b="1" dirty="0" smtClean="0">
                <a:latin typeface="Calibri" pitchFamily="34" charset="0"/>
              </a:rPr>
              <a:t>Reliability, security &amp; robustness are checked in it.</a:t>
            </a:r>
          </a:p>
          <a:p>
            <a:r>
              <a:rPr lang="en-IN" sz="2200" b="1" dirty="0" smtClean="0">
                <a:latin typeface="Calibri" pitchFamily="34" charset="0"/>
              </a:rPr>
              <a:t>Only few week of execution are required.</a:t>
            </a:r>
            <a:endParaRPr lang="en-IN" sz="2200" b="1" dirty="0">
              <a:latin typeface="Calibri"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441960"/>
          </a:xfrm>
        </p:spPr>
        <p:txBody>
          <a:bodyPr>
            <a:normAutofit fontScale="90000"/>
          </a:bodyPr>
          <a:lstStyle/>
          <a:p>
            <a:pPr algn="ctr"/>
            <a:r>
              <a:rPr lang="en-IN" dirty="0" smtClean="0">
                <a:solidFill>
                  <a:srgbClr val="FF0000"/>
                </a:solidFill>
              </a:rPr>
              <a:t>Black &amp; white box testing</a:t>
            </a:r>
            <a:endParaRPr lang="en-IN" dirty="0">
              <a:solidFill>
                <a:srgbClr val="FF0000"/>
              </a:solidFill>
            </a:endParaRPr>
          </a:p>
        </p:txBody>
      </p:sp>
      <p:sp>
        <p:nvSpPr>
          <p:cNvPr id="3" name="Content Placeholder 2"/>
          <p:cNvSpPr>
            <a:spLocks noGrp="1"/>
          </p:cNvSpPr>
          <p:nvPr>
            <p:ph sz="half" idx="1"/>
          </p:nvPr>
        </p:nvSpPr>
        <p:spPr>
          <a:xfrm>
            <a:off x="457200" y="1219200"/>
            <a:ext cx="3520440" cy="4906963"/>
          </a:xfrm>
        </p:spPr>
        <p:txBody>
          <a:bodyPr>
            <a:noAutofit/>
          </a:bodyPr>
          <a:lstStyle/>
          <a:p>
            <a:r>
              <a:rPr lang="en-IN" sz="2000" b="1" dirty="0" smtClean="0">
                <a:latin typeface="Calibri" pitchFamily="34" charset="0"/>
              </a:rPr>
              <a:t>Black box testing is the </a:t>
            </a:r>
            <a:r>
              <a:rPr lang="en-IN" sz="2000" b="1" u="sng" dirty="0" smtClean="0">
                <a:latin typeface="Calibri" pitchFamily="34" charset="0"/>
                <a:hlinkClick r:id="rId2"/>
              </a:rPr>
              <a:t>Software testing method</a:t>
            </a:r>
            <a:r>
              <a:rPr lang="en-IN" sz="2000" b="1" dirty="0" smtClean="0">
                <a:latin typeface="Calibri" pitchFamily="34" charset="0"/>
              </a:rPr>
              <a:t> which is used to test the software without knowing the internal structure of code or program.</a:t>
            </a:r>
          </a:p>
          <a:p>
            <a:r>
              <a:rPr lang="en-IN" sz="2000" b="1" dirty="0" smtClean="0">
                <a:latin typeface="Calibri" pitchFamily="34" charset="0"/>
              </a:rPr>
              <a:t>This type of testing is carried out by testers.</a:t>
            </a:r>
          </a:p>
          <a:p>
            <a:r>
              <a:rPr lang="en-IN" sz="2000" b="1" dirty="0" smtClean="0">
                <a:latin typeface="Calibri" pitchFamily="34" charset="0"/>
              </a:rPr>
              <a:t>Implementation Knowledge is not required to carry out Black Box Testing.</a:t>
            </a:r>
          </a:p>
          <a:p>
            <a:r>
              <a:rPr lang="en-IN" sz="2000" b="1" dirty="0" smtClean="0">
                <a:latin typeface="Calibri" pitchFamily="34" charset="0"/>
              </a:rPr>
              <a:t>Programming Knowledge is not required to carry out Black Box Testing.</a:t>
            </a:r>
            <a:endParaRPr lang="en-IN" sz="2000" b="1" dirty="0">
              <a:latin typeface="Calibri" pitchFamily="34" charset="0"/>
            </a:endParaRPr>
          </a:p>
        </p:txBody>
      </p:sp>
      <p:sp>
        <p:nvSpPr>
          <p:cNvPr id="4" name="Content Placeholder 3"/>
          <p:cNvSpPr>
            <a:spLocks noGrp="1"/>
          </p:cNvSpPr>
          <p:nvPr>
            <p:ph sz="half" idx="2"/>
          </p:nvPr>
        </p:nvSpPr>
        <p:spPr>
          <a:xfrm>
            <a:off x="4178808" y="1219200"/>
            <a:ext cx="3520440" cy="4906963"/>
          </a:xfrm>
        </p:spPr>
        <p:txBody>
          <a:bodyPr>
            <a:normAutofit/>
          </a:bodyPr>
          <a:lstStyle/>
          <a:p>
            <a:r>
              <a:rPr lang="en-IN" sz="2000" b="1" dirty="0" smtClean="0">
                <a:latin typeface="Calibri" pitchFamily="34" charset="0"/>
              </a:rPr>
              <a:t>White box testing is the software testing method in which internal structure is being known to tester who is going to test the software.</a:t>
            </a:r>
          </a:p>
          <a:p>
            <a:r>
              <a:rPr lang="en-IN" sz="2000" b="1" dirty="0" smtClean="0">
                <a:latin typeface="Calibri" pitchFamily="34" charset="0"/>
              </a:rPr>
              <a:t>Generally, this type of testing is carried out by software developers.</a:t>
            </a:r>
          </a:p>
          <a:p>
            <a:r>
              <a:rPr lang="en-IN" sz="2000" b="1" dirty="0" smtClean="0">
                <a:latin typeface="Calibri" pitchFamily="34" charset="0"/>
              </a:rPr>
              <a:t>Implementation Knowledge is required to carry out White Box Testing.</a:t>
            </a:r>
          </a:p>
          <a:p>
            <a:r>
              <a:rPr lang="en-IN" sz="2000" b="1" dirty="0" smtClean="0">
                <a:latin typeface="Calibri" pitchFamily="34" charset="0"/>
              </a:rPr>
              <a:t>Programming Knowledge is required to carry out White Box Testing.</a:t>
            </a:r>
            <a:endParaRPr lang="en-IN" sz="2000" b="1" dirty="0">
              <a:latin typeface="Calibri"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670560"/>
          </a:xfrm>
        </p:spPr>
        <p:txBody>
          <a:bodyPr>
            <a:normAutofit fontScale="90000"/>
          </a:bodyPr>
          <a:lstStyle/>
          <a:p>
            <a:r>
              <a:rPr lang="en-IN" dirty="0" smtClean="0"/>
              <a:t>						(CONT.)</a:t>
            </a:r>
            <a:endParaRPr lang="en-IN" dirty="0"/>
          </a:p>
        </p:txBody>
      </p:sp>
      <p:sp>
        <p:nvSpPr>
          <p:cNvPr id="3" name="Content Placeholder 2"/>
          <p:cNvSpPr>
            <a:spLocks noGrp="1"/>
          </p:cNvSpPr>
          <p:nvPr>
            <p:ph sz="half" idx="1"/>
          </p:nvPr>
        </p:nvSpPr>
        <p:spPr>
          <a:xfrm>
            <a:off x="457200" y="1219200"/>
            <a:ext cx="3520440" cy="5105400"/>
          </a:xfrm>
        </p:spPr>
        <p:txBody>
          <a:bodyPr>
            <a:noAutofit/>
          </a:bodyPr>
          <a:lstStyle/>
          <a:p>
            <a:r>
              <a:rPr lang="en-IN" sz="2100" b="1" dirty="0" smtClean="0">
                <a:latin typeface="Calibri" pitchFamily="34" charset="0"/>
              </a:rPr>
              <a:t>Testing is applicable on higher levels of testing like System Testing, Acceptance testing.</a:t>
            </a:r>
          </a:p>
          <a:p>
            <a:r>
              <a:rPr lang="en-IN" sz="2100" b="1" dirty="0" smtClean="0">
                <a:latin typeface="Calibri" pitchFamily="34" charset="0"/>
              </a:rPr>
              <a:t>Black box testing means functional test or external testing.</a:t>
            </a:r>
          </a:p>
          <a:p>
            <a:r>
              <a:rPr lang="en-IN" sz="2100" b="1" dirty="0" smtClean="0">
                <a:latin typeface="Calibri" pitchFamily="34" charset="0"/>
              </a:rPr>
              <a:t>In Black Box testing is primarily concentrate on the functionality of the system under test.</a:t>
            </a:r>
          </a:p>
          <a:p>
            <a:r>
              <a:rPr lang="en-IN" sz="2100" b="1" dirty="0" smtClean="0">
                <a:latin typeface="Calibri" pitchFamily="34" charset="0"/>
              </a:rPr>
              <a:t>The main aim of this testing to check on what functionality is performing by the system under test.</a:t>
            </a:r>
            <a:endParaRPr lang="en-IN" sz="2100" b="1" dirty="0">
              <a:latin typeface="Calibri" pitchFamily="34" charset="0"/>
            </a:endParaRPr>
          </a:p>
        </p:txBody>
      </p:sp>
      <p:sp>
        <p:nvSpPr>
          <p:cNvPr id="4" name="Content Placeholder 3"/>
          <p:cNvSpPr>
            <a:spLocks noGrp="1"/>
          </p:cNvSpPr>
          <p:nvPr>
            <p:ph sz="half" idx="2"/>
          </p:nvPr>
        </p:nvSpPr>
        <p:spPr>
          <a:xfrm>
            <a:off x="4178808" y="1143000"/>
            <a:ext cx="3745992" cy="5334000"/>
          </a:xfrm>
        </p:spPr>
        <p:txBody>
          <a:bodyPr>
            <a:noAutofit/>
          </a:bodyPr>
          <a:lstStyle/>
          <a:p>
            <a:r>
              <a:rPr lang="en-IN" sz="2100" b="1" dirty="0" smtClean="0">
                <a:latin typeface="Calibri" pitchFamily="34" charset="0"/>
              </a:rPr>
              <a:t>Testing is applicable on lower level of testing like Unit Testing, Integration testing.</a:t>
            </a:r>
          </a:p>
          <a:p>
            <a:r>
              <a:rPr lang="en-IN" sz="2100" b="1" dirty="0" smtClean="0">
                <a:latin typeface="Calibri" pitchFamily="34" charset="0"/>
              </a:rPr>
              <a:t>White box testing means structural test or interior testing.</a:t>
            </a:r>
          </a:p>
          <a:p>
            <a:r>
              <a:rPr lang="en-IN" sz="2100" b="1" dirty="0" smtClean="0">
                <a:latin typeface="Calibri" pitchFamily="34" charset="0"/>
              </a:rPr>
              <a:t>In White Box testing is primarily concentrate on the testing of program code of the system under test like code structure, branches, conditions, loops etc.</a:t>
            </a:r>
          </a:p>
          <a:p>
            <a:r>
              <a:rPr lang="en-IN" sz="2100" b="1" dirty="0" smtClean="0">
                <a:latin typeface="Calibri" pitchFamily="34" charset="0"/>
              </a:rPr>
              <a:t>The main aim of White Box testing to check on how System is performing.</a:t>
            </a:r>
            <a:endParaRPr lang="en-IN" sz="2100" b="1" dirty="0">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fontScale="90000"/>
          </a:bodyPr>
          <a:lstStyle/>
          <a:p>
            <a:pPr algn="ctr"/>
            <a:r>
              <a:rPr lang="en-IN" dirty="0" smtClean="0">
                <a:solidFill>
                  <a:srgbClr val="0070C0"/>
                </a:solidFill>
              </a:rPr>
              <a:t>SOFTWARE Requirements elicitation</a:t>
            </a:r>
            <a:r>
              <a:rPr lang="en-IN" b="0" dirty="0" smtClean="0">
                <a:solidFill>
                  <a:srgbClr val="0070C0"/>
                </a:solidFill>
              </a:rPr>
              <a:t> </a:t>
            </a:r>
            <a:endParaRPr lang="en-IN" dirty="0"/>
          </a:p>
        </p:txBody>
      </p:sp>
      <p:sp>
        <p:nvSpPr>
          <p:cNvPr id="3" name="Content Placeholder 2"/>
          <p:cNvSpPr>
            <a:spLocks noGrp="1"/>
          </p:cNvSpPr>
          <p:nvPr>
            <p:ph idx="1"/>
          </p:nvPr>
        </p:nvSpPr>
        <p:spPr>
          <a:xfrm>
            <a:off x="457200" y="1143000"/>
            <a:ext cx="7239000" cy="5312736"/>
          </a:xfrm>
        </p:spPr>
        <p:txBody>
          <a:bodyPr>
            <a:normAutofit/>
          </a:bodyPr>
          <a:lstStyle/>
          <a:p>
            <a:r>
              <a:rPr lang="en-IN" sz="2200" b="1" dirty="0" smtClean="0">
                <a:latin typeface="Calibri" pitchFamily="34" charset="0"/>
              </a:rPr>
              <a:t>RE is an activity that helps us to understand what problem has to be solved &amp; what customer expect from the sw.</a:t>
            </a:r>
          </a:p>
          <a:p>
            <a:r>
              <a:rPr lang="en-IN" sz="2200" b="1" dirty="0" smtClean="0">
                <a:latin typeface="Calibri" pitchFamily="34" charset="0"/>
              </a:rPr>
              <a:t>In this the effective communication b/w customer &amp; developer is important.</a:t>
            </a:r>
          </a:p>
          <a:p>
            <a:r>
              <a:rPr lang="en-IN" sz="2200" b="1" dirty="0" smtClean="0">
                <a:latin typeface="Calibri" pitchFamily="34" charset="0"/>
              </a:rPr>
              <a:t>Not an easy method as many hurdles occur in it.</a:t>
            </a:r>
          </a:p>
          <a:p>
            <a:pPr>
              <a:buNone/>
            </a:pPr>
            <a:endParaRPr lang="en-IN" sz="2200" b="1" dirty="0" smtClean="0">
              <a:latin typeface="Calibri" pitchFamily="34" charset="0"/>
            </a:endParaRPr>
          </a:p>
          <a:p>
            <a:r>
              <a:rPr lang="en-IN" sz="2200" b="1" dirty="0" smtClean="0">
                <a:solidFill>
                  <a:srgbClr val="0070C0"/>
                </a:solidFill>
                <a:latin typeface="Calibri" pitchFamily="34" charset="0"/>
              </a:rPr>
              <a:t>METHOD:</a:t>
            </a:r>
            <a:r>
              <a:rPr lang="en-IN" sz="2200" b="1" dirty="0" smtClean="0">
                <a:latin typeface="Calibri" pitchFamily="34" charset="0"/>
              </a:rPr>
              <a:t>-  Developers ask </a:t>
            </a:r>
            <a:r>
              <a:rPr lang="en-IN" sz="2200" b="1" dirty="0" err="1" smtClean="0">
                <a:latin typeface="Calibri" pitchFamily="34" charset="0"/>
              </a:rPr>
              <a:t>questns</a:t>
            </a:r>
            <a:r>
              <a:rPr lang="en-IN" sz="2200" b="1" dirty="0" smtClean="0">
                <a:latin typeface="Calibri" pitchFamily="34" charset="0"/>
              </a:rPr>
              <a:t> to customers-&gt; responds with </a:t>
            </a:r>
            <a:r>
              <a:rPr lang="en-IN" sz="2200" b="1" dirty="0" err="1" smtClean="0">
                <a:latin typeface="Calibri" pitchFamily="34" charset="0"/>
              </a:rPr>
              <a:t>ans</a:t>
            </a:r>
            <a:r>
              <a:rPr lang="en-IN" sz="2200" b="1" dirty="0" smtClean="0">
                <a:latin typeface="Calibri" pitchFamily="34" charset="0"/>
              </a:rPr>
              <a:t>-&gt; then cross questioning.</a:t>
            </a:r>
          </a:p>
          <a:p>
            <a:pPr>
              <a:buNone/>
            </a:pPr>
            <a:endParaRPr lang="en-IN" sz="2200" b="1" dirty="0" smtClean="0">
              <a:latin typeface="Calibri" pitchFamily="34" charset="0"/>
            </a:endParaRPr>
          </a:p>
          <a:p>
            <a:r>
              <a:rPr lang="en-IN" sz="2200" b="1" dirty="0" smtClean="0">
                <a:solidFill>
                  <a:srgbClr val="0070C0"/>
                </a:solidFill>
                <a:latin typeface="Calibri" pitchFamily="34" charset="0"/>
              </a:rPr>
              <a:t>HURDLES:</a:t>
            </a:r>
            <a:r>
              <a:rPr lang="en-IN" sz="2200" b="1" dirty="0" smtClean="0">
                <a:latin typeface="Calibri" pitchFamily="34" charset="0"/>
              </a:rPr>
              <a:t>- Misunderstanding, Communication Gap.</a:t>
            </a:r>
          </a:p>
          <a:p>
            <a:pPr>
              <a:buNone/>
            </a:pPr>
            <a:endParaRPr lang="en-IN" sz="2200" b="1" dirty="0" smtClean="0">
              <a:solidFill>
                <a:srgbClr val="0070C0"/>
              </a:solidFill>
              <a:latin typeface="Calibri" pitchFamily="34" charset="0"/>
            </a:endParaRPr>
          </a:p>
          <a:p>
            <a:r>
              <a:rPr lang="en-IN" sz="2200" b="1" dirty="0" smtClean="0">
                <a:solidFill>
                  <a:srgbClr val="0070C0"/>
                </a:solidFill>
                <a:latin typeface="Calibri" pitchFamily="34" charset="0"/>
              </a:rPr>
              <a:t>REASONS for conflict b/w concerned people:-</a:t>
            </a:r>
            <a:endParaRPr lang="en-IN" sz="1600" b="1" dirty="0" smtClean="0">
              <a:solidFill>
                <a:srgbClr val="0070C0"/>
              </a:solidFill>
              <a:latin typeface="Calibri" pitchFamily="34" charset="0"/>
            </a:endParaRPr>
          </a:p>
          <a:p>
            <a:pPr lvl="6">
              <a:buNone/>
            </a:pPr>
            <a:r>
              <a:rPr lang="en-IN" sz="2200" b="1" dirty="0" smtClean="0">
                <a:latin typeface="Calibri"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239000" cy="533400"/>
          </a:xfrm>
        </p:spPr>
        <p:txBody>
          <a:bodyPr>
            <a:normAutofit fontScale="90000"/>
          </a:bodyPr>
          <a:lstStyle/>
          <a:p>
            <a:pPr algn="ctr"/>
            <a:r>
              <a:rPr lang="en-IN" dirty="0" smtClean="0">
                <a:solidFill>
                  <a:srgbClr val="0070C0"/>
                </a:solidFill>
              </a:rPr>
              <a:t>Requirements elicitation METHODS</a:t>
            </a:r>
            <a:endParaRPr lang="en-IN" dirty="0">
              <a:solidFill>
                <a:srgbClr val="0070C0"/>
              </a:solidFill>
            </a:endParaRPr>
          </a:p>
        </p:txBody>
      </p:sp>
      <p:sp>
        <p:nvSpPr>
          <p:cNvPr id="3" name="Content Placeholder 2"/>
          <p:cNvSpPr>
            <a:spLocks noGrp="1"/>
          </p:cNvSpPr>
          <p:nvPr>
            <p:ph idx="1"/>
          </p:nvPr>
        </p:nvSpPr>
        <p:spPr>
          <a:xfrm>
            <a:off x="457200" y="1143000"/>
            <a:ext cx="7239000" cy="5312736"/>
          </a:xfrm>
        </p:spPr>
        <p:txBody>
          <a:bodyPr/>
          <a:lstStyle/>
          <a:p>
            <a:pPr>
              <a:buNone/>
            </a:pPr>
            <a:r>
              <a:rPr lang="en-IN" b="1" dirty="0" smtClean="0">
                <a:latin typeface="Calibri" pitchFamily="34" charset="0"/>
              </a:rPr>
              <a:t> </a:t>
            </a:r>
            <a:r>
              <a:rPr lang="en-IN" b="1" dirty="0" smtClean="0">
                <a:solidFill>
                  <a:srgbClr val="7030A0"/>
                </a:solidFill>
                <a:latin typeface="Calibri" pitchFamily="34" charset="0"/>
              </a:rPr>
              <a:t>  There are a number of requirements elicitation methods.</a:t>
            </a:r>
          </a:p>
          <a:p>
            <a:pPr>
              <a:buNone/>
            </a:pPr>
            <a:endParaRPr lang="en-IN" b="1" dirty="0" smtClean="0">
              <a:latin typeface="Calibri" pitchFamily="34" charset="0"/>
            </a:endParaRPr>
          </a:p>
          <a:p>
            <a:pPr fontAlgn="base"/>
            <a:r>
              <a:rPr lang="en-IN" b="1" dirty="0" smtClean="0">
                <a:latin typeface="Calibri" pitchFamily="34" charset="0"/>
              </a:rPr>
              <a:t>Interviews</a:t>
            </a:r>
          </a:p>
          <a:p>
            <a:pPr fontAlgn="base"/>
            <a:r>
              <a:rPr lang="en-IN" b="1" dirty="0" smtClean="0">
                <a:latin typeface="Calibri" pitchFamily="34" charset="0"/>
              </a:rPr>
              <a:t>Brainstorming Sessions</a:t>
            </a:r>
          </a:p>
          <a:p>
            <a:pPr fontAlgn="base"/>
            <a:r>
              <a:rPr lang="en-IN" b="1" dirty="0" smtClean="0">
                <a:latin typeface="Calibri" pitchFamily="34" charset="0"/>
              </a:rPr>
              <a:t>Facilitated Application Specification Technique (FAST)</a:t>
            </a:r>
          </a:p>
          <a:p>
            <a:pPr fontAlgn="base"/>
            <a:r>
              <a:rPr lang="en-IN" b="1" dirty="0" smtClean="0">
                <a:latin typeface="Calibri" pitchFamily="34" charset="0"/>
              </a:rPr>
              <a:t>Quality Function Deployment (QFD)</a:t>
            </a:r>
          </a:p>
          <a:p>
            <a:pPr fontAlgn="base"/>
            <a:r>
              <a:rPr lang="en-IN" b="1" dirty="0" smtClean="0">
                <a:latin typeface="Calibri" pitchFamily="34" charset="0"/>
              </a:rPr>
              <a:t>Use Case Approach</a:t>
            </a:r>
          </a:p>
          <a:p>
            <a:pPr>
              <a:buNone/>
            </a:pPr>
            <a:endParaRPr lang="en-IN" b="1" dirty="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pPr algn="ctr"/>
            <a:r>
              <a:rPr lang="en-IN" dirty="0" smtClean="0">
                <a:solidFill>
                  <a:srgbClr val="7030A0"/>
                </a:solidFill>
              </a:rPr>
              <a:t>1. Interviews</a:t>
            </a:r>
            <a:endParaRPr lang="en-IN" dirty="0">
              <a:solidFill>
                <a:srgbClr val="7030A0"/>
              </a:solidFill>
            </a:endParaRPr>
          </a:p>
        </p:txBody>
      </p:sp>
      <p:sp>
        <p:nvSpPr>
          <p:cNvPr id="3" name="Content Placeholder 2"/>
          <p:cNvSpPr>
            <a:spLocks noGrp="1"/>
          </p:cNvSpPr>
          <p:nvPr>
            <p:ph idx="1"/>
          </p:nvPr>
        </p:nvSpPr>
        <p:spPr>
          <a:xfrm>
            <a:off x="457200" y="1143000"/>
            <a:ext cx="7391400" cy="5312736"/>
          </a:xfrm>
        </p:spPr>
        <p:txBody>
          <a:bodyPr>
            <a:noAutofit/>
          </a:bodyPr>
          <a:lstStyle/>
          <a:p>
            <a:pPr algn="just"/>
            <a:r>
              <a:rPr lang="en-IN" sz="2200" b="1" dirty="0" smtClean="0">
                <a:latin typeface="Calibri" pitchFamily="34" charset="0"/>
              </a:rPr>
              <a:t>Main purpose is to understand each other or understand customer’s expectations from the software.</a:t>
            </a:r>
          </a:p>
          <a:p>
            <a:pPr algn="just"/>
            <a:r>
              <a:rPr lang="en-IN" sz="2200" b="1" dirty="0" smtClean="0">
                <a:latin typeface="Calibri" pitchFamily="34" charset="0"/>
              </a:rPr>
              <a:t>Requirement Engineer act as a mediator b/w customer and development team.</a:t>
            </a:r>
          </a:p>
          <a:p>
            <a:pPr algn="just"/>
            <a:r>
              <a:rPr lang="en-IN" sz="2200" b="1" dirty="0" smtClean="0">
                <a:latin typeface="Calibri" pitchFamily="34" charset="0"/>
              </a:rPr>
              <a:t>So correct approach is:- open-minded, co-operative, understanding, expertise.</a:t>
            </a:r>
          </a:p>
          <a:p>
            <a:pPr algn="just" fontAlgn="base">
              <a:buNone/>
            </a:pPr>
            <a:r>
              <a:rPr lang="en-IN" sz="2200" b="1" dirty="0" smtClean="0">
                <a:solidFill>
                  <a:srgbClr val="7030A0"/>
                </a:solidFill>
                <a:latin typeface="Calibri" pitchFamily="34" charset="0"/>
              </a:rPr>
              <a:t>     </a:t>
            </a:r>
          </a:p>
          <a:p>
            <a:pPr algn="just" fontAlgn="base">
              <a:buNone/>
            </a:pPr>
            <a:r>
              <a:rPr lang="en-IN" sz="2200" b="1" dirty="0" smtClean="0">
                <a:solidFill>
                  <a:srgbClr val="7030A0"/>
                </a:solidFill>
                <a:latin typeface="Calibri" pitchFamily="34" charset="0"/>
              </a:rPr>
              <a:t>    TYPES OF INTERVIEWS:-</a:t>
            </a:r>
            <a:endParaRPr lang="en-IN" sz="2200" b="1" dirty="0" smtClean="0">
              <a:latin typeface="Calibri" pitchFamily="34" charset="0"/>
            </a:endParaRPr>
          </a:p>
          <a:p>
            <a:pPr algn="just" fontAlgn="base"/>
            <a:r>
              <a:rPr lang="en-IN" sz="2200" b="1" dirty="0" smtClean="0">
                <a:latin typeface="Calibri" pitchFamily="34" charset="0"/>
              </a:rPr>
              <a:t>In </a:t>
            </a:r>
            <a:r>
              <a:rPr lang="en-IN" sz="2200" b="1" dirty="0" smtClean="0">
                <a:solidFill>
                  <a:srgbClr val="7030A0"/>
                </a:solidFill>
                <a:latin typeface="Calibri" pitchFamily="34" charset="0"/>
              </a:rPr>
              <a:t>open ended interviews</a:t>
            </a:r>
            <a:r>
              <a:rPr lang="en-IN" sz="2200" b="1" dirty="0" smtClean="0">
                <a:latin typeface="Calibri" pitchFamily="34" charset="0"/>
              </a:rPr>
              <a:t>, there is no pre-set agenda. No pre-defined questions is prepared.</a:t>
            </a:r>
          </a:p>
          <a:p>
            <a:pPr algn="just" fontAlgn="base"/>
            <a:r>
              <a:rPr lang="en-IN" sz="2200" b="1" dirty="0" smtClean="0">
                <a:latin typeface="Calibri" pitchFamily="34" charset="0"/>
              </a:rPr>
              <a:t>In </a:t>
            </a:r>
            <a:r>
              <a:rPr lang="en-IN" sz="2200" b="1" dirty="0" smtClean="0">
                <a:solidFill>
                  <a:srgbClr val="7030A0"/>
                </a:solidFill>
                <a:latin typeface="Calibri" pitchFamily="34" charset="0"/>
              </a:rPr>
              <a:t>structured interview</a:t>
            </a:r>
            <a:r>
              <a:rPr lang="en-IN" sz="2200" b="1" dirty="0" smtClean="0">
                <a:latin typeface="Calibri" pitchFamily="34" charset="0"/>
              </a:rPr>
              <a:t>, agenda of fairly open questions is prepared. Sometimes a proper questionnaire is designed for the interview.</a:t>
            </a:r>
          </a:p>
          <a:p>
            <a:pPr algn="just" fontAlgn="base"/>
            <a:r>
              <a:rPr lang="en-IN" sz="2200" b="1" dirty="0" smtClean="0">
                <a:latin typeface="Calibri" pitchFamily="34" charset="0"/>
              </a:rPr>
              <a:t>Questions should be clear, short &amp; simple</a:t>
            </a:r>
          </a:p>
          <a:p>
            <a:pPr algn="just" fontAlgn="base"/>
            <a:endParaRPr lang="en-IN" sz="2200" b="1" dirty="0" smtClean="0">
              <a:latin typeface="Calibri" pitchFamily="34" charset="0"/>
            </a:endParaRPr>
          </a:p>
          <a:p>
            <a:pPr algn="just" fontAlgn="base"/>
            <a:endParaRPr lang="en-IN" sz="2200" b="1" dirty="0" smtClean="0">
              <a:latin typeface="Calibri" pitchFamily="34" charset="0"/>
            </a:endParaRPr>
          </a:p>
          <a:p>
            <a:pPr algn="just" fontAlgn="base"/>
            <a:endParaRPr lang="en-IN" sz="2200" b="1" dirty="0" smtClean="0">
              <a:latin typeface="Calibri" pitchFamily="34" charset="0"/>
            </a:endParaRPr>
          </a:p>
          <a:p>
            <a:pPr algn="just"/>
            <a:endParaRPr lang="en-IN" sz="2200" b="1" dirty="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990600"/>
          </a:xfrm>
        </p:spPr>
        <p:txBody>
          <a:bodyPr/>
          <a:lstStyle/>
          <a:p>
            <a:pPr algn="ctr"/>
            <a:r>
              <a:rPr lang="en-IN" dirty="0" smtClean="0">
                <a:solidFill>
                  <a:srgbClr val="7030A0"/>
                </a:solidFill>
              </a:rPr>
              <a:t> 2. Brainstorming Sessions</a:t>
            </a:r>
            <a:endParaRPr lang="en-IN" dirty="0">
              <a:solidFill>
                <a:srgbClr val="7030A0"/>
              </a:solidFill>
            </a:endParaRPr>
          </a:p>
        </p:txBody>
      </p:sp>
      <p:sp>
        <p:nvSpPr>
          <p:cNvPr id="3" name="Content Placeholder 2"/>
          <p:cNvSpPr>
            <a:spLocks noGrp="1"/>
          </p:cNvSpPr>
          <p:nvPr>
            <p:ph idx="1"/>
          </p:nvPr>
        </p:nvSpPr>
        <p:spPr>
          <a:xfrm>
            <a:off x="457200" y="1066800"/>
            <a:ext cx="7239000" cy="5388936"/>
          </a:xfrm>
        </p:spPr>
        <p:txBody>
          <a:bodyPr>
            <a:normAutofit/>
          </a:bodyPr>
          <a:lstStyle/>
          <a:p>
            <a:pPr fontAlgn="base"/>
            <a:r>
              <a:rPr lang="en-IN" sz="2200" b="1" dirty="0" smtClean="0">
                <a:latin typeface="Calibri" pitchFamily="34" charset="0"/>
              </a:rPr>
              <a:t>Group discussion.</a:t>
            </a:r>
          </a:p>
          <a:p>
            <a:pPr fontAlgn="base"/>
            <a:r>
              <a:rPr lang="en-IN" sz="2200" b="1" dirty="0" smtClean="0">
                <a:latin typeface="Calibri" pitchFamily="34" charset="0"/>
              </a:rPr>
              <a:t>Highly trained facilitator required.</a:t>
            </a:r>
          </a:p>
          <a:p>
            <a:pPr fontAlgn="base"/>
            <a:r>
              <a:rPr lang="en-IN" sz="2200" b="1" dirty="0" smtClean="0">
                <a:latin typeface="Calibri" pitchFamily="34" charset="0"/>
              </a:rPr>
              <a:t>Every idea is documented so that everyone can see it.</a:t>
            </a:r>
          </a:p>
          <a:p>
            <a:pPr fontAlgn="base"/>
            <a:r>
              <a:rPr lang="en-IN" sz="2200" b="1" dirty="0" smtClean="0">
                <a:latin typeface="Calibri" pitchFamily="34" charset="0"/>
              </a:rPr>
              <a:t>Platform to express &amp; share your views &amp; expectations &amp; difficulties in implementation.</a:t>
            </a:r>
          </a:p>
          <a:p>
            <a:pPr fontAlgn="base">
              <a:buNone/>
            </a:pPr>
            <a:endParaRPr lang="en-IN" sz="2200" b="1" dirty="0" smtClean="0">
              <a:latin typeface="Calibri" pitchFamily="34" charset="0"/>
            </a:endParaRPr>
          </a:p>
          <a:p>
            <a:r>
              <a:rPr lang="en-IN" sz="2200" b="1" dirty="0" smtClean="0">
                <a:solidFill>
                  <a:srgbClr val="C00000"/>
                </a:solidFill>
                <a:latin typeface="Calibri" pitchFamily="34" charset="0"/>
              </a:rPr>
              <a:t>WORK PRODUCT</a:t>
            </a:r>
            <a:r>
              <a:rPr lang="en-IN" sz="2200" b="1" dirty="0" smtClean="0">
                <a:latin typeface="Calibri" pitchFamily="34" charset="0"/>
              </a:rPr>
              <a:t>:-  Document is ready</a:t>
            </a:r>
            <a:endParaRPr lang="en-IN" sz="1900" b="1" dirty="0">
              <a:latin typeface="Calibri" pitchFamily="34" charset="0"/>
            </a:endParaRPr>
          </a:p>
          <a:p>
            <a:pPr lvl="2"/>
            <a:r>
              <a:rPr lang="en-IN" sz="2200" b="1" dirty="0" smtClean="0">
                <a:latin typeface="Calibri" pitchFamily="34" charset="0"/>
              </a:rPr>
              <a:t>Ideas are documented to be visible to each participant.</a:t>
            </a:r>
          </a:p>
          <a:p>
            <a:pPr lvl="2"/>
            <a:r>
              <a:rPr lang="en-IN" sz="2200" b="1" dirty="0" smtClean="0">
                <a:latin typeface="Calibri" pitchFamily="34" charset="0"/>
              </a:rPr>
              <a:t>Detailed report, containing each idea in simple lang., is prepared &amp; reviewed by facilitator.</a:t>
            </a:r>
          </a:p>
          <a:p>
            <a:pPr lvl="2"/>
            <a:r>
              <a:rPr lang="en-IN" sz="2200" b="1" dirty="0" smtClean="0">
                <a:latin typeface="Calibri" pitchFamily="34" charset="0"/>
              </a:rPr>
              <a:t>Finally a document is prepared which consists of the list of requirements and their priority if possible</a:t>
            </a:r>
            <a:r>
              <a:rPr lang="en-IN" sz="2200" b="1" dirty="0" smtClean="0">
                <a:solidFill>
                  <a:srgbClr val="C00000"/>
                </a:solidFill>
                <a:latin typeface="Calibri" pitchFamily="34" charset="0"/>
              </a:rPr>
              <a:t>.</a:t>
            </a:r>
          </a:p>
          <a:p>
            <a:endParaRPr lang="en-IN" dirty="0" smtClean="0"/>
          </a:p>
          <a:p>
            <a:pPr lvl="2"/>
            <a:endParaRPr lang="en-IN" sz="1600" b="1" dirty="0" smtClean="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solidFill>
                  <a:srgbClr val="7030A0"/>
                </a:solidFill>
              </a:rPr>
              <a:t>3. Facilitated Application   Specification Technique</a:t>
            </a:r>
            <a:endParaRPr lang="en-IN" dirty="0">
              <a:solidFill>
                <a:srgbClr val="7030A0"/>
              </a:solidFill>
            </a:endParaRPr>
          </a:p>
        </p:txBody>
      </p:sp>
      <p:sp>
        <p:nvSpPr>
          <p:cNvPr id="3" name="Content Placeholder 2"/>
          <p:cNvSpPr>
            <a:spLocks noGrp="1"/>
          </p:cNvSpPr>
          <p:nvPr>
            <p:ph idx="1"/>
          </p:nvPr>
        </p:nvSpPr>
        <p:spPr/>
        <p:txBody>
          <a:bodyPr>
            <a:normAutofit/>
          </a:bodyPr>
          <a:lstStyle/>
          <a:p>
            <a:r>
              <a:rPr lang="en-IN" sz="2200" b="1" dirty="0" smtClean="0">
                <a:latin typeface="Calibri" pitchFamily="34" charset="0"/>
              </a:rPr>
              <a:t> Bridge the expectation gap – difference between what the developers think they are supposed to build and what customers think they are going to get.</a:t>
            </a:r>
          </a:p>
          <a:p>
            <a:endParaRPr lang="en-IN" sz="2200" b="1" dirty="0" smtClean="0">
              <a:latin typeface="Calibri" pitchFamily="34" charset="0"/>
            </a:endParaRPr>
          </a:p>
          <a:p>
            <a:r>
              <a:rPr lang="en-IN" sz="2200" b="1" dirty="0" smtClean="0">
                <a:latin typeface="Calibri" pitchFamily="34" charset="0"/>
              </a:rPr>
              <a:t>A team oriented approach is developed.</a:t>
            </a:r>
            <a:endParaRPr lang="en-IN" sz="2200" b="1" dirty="0">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1032</TotalTime>
  <Words>2303</Words>
  <Application>Microsoft Office PowerPoint</Application>
  <PresentationFormat>On-screen Show (4:3)</PresentationFormat>
  <Paragraphs>367</Paragraphs>
  <Slides>44</Slides>
  <Notes>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Opulent</vt:lpstr>
      <vt:lpstr>PRABHJOT  KAUR CSE  DEPARTMENT</vt:lpstr>
      <vt:lpstr>Requirement         Engineering</vt:lpstr>
      <vt:lpstr>    Requirement  Engineering      Process</vt:lpstr>
      <vt:lpstr>     (Contd.)</vt:lpstr>
      <vt:lpstr>SOFTWARE Requirements elicitation </vt:lpstr>
      <vt:lpstr>Requirements elicitation METHODS</vt:lpstr>
      <vt:lpstr>1. Interviews</vt:lpstr>
      <vt:lpstr> 2. Brainstorming Sessions</vt:lpstr>
      <vt:lpstr>3. Facilitated Application   Specification Technique</vt:lpstr>
      <vt:lpstr>4. Quality Function Deployment</vt:lpstr>
      <vt:lpstr>5. Use Case Approach</vt:lpstr>
      <vt:lpstr>      (Cont.)</vt:lpstr>
      <vt:lpstr>Slide 13</vt:lpstr>
      <vt:lpstr>    Software Requirements</vt:lpstr>
      <vt:lpstr>      (cont.)</vt:lpstr>
      <vt:lpstr>      (cont.)</vt:lpstr>
      <vt:lpstr>Building Analysis Model</vt:lpstr>
      <vt:lpstr>Software testing approach</vt:lpstr>
      <vt:lpstr>Strategy of testing </vt:lpstr>
      <vt:lpstr>      (cont.)</vt:lpstr>
      <vt:lpstr>1. Unit testing</vt:lpstr>
      <vt:lpstr>      (cont.)</vt:lpstr>
      <vt:lpstr>      (cont.)</vt:lpstr>
      <vt:lpstr>      (Cont.)</vt:lpstr>
      <vt:lpstr>           another diagram is done in class</vt:lpstr>
      <vt:lpstr>2.Integration testing </vt:lpstr>
      <vt:lpstr>      (cont.)</vt:lpstr>
      <vt:lpstr>      (cont.)</vt:lpstr>
      <vt:lpstr>      (cont.)</vt:lpstr>
      <vt:lpstr>Bottom-up integration </vt:lpstr>
      <vt:lpstr>3. Validation testing</vt:lpstr>
      <vt:lpstr>      (cont.)</vt:lpstr>
      <vt:lpstr>System testing</vt:lpstr>
      <vt:lpstr>Regression testing &amp; smoke testing </vt:lpstr>
      <vt:lpstr>Data Dictionaries</vt:lpstr>
      <vt:lpstr>Notation Meaning</vt:lpstr>
      <vt:lpstr>VERIFICATION</vt:lpstr>
      <vt:lpstr>VALIDATION</vt:lpstr>
      <vt:lpstr>SOFTWARE METRICS</vt:lpstr>
      <vt:lpstr>Categories of Metrics</vt:lpstr>
      <vt:lpstr>(cont.)</vt:lpstr>
      <vt:lpstr>Alpha &amp; beta testing</vt:lpstr>
      <vt:lpstr>Black &amp; white box testing</vt:lpstr>
      <vt:lpstr>      (CONT.)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Prabhjot Kaur</dc:creator>
  <cp:lastModifiedBy>Prabhjot Kaur</cp:lastModifiedBy>
  <cp:revision>524</cp:revision>
  <dcterms:created xsi:type="dcterms:W3CDTF">2006-08-16T00:00:00Z</dcterms:created>
  <dcterms:modified xsi:type="dcterms:W3CDTF">2018-10-26T13:46:27Z</dcterms:modified>
</cp:coreProperties>
</file>