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2" r:id="rId4"/>
    <p:sldId id="258" r:id="rId5"/>
    <p:sldId id="259"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418738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364648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492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332764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011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3887477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2667638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92001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211250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EDEAE-0656-4C4A-8901-B66B31AEDF49}"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183534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EDEAE-0656-4C4A-8901-B66B31AEDF49}"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297765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EDEAE-0656-4C4A-8901-B66B31AEDF49}"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16315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EDEAE-0656-4C4A-8901-B66B31AEDF49}"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257297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EDEAE-0656-4C4A-8901-B66B31AEDF49}"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276764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7EDEAE-0656-4C4A-8901-B66B31AEDF49}"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259332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EDEAE-0656-4C4A-8901-B66B31AEDF49}"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7D8F87-28B3-48D9-8481-FED54D2043F9}" type="slidenum">
              <a:rPr lang="en-IN" smtClean="0"/>
              <a:t>‹#›</a:t>
            </a:fld>
            <a:endParaRPr lang="en-IN"/>
          </a:p>
        </p:txBody>
      </p:sp>
    </p:spTree>
    <p:extLst>
      <p:ext uri="{BB962C8B-B14F-4D97-AF65-F5344CB8AC3E}">
        <p14:creationId xmlns:p14="http://schemas.microsoft.com/office/powerpoint/2010/main" val="354596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EDEAE-0656-4C4A-8901-B66B31AEDF49}" type="datetimeFigureOut">
              <a:rPr lang="en-IN" smtClean="0"/>
              <a:t>01-03-2024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7D8F87-28B3-48D9-8481-FED54D2043F9}" type="slidenum">
              <a:rPr lang="en-IN" smtClean="0"/>
              <a:t>‹#›</a:t>
            </a:fld>
            <a:endParaRPr lang="en-IN"/>
          </a:p>
        </p:txBody>
      </p:sp>
    </p:spTree>
    <p:extLst>
      <p:ext uri="{BB962C8B-B14F-4D97-AF65-F5344CB8AC3E}">
        <p14:creationId xmlns:p14="http://schemas.microsoft.com/office/powerpoint/2010/main" val="123368650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8/07/how-the-advancement-in-technology-has-impacted-the-cybersecurity-industry/"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isco.com/site/us/en/learn/topics/security/what-is-ransomware.html" TargetMode="External"/><Relationship Id="rId2" Type="http://schemas.openxmlformats.org/officeDocument/2006/relationships/hyperlink" Target="https://www.cisco.com/c/en/us/products/security/common-cyberattacks.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6B5E-F90E-BD72-CBC0-F23D873C4E3A}"/>
              </a:ext>
            </a:extLst>
          </p:cNvPr>
          <p:cNvSpPr>
            <a:spLocks noGrp="1"/>
          </p:cNvSpPr>
          <p:nvPr>
            <p:ph type="ctrTitle"/>
          </p:nvPr>
        </p:nvSpPr>
        <p:spPr>
          <a:xfrm>
            <a:off x="1485802" y="643237"/>
            <a:ext cx="7766936" cy="1646302"/>
          </a:xfrm>
        </p:spPr>
        <p:txBody>
          <a:bodyPr/>
          <a:lstStyle/>
          <a:p>
            <a:r>
              <a:rPr lang="en-US" dirty="0">
                <a:latin typeface="Algerian" panose="04020705040A02060702" pitchFamily="82" charset="0"/>
              </a:rPr>
              <a:t>Cyber security</a:t>
            </a:r>
            <a:endParaRPr lang="en-IN" dirty="0">
              <a:latin typeface="Algerian" panose="04020705040A02060702" pitchFamily="82" charset="0"/>
            </a:endParaRPr>
          </a:p>
        </p:txBody>
      </p:sp>
      <p:pic>
        <p:nvPicPr>
          <p:cNvPr id="7" name="Picture 6">
            <a:extLst>
              <a:ext uri="{FF2B5EF4-FFF2-40B4-BE49-F238E27FC236}">
                <a16:creationId xmlns:a16="http://schemas.microsoft.com/office/drawing/2014/main" id="{60B1705B-BA27-8091-9DD0-D136A297F65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02688" y="2878582"/>
            <a:ext cx="5886894" cy="3311378"/>
          </a:xfrm>
          <a:prstGeom prst="rect">
            <a:avLst/>
          </a:prstGeom>
        </p:spPr>
      </p:pic>
    </p:spTree>
    <p:extLst>
      <p:ext uri="{BB962C8B-B14F-4D97-AF65-F5344CB8AC3E}">
        <p14:creationId xmlns:p14="http://schemas.microsoft.com/office/powerpoint/2010/main" val="15787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6575-3C65-70FE-67DC-806AEFB4828D}"/>
              </a:ext>
            </a:extLst>
          </p:cNvPr>
          <p:cNvSpPr>
            <a:spLocks noGrp="1"/>
          </p:cNvSpPr>
          <p:nvPr>
            <p:ph type="title"/>
          </p:nvPr>
        </p:nvSpPr>
        <p:spPr>
          <a:xfrm>
            <a:off x="911250" y="152400"/>
            <a:ext cx="8596668" cy="1320800"/>
          </a:xfrm>
        </p:spPr>
        <p:txBody>
          <a:bodyPr anchor="ctr">
            <a:noAutofit/>
          </a:bodyPr>
          <a:lstStyle/>
          <a:p>
            <a:r>
              <a:rPr lang="en-US" sz="5400" dirty="0">
                <a:latin typeface="Algerian" panose="04020705040A02060702" pitchFamily="82" charset="0"/>
              </a:rPr>
              <a:t>What is cyber security</a:t>
            </a:r>
            <a:endParaRPr lang="en-IN" sz="5400" dirty="0">
              <a:latin typeface="Algerian" panose="04020705040A02060702" pitchFamily="82" charset="0"/>
            </a:endParaRPr>
          </a:p>
        </p:txBody>
      </p:sp>
      <p:sp>
        <p:nvSpPr>
          <p:cNvPr id="3" name="TextBox 2">
            <a:extLst>
              <a:ext uri="{FF2B5EF4-FFF2-40B4-BE49-F238E27FC236}">
                <a16:creationId xmlns:a16="http://schemas.microsoft.com/office/drawing/2014/main" id="{934BE585-6DA2-C604-4D48-9771759A3A34}"/>
              </a:ext>
            </a:extLst>
          </p:cNvPr>
          <p:cNvSpPr txBox="1"/>
          <p:nvPr/>
        </p:nvSpPr>
        <p:spPr>
          <a:xfrm>
            <a:off x="5645888" y="2812312"/>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02BACFC3-4AD2-E033-DAD6-A109420CBAA9}"/>
              </a:ext>
            </a:extLst>
          </p:cNvPr>
          <p:cNvSpPr txBox="1"/>
          <p:nvPr/>
        </p:nvSpPr>
        <p:spPr>
          <a:xfrm>
            <a:off x="1381862" y="1808716"/>
            <a:ext cx="7655443" cy="4093428"/>
          </a:xfrm>
          <a:prstGeom prst="rect">
            <a:avLst/>
          </a:prstGeom>
          <a:noFill/>
        </p:spPr>
        <p:txBody>
          <a:bodyPr wrap="square" rtlCol="0">
            <a:spAutoFit/>
          </a:bodyPr>
          <a:lstStyle/>
          <a:p>
            <a:pPr algn="l" fontAlgn="base"/>
            <a:r>
              <a:rPr lang="en-US" sz="2800" b="0" i="0" dirty="0">
                <a:solidFill>
                  <a:schemeClr val="tx1">
                    <a:lumMod val="95000"/>
                  </a:schemeClr>
                </a:solidFill>
                <a:effectLst/>
                <a:latin typeface="Gabriola" panose="04040605051002020D02" pitchFamily="82" charset="0"/>
              </a:rPr>
              <a:t>Cybersecurity is the practice of protecting systems, networks, and programs from digital attacks. These </a:t>
            </a:r>
            <a:r>
              <a:rPr lang="en-US" sz="2800" b="0" i="0" u="none" strike="noStrike" dirty="0">
                <a:solidFill>
                  <a:schemeClr val="tx1">
                    <a:lumMod val="95000"/>
                  </a:schemeClr>
                </a:solidFill>
                <a:effectLst/>
                <a:latin typeface="Gabriola" panose="04040605051002020D02" pitchFamily="82" charset="0"/>
                <a:hlinkClick r:id="rId2">
                  <a:extLst>
                    <a:ext uri="{A12FA001-AC4F-418D-AE19-62706E023703}">
                      <ahyp:hlinkClr xmlns:ahyp="http://schemas.microsoft.com/office/drawing/2018/hyperlinkcolor" val="tx"/>
                    </a:ext>
                  </a:extLst>
                </a:hlinkClick>
              </a:rPr>
              <a:t>cyberattacks</a:t>
            </a:r>
            <a:r>
              <a:rPr lang="en-US" sz="2800" b="0" i="0" dirty="0">
                <a:solidFill>
                  <a:schemeClr val="tx1">
                    <a:lumMod val="95000"/>
                  </a:schemeClr>
                </a:solidFill>
                <a:effectLst/>
                <a:latin typeface="Gabriola" panose="04040605051002020D02" pitchFamily="82" charset="0"/>
              </a:rPr>
              <a:t> are usually aimed at accessing, changing, or destroying sensitive information; extorting money from users via </a:t>
            </a:r>
            <a:r>
              <a:rPr lang="en-US" sz="2800" b="0" i="0" u="none" strike="noStrike" dirty="0">
                <a:solidFill>
                  <a:schemeClr val="tx1">
                    <a:lumMod val="95000"/>
                  </a:schemeClr>
                </a:solidFill>
                <a:effectLst/>
                <a:latin typeface="Gabriola" panose="04040605051002020D02" pitchFamily="82" charset="0"/>
                <a:hlinkClick r:id="rId3">
                  <a:extLst>
                    <a:ext uri="{A12FA001-AC4F-418D-AE19-62706E023703}">
                      <ahyp:hlinkClr xmlns:ahyp="http://schemas.microsoft.com/office/drawing/2018/hyperlinkcolor" val="tx"/>
                    </a:ext>
                  </a:extLst>
                </a:hlinkClick>
              </a:rPr>
              <a:t>ransomware</a:t>
            </a:r>
            <a:r>
              <a:rPr lang="en-US" sz="2800" b="0" i="0" dirty="0">
                <a:solidFill>
                  <a:schemeClr val="tx1">
                    <a:lumMod val="95000"/>
                  </a:schemeClr>
                </a:solidFill>
                <a:effectLst/>
                <a:latin typeface="Gabriola" panose="04040605051002020D02" pitchFamily="82" charset="0"/>
              </a:rPr>
              <a:t>; or interrupting normal business processes.</a:t>
            </a:r>
          </a:p>
          <a:p>
            <a:pPr algn="l" fontAlgn="base"/>
            <a:r>
              <a:rPr lang="en-US" sz="2800" b="0" i="0" dirty="0">
                <a:solidFill>
                  <a:schemeClr val="tx1">
                    <a:lumMod val="95000"/>
                  </a:schemeClr>
                </a:solidFill>
                <a:effectLst/>
                <a:latin typeface="Gabriola" panose="04040605051002020D02" pitchFamily="82" charset="0"/>
              </a:rPr>
              <a:t>Implementing effective cybersecurity measures is particularly challenging today because there are more devices than people, and attackers are becoming more innovative.</a:t>
            </a:r>
          </a:p>
          <a:p>
            <a:br>
              <a:rPr lang="en-US" dirty="0"/>
            </a:br>
            <a:endParaRPr lang="en-IN" dirty="0"/>
          </a:p>
        </p:txBody>
      </p:sp>
    </p:spTree>
    <p:extLst>
      <p:ext uri="{BB962C8B-B14F-4D97-AF65-F5344CB8AC3E}">
        <p14:creationId xmlns:p14="http://schemas.microsoft.com/office/powerpoint/2010/main" val="409156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a:extLst>
              <a:ext uri="{FF2B5EF4-FFF2-40B4-BE49-F238E27FC236}">
                <a16:creationId xmlns:a16="http://schemas.microsoft.com/office/drawing/2014/main" id="{6C87F30F-4466-C12E-61BE-3BDF1BB4D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10356634" cy="6681367"/>
          </a:xfrm>
          <a:prstGeom prst="rect">
            <a:avLst/>
          </a:prstGeom>
          <a:gradFill>
            <a:gsLst>
              <a:gs pos="0">
                <a:schemeClr val="accent1">
                  <a:lumMod val="5000"/>
                  <a:lumOff val="95000"/>
                </a:schemeClr>
              </a:gs>
              <a:gs pos="74000">
                <a:schemeClr val="accent1">
                  <a:lumMod val="45000"/>
                  <a:lumOff val="55000"/>
                </a:schemeClr>
              </a:gs>
              <a:gs pos="47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55359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5FD3-E3E1-867E-4EB7-5E4038E7FBC4}"/>
              </a:ext>
            </a:extLst>
          </p:cNvPr>
          <p:cNvSpPr>
            <a:spLocks noGrp="1"/>
          </p:cNvSpPr>
          <p:nvPr>
            <p:ph type="title"/>
          </p:nvPr>
        </p:nvSpPr>
        <p:spPr>
          <a:xfrm>
            <a:off x="975045" y="311889"/>
            <a:ext cx="8596668" cy="1320800"/>
          </a:xfrm>
        </p:spPr>
        <p:txBody>
          <a:bodyPr>
            <a:normAutofit/>
          </a:bodyPr>
          <a:lstStyle/>
          <a:p>
            <a:r>
              <a:rPr lang="en-US" sz="4000" dirty="0">
                <a:latin typeface="Algerian" panose="04020705040A02060702" pitchFamily="82" charset="0"/>
              </a:rPr>
              <a:t>Challenges of cyber security</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D66CEE6C-FCDC-F524-5D9E-4AFAD5FAD96F}"/>
              </a:ext>
            </a:extLst>
          </p:cNvPr>
          <p:cNvSpPr txBox="1"/>
          <p:nvPr/>
        </p:nvSpPr>
        <p:spPr>
          <a:xfrm>
            <a:off x="975045" y="3312042"/>
            <a:ext cx="8176437" cy="1877437"/>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abriola" panose="04040605051002020D02" pitchFamily="82" charset="0"/>
              </a:rPr>
              <a:t>Application Security</a:t>
            </a:r>
          </a:p>
          <a:p>
            <a:pPr marL="285750" indent="-285750" algn="l" fontAlgn="t">
              <a:buFont typeface="Wingdings" panose="05000000000000000000" pitchFamily="2" charset="2"/>
              <a:buChar char="Ø"/>
            </a:pPr>
            <a:r>
              <a:rPr lang="en-US" sz="2000" b="0" i="0" dirty="0">
                <a:solidFill>
                  <a:schemeClr val="tx1">
                    <a:lumMod val="95000"/>
                  </a:schemeClr>
                </a:solidFill>
                <a:effectLst/>
                <a:latin typeface="Gabriola" panose="04040605051002020D02" pitchFamily="82" charset="0"/>
              </a:rPr>
              <a:t>Application security is the practice of securing software and data from hackers, whether that application comes from a third party or was developed in house, regardless of where it resides or how it’s accessed.</a:t>
            </a:r>
          </a:p>
          <a:p>
            <a:br>
              <a:rPr lang="en-US" b="0" i="0" dirty="0">
                <a:solidFill>
                  <a:schemeClr val="tx1">
                    <a:lumMod val="95000"/>
                  </a:schemeClr>
                </a:solidFill>
                <a:effectLst/>
                <a:latin typeface="Roboto" panose="02000000000000000000" pitchFamily="2" charset="0"/>
              </a:rPr>
            </a:br>
            <a:endParaRPr lang="en-IN" dirty="0">
              <a:solidFill>
                <a:schemeClr val="tx1">
                  <a:lumMod val="95000"/>
                </a:schemeClr>
              </a:solidFill>
            </a:endParaRPr>
          </a:p>
        </p:txBody>
      </p:sp>
      <p:sp>
        <p:nvSpPr>
          <p:cNvPr id="4" name="TextBox 3">
            <a:extLst>
              <a:ext uri="{FF2B5EF4-FFF2-40B4-BE49-F238E27FC236}">
                <a16:creationId xmlns:a16="http://schemas.microsoft.com/office/drawing/2014/main" id="{630C230B-D64E-5D25-1334-60442094506E}"/>
              </a:ext>
            </a:extLst>
          </p:cNvPr>
          <p:cNvSpPr txBox="1"/>
          <p:nvPr/>
        </p:nvSpPr>
        <p:spPr>
          <a:xfrm>
            <a:off x="1169582" y="1448023"/>
            <a:ext cx="8059478"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abriola" panose="04040605051002020D02" pitchFamily="82" charset="0"/>
              </a:rPr>
              <a:t>Network Security </a:t>
            </a:r>
          </a:p>
          <a:p>
            <a:pPr marL="285750" indent="-285750" algn="l" fontAlgn="t">
              <a:buFont typeface="Wingdings" panose="05000000000000000000" pitchFamily="2" charset="2"/>
              <a:buChar char="Ø"/>
            </a:pPr>
            <a:r>
              <a:rPr lang="en-US" sz="2000" b="0" i="0" dirty="0">
                <a:solidFill>
                  <a:schemeClr val="tx1">
                    <a:lumMod val="85000"/>
                  </a:schemeClr>
                </a:solidFill>
                <a:effectLst/>
                <a:latin typeface="Gabriola" panose="04040605051002020D02" pitchFamily="82" charset="0"/>
              </a:rPr>
              <a:t>Network Security refers to the measures taken by any enterprise or organization to secure its computer network and data using both hardware and software systems. This aims at securing the confidentiality and accessibility of the data and network.</a:t>
            </a:r>
          </a:p>
          <a:p>
            <a:endParaRPr lang="en-US" sz="2000" dirty="0">
              <a:latin typeface="Gabriola" panose="04040605051002020D02" pitchFamily="82" charset="0"/>
            </a:endParaRPr>
          </a:p>
        </p:txBody>
      </p:sp>
      <p:sp>
        <p:nvSpPr>
          <p:cNvPr id="6" name="TextBox 5">
            <a:extLst>
              <a:ext uri="{FF2B5EF4-FFF2-40B4-BE49-F238E27FC236}">
                <a16:creationId xmlns:a16="http://schemas.microsoft.com/office/drawing/2014/main" id="{FB625917-EECF-8E3E-2E22-960DA42EAA29}"/>
              </a:ext>
            </a:extLst>
          </p:cNvPr>
          <p:cNvSpPr txBox="1"/>
          <p:nvPr/>
        </p:nvSpPr>
        <p:spPr>
          <a:xfrm>
            <a:off x="1269015" y="5029108"/>
            <a:ext cx="786061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abriola" panose="04040605051002020D02" pitchFamily="82" charset="0"/>
              </a:rPr>
              <a:t>Data Security </a:t>
            </a:r>
          </a:p>
          <a:p>
            <a:pPr marL="285750" indent="-285750">
              <a:buFont typeface="Wingdings" panose="05000000000000000000" pitchFamily="2" charset="2"/>
              <a:buChar char="Ø"/>
            </a:pPr>
            <a:r>
              <a:rPr lang="en-US" sz="2000" b="1" i="0" dirty="0">
                <a:effectLst/>
                <a:latin typeface="Gabriola" panose="04040605051002020D02" pitchFamily="82" charset="0"/>
              </a:rPr>
              <a:t>Data security</a:t>
            </a:r>
            <a:r>
              <a:rPr lang="en-US" sz="2000" b="0" i="0" dirty="0">
                <a:effectLst/>
                <a:latin typeface="Gabriola" panose="04040605051002020D02" pitchFamily="82" charset="0"/>
              </a:rPr>
              <a:t> is the process of safeguarding digital information throughout its entire life cycle to protect it from corruption, theft, or unauthorized access. It covers everything—hardware, software, storage devices, and user devices; access and administrative controls; and organizations’ policies and procedures.</a:t>
            </a:r>
            <a:endParaRPr lang="en-IN" sz="2000" dirty="0">
              <a:latin typeface="Gabriola" panose="04040605051002020D02" pitchFamily="82" charset="0"/>
            </a:endParaRPr>
          </a:p>
        </p:txBody>
      </p:sp>
    </p:spTree>
    <p:extLst>
      <p:ext uri="{BB962C8B-B14F-4D97-AF65-F5344CB8AC3E}">
        <p14:creationId xmlns:p14="http://schemas.microsoft.com/office/powerpoint/2010/main" val="30184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1917B-7344-47C0-0470-C8B3D0056796}"/>
              </a:ext>
            </a:extLst>
          </p:cNvPr>
          <p:cNvSpPr>
            <a:spLocks noGrp="1"/>
          </p:cNvSpPr>
          <p:nvPr>
            <p:ph type="title"/>
          </p:nvPr>
        </p:nvSpPr>
        <p:spPr/>
        <p:txBody>
          <a:bodyPr>
            <a:normAutofit fontScale="90000"/>
          </a:bodyPr>
          <a:lstStyle/>
          <a:p>
            <a:r>
              <a:rPr lang="en-US" sz="4800" dirty="0">
                <a:latin typeface="Algerian" panose="04020705040A02060702" pitchFamily="82" charset="0"/>
              </a:rPr>
              <a:t>TYPE OF CYBER SECURITY THREATS</a:t>
            </a:r>
            <a:endParaRPr lang="en-IN" sz="4800" dirty="0">
              <a:latin typeface="Algerian" panose="04020705040A02060702" pitchFamily="82" charset="0"/>
            </a:endParaRPr>
          </a:p>
        </p:txBody>
      </p:sp>
      <p:sp>
        <p:nvSpPr>
          <p:cNvPr id="5" name="TextBox 4">
            <a:extLst>
              <a:ext uri="{FF2B5EF4-FFF2-40B4-BE49-F238E27FC236}">
                <a16:creationId xmlns:a16="http://schemas.microsoft.com/office/drawing/2014/main" id="{361658F8-ED6D-48E8-CCC6-DE473E56A70D}"/>
              </a:ext>
            </a:extLst>
          </p:cNvPr>
          <p:cNvSpPr txBox="1"/>
          <p:nvPr/>
        </p:nvSpPr>
        <p:spPr>
          <a:xfrm>
            <a:off x="5645888" y="29718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A2B0CBA0-AE92-5597-BB98-EC41659A0BBA}"/>
              </a:ext>
            </a:extLst>
          </p:cNvPr>
          <p:cNvSpPr txBox="1"/>
          <p:nvPr/>
        </p:nvSpPr>
        <p:spPr>
          <a:xfrm>
            <a:off x="1218845" y="2266433"/>
            <a:ext cx="7691239" cy="470898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abriola" panose="04040605051002020D02" pitchFamily="82" charset="0"/>
              </a:rPr>
              <a:t>Phishing </a:t>
            </a:r>
          </a:p>
          <a:p>
            <a:pPr marL="285750" indent="-285750">
              <a:buFont typeface="Wingdings" panose="05000000000000000000" pitchFamily="2" charset="2"/>
              <a:buChar char="Ø"/>
            </a:pPr>
            <a:r>
              <a:rPr lang="en-US" sz="2000" b="0" i="0" dirty="0">
                <a:solidFill>
                  <a:schemeClr val="tx1">
                    <a:lumMod val="85000"/>
                  </a:schemeClr>
                </a:solidFill>
                <a:effectLst/>
                <a:latin typeface="Gabriola" panose="04040605051002020D02" pitchFamily="82" charset="0"/>
              </a:rPr>
              <a:t>Phishing scams trick users into divulging sensitive data, downloading malware, and exposing themselves or their organizations to cybercrime:</a:t>
            </a:r>
          </a:p>
          <a:p>
            <a:pPr marL="285750" indent="-285750">
              <a:buFont typeface="Arial" panose="020B0604020202020204" pitchFamily="34" charset="0"/>
              <a:buChar char="•"/>
            </a:pPr>
            <a:endParaRPr lang="en-US" sz="2000" dirty="0">
              <a:solidFill>
                <a:schemeClr val="tx1">
                  <a:lumMod val="85000"/>
                </a:schemeClr>
              </a:solidFill>
              <a:latin typeface="Gabriola" panose="04040605051002020D02" pitchFamily="82" charset="0"/>
            </a:endParaRPr>
          </a:p>
          <a:p>
            <a:pPr marL="285750" indent="-285750">
              <a:buFont typeface="Arial" panose="020B0604020202020204" pitchFamily="34" charset="0"/>
              <a:buChar char="•"/>
            </a:pPr>
            <a:r>
              <a:rPr lang="en-US" sz="2800" dirty="0">
                <a:solidFill>
                  <a:schemeClr val="tx1">
                    <a:lumMod val="85000"/>
                  </a:schemeClr>
                </a:solidFill>
                <a:latin typeface="Gabriola" panose="04040605051002020D02" pitchFamily="82" charset="0"/>
              </a:rPr>
              <a:t>Ransomware</a:t>
            </a:r>
          </a:p>
          <a:p>
            <a:pPr marL="285750" indent="-285750">
              <a:buFont typeface="Wingdings" panose="05000000000000000000" pitchFamily="2" charset="2"/>
              <a:buChar char="Ø"/>
            </a:pPr>
            <a:r>
              <a:rPr lang="en-US" sz="2000" b="0" i="0" dirty="0">
                <a:solidFill>
                  <a:schemeClr val="tx1">
                    <a:lumMod val="85000"/>
                  </a:schemeClr>
                </a:solidFill>
                <a:effectLst/>
                <a:latin typeface="Gabriola" panose="04040605051002020D02" pitchFamily="82" charset="0"/>
              </a:rPr>
              <a:t>It is a type of malicious software designed to block access to a computer system until a sum of money is paid:</a:t>
            </a:r>
          </a:p>
          <a:p>
            <a:pPr marL="285750" indent="-285750">
              <a:buFont typeface="Arial" panose="020B0604020202020204" pitchFamily="34" charset="0"/>
              <a:buChar char="•"/>
            </a:pPr>
            <a:endParaRPr lang="en-US" sz="2000" dirty="0">
              <a:solidFill>
                <a:schemeClr val="tx1">
                  <a:lumMod val="85000"/>
                </a:schemeClr>
              </a:solidFill>
              <a:latin typeface="Gabriola" panose="04040605051002020D02" pitchFamily="82" charset="0"/>
            </a:endParaRPr>
          </a:p>
          <a:p>
            <a:pPr marL="285750" indent="-285750">
              <a:buFont typeface="Arial" panose="020B0604020202020204" pitchFamily="34" charset="0"/>
              <a:buChar char="•"/>
            </a:pPr>
            <a:r>
              <a:rPr lang="en-US" sz="2400" dirty="0">
                <a:solidFill>
                  <a:schemeClr val="tx1">
                    <a:lumMod val="85000"/>
                  </a:schemeClr>
                </a:solidFill>
                <a:latin typeface="Gabriola" panose="04040605051002020D02" pitchFamily="82" charset="0"/>
              </a:rPr>
              <a:t>Adware</a:t>
            </a:r>
          </a:p>
          <a:p>
            <a:pPr marL="285750" indent="-285750">
              <a:buFont typeface="Wingdings" panose="05000000000000000000" pitchFamily="2" charset="2"/>
              <a:buChar char="Ø"/>
            </a:pPr>
            <a:r>
              <a:rPr lang="en-US" sz="2000" dirty="0">
                <a:solidFill>
                  <a:schemeClr val="tx1">
                    <a:lumMod val="85000"/>
                  </a:schemeClr>
                </a:solidFill>
                <a:latin typeface="Gabriola" panose="04040605051002020D02" pitchFamily="82" charset="0"/>
              </a:rPr>
              <a:t>Advertising software which can be used to spread malware:</a:t>
            </a:r>
          </a:p>
          <a:p>
            <a:endParaRPr lang="en-US" sz="2000" dirty="0">
              <a:solidFill>
                <a:schemeClr val="tx1">
                  <a:lumMod val="85000"/>
                </a:schemeClr>
              </a:solidFill>
              <a:latin typeface="Gabriola" panose="04040605051002020D02" pitchFamily="82" charset="0"/>
            </a:endParaRPr>
          </a:p>
          <a:p>
            <a:pPr marL="285750" indent="-285750">
              <a:buFont typeface="Arial" panose="020B0604020202020204" pitchFamily="34" charset="0"/>
              <a:buChar char="•"/>
            </a:pPr>
            <a:r>
              <a:rPr lang="en-US" sz="2400" dirty="0">
                <a:solidFill>
                  <a:schemeClr val="tx1">
                    <a:lumMod val="85000"/>
                  </a:schemeClr>
                </a:solidFill>
                <a:latin typeface="Gabriola" panose="04040605051002020D02" pitchFamily="82" charset="0"/>
              </a:rPr>
              <a:t>Botnets</a:t>
            </a:r>
          </a:p>
          <a:p>
            <a:pPr marL="285750" indent="-285750">
              <a:buFont typeface="Wingdings" panose="05000000000000000000" pitchFamily="2" charset="2"/>
              <a:buChar char="Ø"/>
            </a:pPr>
            <a:r>
              <a:rPr lang="en-US" sz="2000" b="0" i="0" dirty="0">
                <a:solidFill>
                  <a:schemeClr val="tx1">
                    <a:lumMod val="95000"/>
                  </a:schemeClr>
                </a:solidFill>
                <a:effectLst/>
                <a:latin typeface="Gabriola" panose="04040605051002020D02" pitchFamily="82" charset="0"/>
              </a:rPr>
              <a:t>These include a multiple number of bots and the whole process is automated and it is difficult to shut down. Distributed Denial-of-Service (DDoS) Attack:</a:t>
            </a:r>
            <a:endParaRPr lang="en-US" sz="2000" dirty="0">
              <a:solidFill>
                <a:schemeClr val="tx1">
                  <a:lumMod val="95000"/>
                </a:schemeClr>
              </a:solidFill>
              <a:latin typeface="Gabriola" panose="04040605051002020D02" pitchFamily="82" charset="0"/>
            </a:endParaRPr>
          </a:p>
        </p:txBody>
      </p:sp>
    </p:spTree>
    <p:extLst>
      <p:ext uri="{BB962C8B-B14F-4D97-AF65-F5344CB8AC3E}">
        <p14:creationId xmlns:p14="http://schemas.microsoft.com/office/powerpoint/2010/main" val="339266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FFE-32AA-1C34-6FF0-E14174C43517}"/>
              </a:ext>
            </a:extLst>
          </p:cNvPr>
          <p:cNvSpPr>
            <a:spLocks noGrp="1"/>
          </p:cNvSpPr>
          <p:nvPr>
            <p:ph type="title"/>
          </p:nvPr>
        </p:nvSpPr>
        <p:spPr/>
        <p:txBody>
          <a:bodyPr>
            <a:normAutofit/>
          </a:bodyPr>
          <a:lstStyle/>
          <a:p>
            <a:r>
              <a:rPr lang="en-US" sz="7200" dirty="0">
                <a:latin typeface="Algerian" panose="04020705040A02060702" pitchFamily="82" charset="0"/>
              </a:rPr>
              <a:t>QUERY</a:t>
            </a:r>
            <a:endParaRPr lang="en-IN" sz="7200" dirty="0">
              <a:latin typeface="Algerian" panose="04020705040A02060702" pitchFamily="82" charset="0"/>
            </a:endParaRPr>
          </a:p>
        </p:txBody>
      </p:sp>
    </p:spTree>
    <p:extLst>
      <p:ext uri="{BB962C8B-B14F-4D97-AF65-F5344CB8AC3E}">
        <p14:creationId xmlns:p14="http://schemas.microsoft.com/office/powerpoint/2010/main" val="16364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75EC-E861-9746-8F0C-BFDB972077F8}"/>
              </a:ext>
            </a:extLst>
          </p:cNvPr>
          <p:cNvSpPr>
            <a:spLocks noGrp="1"/>
          </p:cNvSpPr>
          <p:nvPr>
            <p:ph type="title"/>
          </p:nvPr>
        </p:nvSpPr>
        <p:spPr>
          <a:xfrm>
            <a:off x="677335" y="2049964"/>
            <a:ext cx="8596668" cy="2359509"/>
          </a:xfrm>
        </p:spPr>
        <p:txBody>
          <a:bodyPr>
            <a:normAutofit/>
          </a:bodyPr>
          <a:lstStyle/>
          <a:p>
            <a:r>
              <a:rPr lang="en-US" sz="6000" dirty="0">
                <a:latin typeface="Algerian" panose="04020705040A02060702" pitchFamily="82" charset="0"/>
              </a:rPr>
              <a:t>THANK YOU </a:t>
            </a:r>
            <a:endParaRPr lang="en-IN" sz="6000" dirty="0">
              <a:latin typeface="Algerian" panose="04020705040A02060702" pitchFamily="82" charset="0"/>
            </a:endParaRPr>
          </a:p>
        </p:txBody>
      </p:sp>
    </p:spTree>
    <p:extLst>
      <p:ext uri="{BB962C8B-B14F-4D97-AF65-F5344CB8AC3E}">
        <p14:creationId xmlns:p14="http://schemas.microsoft.com/office/powerpoint/2010/main" val="2733195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4178</TotalTime>
  <Words>309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Gabriola</vt:lpstr>
      <vt:lpstr>Roboto</vt:lpstr>
      <vt:lpstr>Trebuchet MS</vt:lpstr>
      <vt:lpstr>Wingdings</vt:lpstr>
      <vt:lpstr>Wingdings 3</vt:lpstr>
      <vt:lpstr>Facet</vt:lpstr>
      <vt:lpstr>Cyber security</vt:lpstr>
      <vt:lpstr>What is cyber security</vt:lpstr>
      <vt:lpstr>PowerPoint Presentation</vt:lpstr>
      <vt:lpstr>Challenges of cyber security</vt:lpstr>
      <vt:lpstr>TYPE OF CYBER SECURITY THREATS</vt:lpstr>
      <vt:lpstr>QUERY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2024-02-08T09:22:46Z</dcterms:created>
  <dcterms:modified xsi:type="dcterms:W3CDTF">2024-03-04T08:44:24Z</dcterms:modified>
</cp:coreProperties>
</file>