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63" r:id="rId8"/>
    <p:sldId id="270" r:id="rId9"/>
    <p:sldId id="262" r:id="rId10"/>
    <p:sldId id="264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1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70E1-D3F1-4724-864C-00A753ABB2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5D8082-140C-407F-9CA2-0EAFC1DC70DA}">
      <dgm:prSet custT="1"/>
      <dgm:spPr/>
      <dgm:t>
        <a:bodyPr/>
        <a:lstStyle/>
        <a:p>
          <a:r>
            <a:rPr lang="en-US" sz="4000" b="1" i="0" u="sng" dirty="0"/>
            <a:t>Dataset Description</a:t>
          </a:r>
          <a:endParaRPr lang="en-US" sz="4000" u="sng" dirty="0"/>
        </a:p>
      </dgm:t>
    </dgm:pt>
    <dgm:pt modelId="{63619208-5C8F-4491-97C9-739F2988321C}" type="parTrans" cxnId="{5B434CCA-D6F6-430B-B85E-02C1D3EE2638}">
      <dgm:prSet/>
      <dgm:spPr/>
      <dgm:t>
        <a:bodyPr/>
        <a:lstStyle/>
        <a:p>
          <a:endParaRPr lang="en-US"/>
        </a:p>
      </dgm:t>
    </dgm:pt>
    <dgm:pt modelId="{E38E5465-4DF7-46F6-AF46-C6AEB5AEF0D3}" type="sibTrans" cxnId="{5B434CCA-D6F6-430B-B85E-02C1D3EE2638}">
      <dgm:prSet/>
      <dgm:spPr/>
      <dgm:t>
        <a:bodyPr/>
        <a:lstStyle/>
        <a:p>
          <a:endParaRPr lang="en-US"/>
        </a:p>
      </dgm:t>
    </dgm:pt>
    <dgm:pt modelId="{C3DF44ED-53B9-4BEB-B585-4FB4D5E794C6}">
      <dgm:prSet/>
      <dgm:spPr/>
      <dgm:t>
        <a:bodyPr/>
        <a:lstStyle/>
        <a:p>
          <a:r>
            <a:rPr lang="en-US" b="1" i="0"/>
            <a:t>Source:</a:t>
          </a:r>
          <a:r>
            <a:rPr lang="en-US" b="0" i="0"/>
            <a:t> Kaggle “Heart Attack Risk Predictions”</a:t>
          </a:r>
          <a:endParaRPr lang="en-US"/>
        </a:p>
      </dgm:t>
    </dgm:pt>
    <dgm:pt modelId="{D35A72AF-EB4C-43B2-BD42-0F501086596B}" type="parTrans" cxnId="{8D1E6E4A-44E6-4CE2-9225-65D4E27710F1}">
      <dgm:prSet/>
      <dgm:spPr/>
      <dgm:t>
        <a:bodyPr/>
        <a:lstStyle/>
        <a:p>
          <a:endParaRPr lang="en-US"/>
        </a:p>
      </dgm:t>
    </dgm:pt>
    <dgm:pt modelId="{AC374A6E-15E0-4E6C-A79D-DCA56C5ACBA1}" type="sibTrans" cxnId="{8D1E6E4A-44E6-4CE2-9225-65D4E27710F1}">
      <dgm:prSet/>
      <dgm:spPr/>
      <dgm:t>
        <a:bodyPr/>
        <a:lstStyle/>
        <a:p>
          <a:endParaRPr lang="en-US"/>
        </a:p>
      </dgm:t>
    </dgm:pt>
    <dgm:pt modelId="{95AFF9F8-D6EA-44D1-9249-30831570D660}">
      <dgm:prSet/>
      <dgm:spPr/>
      <dgm:t>
        <a:bodyPr/>
        <a:lstStyle/>
        <a:p>
          <a:r>
            <a:rPr lang="en-US" b="1" i="0"/>
            <a:t>Scope:</a:t>
          </a:r>
          <a:r>
            <a:rPr lang="en-US" b="0" i="0"/>
            <a:t> 623,028 records × 30 variables from 25 countries</a:t>
          </a:r>
          <a:endParaRPr lang="en-US"/>
        </a:p>
      </dgm:t>
    </dgm:pt>
    <dgm:pt modelId="{044BC11A-2007-4A60-95F5-DAFEF97DD518}" type="parTrans" cxnId="{011B7EE4-0CAE-4B37-8EB9-547273CC2C0B}">
      <dgm:prSet/>
      <dgm:spPr/>
      <dgm:t>
        <a:bodyPr/>
        <a:lstStyle/>
        <a:p>
          <a:endParaRPr lang="en-US"/>
        </a:p>
      </dgm:t>
    </dgm:pt>
    <dgm:pt modelId="{41C38EBE-C33A-47AC-936C-3E8B647D586A}" type="sibTrans" cxnId="{011B7EE4-0CAE-4B37-8EB9-547273CC2C0B}">
      <dgm:prSet/>
      <dgm:spPr/>
      <dgm:t>
        <a:bodyPr/>
        <a:lstStyle/>
        <a:p>
          <a:endParaRPr lang="en-US"/>
        </a:p>
      </dgm:t>
    </dgm:pt>
    <dgm:pt modelId="{F2C9B97B-9E34-4F3A-92C7-35786DCC366D}">
      <dgm:prSet/>
      <dgm:spPr/>
      <dgm:t>
        <a:bodyPr/>
        <a:lstStyle/>
        <a:p>
          <a:r>
            <a:rPr lang="en-US" b="1" i="0"/>
            <a:t>Variable Categories:</a:t>
          </a:r>
          <a:endParaRPr lang="en-US"/>
        </a:p>
      </dgm:t>
    </dgm:pt>
    <dgm:pt modelId="{37E20E75-F3B9-440E-A74B-E3A74F907634}" type="parTrans" cxnId="{C07A736D-0C57-4E46-95E8-0F6552B10D4F}">
      <dgm:prSet/>
      <dgm:spPr/>
      <dgm:t>
        <a:bodyPr/>
        <a:lstStyle/>
        <a:p>
          <a:endParaRPr lang="en-US"/>
        </a:p>
      </dgm:t>
    </dgm:pt>
    <dgm:pt modelId="{C9800E9F-4289-4A86-819D-26229232F5B9}" type="sibTrans" cxnId="{C07A736D-0C57-4E46-95E8-0F6552B10D4F}">
      <dgm:prSet/>
      <dgm:spPr/>
      <dgm:t>
        <a:bodyPr/>
        <a:lstStyle/>
        <a:p>
          <a:endParaRPr lang="en-US"/>
        </a:p>
      </dgm:t>
    </dgm:pt>
    <dgm:pt modelId="{D1647A1E-B3EB-4BCE-87CC-A974B4951DDE}">
      <dgm:prSet/>
      <dgm:spPr/>
      <dgm:t>
        <a:bodyPr/>
        <a:lstStyle/>
        <a:p>
          <a:r>
            <a:rPr lang="en-US" b="1" i="0" dirty="0"/>
            <a:t>Demographics:</a:t>
          </a:r>
          <a:r>
            <a:rPr lang="en-US" b="0" i="0" dirty="0"/>
            <a:t> Country, Age, Gender, Education, Income, Urbanization</a:t>
          </a:r>
          <a:endParaRPr lang="en-US" dirty="0"/>
        </a:p>
      </dgm:t>
    </dgm:pt>
    <dgm:pt modelId="{F5C99729-24E0-42C6-8D17-9D2DE1DD5653}" type="parTrans" cxnId="{282CEB1F-3C09-4CD8-8CAD-44539758CB1B}">
      <dgm:prSet/>
      <dgm:spPr/>
      <dgm:t>
        <a:bodyPr/>
        <a:lstStyle/>
        <a:p>
          <a:endParaRPr lang="en-US"/>
        </a:p>
      </dgm:t>
    </dgm:pt>
    <dgm:pt modelId="{700409F4-31A9-4374-827F-FBD0BFEFD7C0}" type="sibTrans" cxnId="{282CEB1F-3C09-4CD8-8CAD-44539758CB1B}">
      <dgm:prSet/>
      <dgm:spPr/>
      <dgm:t>
        <a:bodyPr/>
        <a:lstStyle/>
        <a:p>
          <a:endParaRPr lang="en-US"/>
        </a:p>
      </dgm:t>
    </dgm:pt>
    <dgm:pt modelId="{617ECFFD-A1F7-495C-BE6F-6ACE0D8AFE61}">
      <dgm:prSet/>
      <dgm:spPr/>
      <dgm:t>
        <a:bodyPr/>
        <a:lstStyle/>
        <a:p>
          <a:r>
            <a:rPr lang="en-US" b="1" i="0" dirty="0"/>
            <a:t>Behaviors:</a:t>
          </a:r>
          <a:r>
            <a:rPr lang="en-US" b="0" i="0" dirty="0"/>
            <a:t> Smoking, Alcohol use, Physical activity, Stress, Diabetic behavior</a:t>
          </a:r>
          <a:endParaRPr lang="en-US" dirty="0"/>
        </a:p>
      </dgm:t>
    </dgm:pt>
    <dgm:pt modelId="{56532100-D837-4694-9E57-7F9A8B8A4547}" type="parTrans" cxnId="{D774CEA8-2EEE-491D-9BB6-06952008BF42}">
      <dgm:prSet/>
      <dgm:spPr/>
      <dgm:t>
        <a:bodyPr/>
        <a:lstStyle/>
        <a:p>
          <a:endParaRPr lang="en-US"/>
        </a:p>
      </dgm:t>
    </dgm:pt>
    <dgm:pt modelId="{EFE76F22-4F8C-427D-B937-836CAF4818F5}" type="sibTrans" cxnId="{D774CEA8-2EEE-491D-9BB6-06952008BF42}">
      <dgm:prSet/>
      <dgm:spPr/>
      <dgm:t>
        <a:bodyPr/>
        <a:lstStyle/>
        <a:p>
          <a:endParaRPr lang="en-US"/>
        </a:p>
      </dgm:t>
    </dgm:pt>
    <dgm:pt modelId="{23BCC2D9-C27B-4098-8A4A-8CCD158B8470}">
      <dgm:prSet/>
      <dgm:spPr/>
      <dgm:t>
        <a:bodyPr/>
        <a:lstStyle/>
        <a:p>
          <a:r>
            <a:rPr lang="en-US" b="1" i="0" dirty="0"/>
            <a:t>Health Metrics:</a:t>
          </a:r>
          <a:r>
            <a:rPr lang="en-US" b="0" i="0" dirty="0"/>
            <a:t> Cholesterol, Blood Pressure, BMI, Diabetes status, Heart history, Medication adherence</a:t>
          </a:r>
          <a:endParaRPr lang="en-US" dirty="0"/>
        </a:p>
      </dgm:t>
    </dgm:pt>
    <dgm:pt modelId="{C582B582-8981-460C-BC0C-C1548AFBB4C2}" type="parTrans" cxnId="{0640A883-6E88-4B93-8144-56437C7EF22B}">
      <dgm:prSet/>
      <dgm:spPr/>
      <dgm:t>
        <a:bodyPr/>
        <a:lstStyle/>
        <a:p>
          <a:endParaRPr lang="en-US"/>
        </a:p>
      </dgm:t>
    </dgm:pt>
    <dgm:pt modelId="{B70470CC-7134-411B-A79D-9892351BD518}" type="sibTrans" cxnId="{0640A883-6E88-4B93-8144-56437C7EF22B}">
      <dgm:prSet/>
      <dgm:spPr/>
      <dgm:t>
        <a:bodyPr/>
        <a:lstStyle/>
        <a:p>
          <a:endParaRPr lang="en-US"/>
        </a:p>
      </dgm:t>
    </dgm:pt>
    <dgm:pt modelId="{D8B6DA1D-F02D-4911-B1AF-75CB0AFF37A3}">
      <dgm:prSet/>
      <dgm:spPr/>
      <dgm:t>
        <a:bodyPr/>
        <a:lstStyle/>
        <a:p>
          <a:r>
            <a:rPr lang="en-US" b="1" i="0" dirty="0"/>
            <a:t>Environment &amp; Access:</a:t>
          </a:r>
          <a:r>
            <a:rPr lang="en-US" b="0" i="0" dirty="0"/>
            <a:t> Air pollution exposure, Healthcare accessibility</a:t>
          </a:r>
          <a:endParaRPr lang="en-US" dirty="0"/>
        </a:p>
      </dgm:t>
    </dgm:pt>
    <dgm:pt modelId="{0140C977-4717-4682-BFC2-328839920D65}" type="parTrans" cxnId="{BD7F600E-FDCE-46E1-9A27-7A9BC880AE90}">
      <dgm:prSet/>
      <dgm:spPr/>
      <dgm:t>
        <a:bodyPr/>
        <a:lstStyle/>
        <a:p>
          <a:endParaRPr lang="en-US"/>
        </a:p>
      </dgm:t>
    </dgm:pt>
    <dgm:pt modelId="{2010DF4C-3827-4860-ACF7-FCEC330927CD}" type="sibTrans" cxnId="{BD7F600E-FDCE-46E1-9A27-7A9BC880AE90}">
      <dgm:prSet/>
      <dgm:spPr/>
      <dgm:t>
        <a:bodyPr/>
        <a:lstStyle/>
        <a:p>
          <a:endParaRPr lang="en-US"/>
        </a:p>
      </dgm:t>
    </dgm:pt>
    <dgm:pt modelId="{63DD1025-58BD-9242-9B64-509F539EFAA4}" type="pres">
      <dgm:prSet presAssocID="{394170E1-D3F1-4724-864C-00A753ABB2F7}" presName="linear" presStyleCnt="0">
        <dgm:presLayoutVars>
          <dgm:animLvl val="lvl"/>
          <dgm:resizeHandles val="exact"/>
        </dgm:presLayoutVars>
      </dgm:prSet>
      <dgm:spPr/>
    </dgm:pt>
    <dgm:pt modelId="{A8492651-178D-D141-A20E-069517989C89}" type="pres">
      <dgm:prSet presAssocID="{3A5D8082-140C-407F-9CA2-0EAFC1DC70DA}" presName="parentText" presStyleLbl="node1" presStyleIdx="0" presStyleCnt="4" custLinFactNeighborX="-52831" custLinFactNeighborY="17793">
        <dgm:presLayoutVars>
          <dgm:chMax val="0"/>
          <dgm:bulletEnabled val="1"/>
        </dgm:presLayoutVars>
      </dgm:prSet>
      <dgm:spPr/>
    </dgm:pt>
    <dgm:pt modelId="{A569D4D3-B476-D842-903C-442FFE18A735}" type="pres">
      <dgm:prSet presAssocID="{E38E5465-4DF7-46F6-AF46-C6AEB5AEF0D3}" presName="spacer" presStyleCnt="0"/>
      <dgm:spPr/>
    </dgm:pt>
    <dgm:pt modelId="{F3B51687-6377-A946-B827-B877EE316DAB}" type="pres">
      <dgm:prSet presAssocID="{C3DF44ED-53B9-4BEB-B585-4FB4D5E794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D3885C-797B-F947-8A56-E31D173663E7}" type="pres">
      <dgm:prSet presAssocID="{AC374A6E-15E0-4E6C-A79D-DCA56C5ACBA1}" presName="spacer" presStyleCnt="0"/>
      <dgm:spPr/>
    </dgm:pt>
    <dgm:pt modelId="{C49C6C37-8DDB-7E40-B268-616AC9A621B7}" type="pres">
      <dgm:prSet presAssocID="{95AFF9F8-D6EA-44D1-9249-30831570D6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1F6E8C-118A-F64A-A5CD-64045D720172}" type="pres">
      <dgm:prSet presAssocID="{41C38EBE-C33A-47AC-936C-3E8B647D586A}" presName="spacer" presStyleCnt="0"/>
      <dgm:spPr/>
    </dgm:pt>
    <dgm:pt modelId="{E5516771-A2FC-C043-9E39-A1522BE2BAE3}" type="pres">
      <dgm:prSet presAssocID="{F2C9B97B-9E34-4F3A-92C7-35786DCC36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830DDE3-1590-664E-A88E-4E3F4C7FE1B4}" type="pres">
      <dgm:prSet presAssocID="{F2C9B97B-9E34-4F3A-92C7-35786DCC36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AAC40A-BE68-E44E-8C17-1730B74F644F}" type="presOf" srcId="{C3DF44ED-53B9-4BEB-B585-4FB4D5E794C6}" destId="{F3B51687-6377-A946-B827-B877EE316DAB}" srcOrd="0" destOrd="0" presId="urn:microsoft.com/office/officeart/2005/8/layout/vList2"/>
    <dgm:cxn modelId="{BD7F600E-FDCE-46E1-9A27-7A9BC880AE90}" srcId="{F2C9B97B-9E34-4F3A-92C7-35786DCC366D}" destId="{D8B6DA1D-F02D-4911-B1AF-75CB0AFF37A3}" srcOrd="3" destOrd="0" parTransId="{0140C977-4717-4682-BFC2-328839920D65}" sibTransId="{2010DF4C-3827-4860-ACF7-FCEC330927CD}"/>
    <dgm:cxn modelId="{282CEB1F-3C09-4CD8-8CAD-44539758CB1B}" srcId="{F2C9B97B-9E34-4F3A-92C7-35786DCC366D}" destId="{D1647A1E-B3EB-4BCE-87CC-A974B4951DDE}" srcOrd="0" destOrd="0" parTransId="{F5C99729-24E0-42C6-8D17-9D2DE1DD5653}" sibTransId="{700409F4-31A9-4374-827F-FBD0BFEFD7C0}"/>
    <dgm:cxn modelId="{B228D23A-85A8-DF4A-8025-48213945175B}" type="presOf" srcId="{617ECFFD-A1F7-495C-BE6F-6ACE0D8AFE61}" destId="{A830DDE3-1590-664E-A88E-4E3F4C7FE1B4}" srcOrd="0" destOrd="1" presId="urn:microsoft.com/office/officeart/2005/8/layout/vList2"/>
    <dgm:cxn modelId="{3AD8C247-F2FE-E84B-9CCA-0B6A80F3789A}" type="presOf" srcId="{F2C9B97B-9E34-4F3A-92C7-35786DCC366D}" destId="{E5516771-A2FC-C043-9E39-A1522BE2BAE3}" srcOrd="0" destOrd="0" presId="urn:microsoft.com/office/officeart/2005/8/layout/vList2"/>
    <dgm:cxn modelId="{8D1E6E4A-44E6-4CE2-9225-65D4E27710F1}" srcId="{394170E1-D3F1-4724-864C-00A753ABB2F7}" destId="{C3DF44ED-53B9-4BEB-B585-4FB4D5E794C6}" srcOrd="1" destOrd="0" parTransId="{D35A72AF-EB4C-43B2-BD42-0F501086596B}" sibTransId="{AC374A6E-15E0-4E6C-A79D-DCA56C5ACBA1}"/>
    <dgm:cxn modelId="{F9105450-F724-DE47-B47A-A9432B00862D}" type="presOf" srcId="{394170E1-D3F1-4724-864C-00A753ABB2F7}" destId="{63DD1025-58BD-9242-9B64-509F539EFAA4}" srcOrd="0" destOrd="0" presId="urn:microsoft.com/office/officeart/2005/8/layout/vList2"/>
    <dgm:cxn modelId="{C07A736D-0C57-4E46-95E8-0F6552B10D4F}" srcId="{394170E1-D3F1-4724-864C-00A753ABB2F7}" destId="{F2C9B97B-9E34-4F3A-92C7-35786DCC366D}" srcOrd="3" destOrd="0" parTransId="{37E20E75-F3B9-440E-A74B-E3A74F907634}" sibTransId="{C9800E9F-4289-4A86-819D-26229232F5B9}"/>
    <dgm:cxn modelId="{D878C96D-D513-CE44-9A77-6B6CE0C55DC4}" type="presOf" srcId="{D8B6DA1D-F02D-4911-B1AF-75CB0AFF37A3}" destId="{A830DDE3-1590-664E-A88E-4E3F4C7FE1B4}" srcOrd="0" destOrd="3" presId="urn:microsoft.com/office/officeart/2005/8/layout/vList2"/>
    <dgm:cxn modelId="{5D6C8077-FBC4-A740-8895-AAD0F9FFD1CB}" type="presOf" srcId="{3A5D8082-140C-407F-9CA2-0EAFC1DC70DA}" destId="{A8492651-178D-D141-A20E-069517989C89}" srcOrd="0" destOrd="0" presId="urn:microsoft.com/office/officeart/2005/8/layout/vList2"/>
    <dgm:cxn modelId="{0640A883-6E88-4B93-8144-56437C7EF22B}" srcId="{F2C9B97B-9E34-4F3A-92C7-35786DCC366D}" destId="{23BCC2D9-C27B-4098-8A4A-8CCD158B8470}" srcOrd="2" destOrd="0" parTransId="{C582B582-8981-460C-BC0C-C1548AFBB4C2}" sibTransId="{B70470CC-7134-411B-A79D-9892351BD518}"/>
    <dgm:cxn modelId="{83A78A88-D9FB-5E45-80C5-AC940BD828B8}" type="presOf" srcId="{D1647A1E-B3EB-4BCE-87CC-A974B4951DDE}" destId="{A830DDE3-1590-664E-A88E-4E3F4C7FE1B4}" srcOrd="0" destOrd="0" presId="urn:microsoft.com/office/officeart/2005/8/layout/vList2"/>
    <dgm:cxn modelId="{D8BBA89C-D3F5-A946-8718-22C36D0ADE9C}" type="presOf" srcId="{23BCC2D9-C27B-4098-8A4A-8CCD158B8470}" destId="{A830DDE3-1590-664E-A88E-4E3F4C7FE1B4}" srcOrd="0" destOrd="2" presId="urn:microsoft.com/office/officeart/2005/8/layout/vList2"/>
    <dgm:cxn modelId="{706CC8A2-0425-6940-BE6C-02E4D5A6BC07}" type="presOf" srcId="{95AFF9F8-D6EA-44D1-9249-30831570D660}" destId="{C49C6C37-8DDB-7E40-B268-616AC9A621B7}" srcOrd="0" destOrd="0" presId="urn:microsoft.com/office/officeart/2005/8/layout/vList2"/>
    <dgm:cxn modelId="{D774CEA8-2EEE-491D-9BB6-06952008BF42}" srcId="{F2C9B97B-9E34-4F3A-92C7-35786DCC366D}" destId="{617ECFFD-A1F7-495C-BE6F-6ACE0D8AFE61}" srcOrd="1" destOrd="0" parTransId="{56532100-D837-4694-9E57-7F9A8B8A4547}" sibTransId="{EFE76F22-4F8C-427D-B937-836CAF4818F5}"/>
    <dgm:cxn modelId="{5B434CCA-D6F6-430B-B85E-02C1D3EE2638}" srcId="{394170E1-D3F1-4724-864C-00A753ABB2F7}" destId="{3A5D8082-140C-407F-9CA2-0EAFC1DC70DA}" srcOrd="0" destOrd="0" parTransId="{63619208-5C8F-4491-97C9-739F2988321C}" sibTransId="{E38E5465-4DF7-46F6-AF46-C6AEB5AEF0D3}"/>
    <dgm:cxn modelId="{011B7EE4-0CAE-4B37-8EB9-547273CC2C0B}" srcId="{394170E1-D3F1-4724-864C-00A753ABB2F7}" destId="{95AFF9F8-D6EA-44D1-9249-30831570D660}" srcOrd="2" destOrd="0" parTransId="{044BC11A-2007-4A60-95F5-DAFEF97DD518}" sibTransId="{41C38EBE-C33A-47AC-936C-3E8B647D586A}"/>
    <dgm:cxn modelId="{EA3FA64F-4985-E44C-8B36-B88F03F146D9}" type="presParOf" srcId="{63DD1025-58BD-9242-9B64-509F539EFAA4}" destId="{A8492651-178D-D141-A20E-069517989C89}" srcOrd="0" destOrd="0" presId="urn:microsoft.com/office/officeart/2005/8/layout/vList2"/>
    <dgm:cxn modelId="{5CD2177E-8104-8845-996A-E57430A5E0B6}" type="presParOf" srcId="{63DD1025-58BD-9242-9B64-509F539EFAA4}" destId="{A569D4D3-B476-D842-903C-442FFE18A735}" srcOrd="1" destOrd="0" presId="urn:microsoft.com/office/officeart/2005/8/layout/vList2"/>
    <dgm:cxn modelId="{A45CF61E-64E7-0649-8608-2F3C86B3A284}" type="presParOf" srcId="{63DD1025-58BD-9242-9B64-509F539EFAA4}" destId="{F3B51687-6377-A946-B827-B877EE316DAB}" srcOrd="2" destOrd="0" presId="urn:microsoft.com/office/officeart/2005/8/layout/vList2"/>
    <dgm:cxn modelId="{084679EC-8FDB-0D46-82A1-AB62359220E8}" type="presParOf" srcId="{63DD1025-58BD-9242-9B64-509F539EFAA4}" destId="{E7D3885C-797B-F947-8A56-E31D173663E7}" srcOrd="3" destOrd="0" presId="urn:microsoft.com/office/officeart/2005/8/layout/vList2"/>
    <dgm:cxn modelId="{6C830965-93A8-B343-ABC7-F5E459E1A418}" type="presParOf" srcId="{63DD1025-58BD-9242-9B64-509F539EFAA4}" destId="{C49C6C37-8DDB-7E40-B268-616AC9A621B7}" srcOrd="4" destOrd="0" presId="urn:microsoft.com/office/officeart/2005/8/layout/vList2"/>
    <dgm:cxn modelId="{417EFCD7-AA15-044F-BE82-AD70807E28B9}" type="presParOf" srcId="{63DD1025-58BD-9242-9B64-509F539EFAA4}" destId="{501F6E8C-118A-F64A-A5CD-64045D720172}" srcOrd="5" destOrd="0" presId="urn:microsoft.com/office/officeart/2005/8/layout/vList2"/>
    <dgm:cxn modelId="{E574993B-F406-0A4B-87EC-76D52F1EAE82}" type="presParOf" srcId="{63DD1025-58BD-9242-9B64-509F539EFAA4}" destId="{E5516771-A2FC-C043-9E39-A1522BE2BAE3}" srcOrd="6" destOrd="0" presId="urn:microsoft.com/office/officeart/2005/8/layout/vList2"/>
    <dgm:cxn modelId="{52EA67C7-C809-784E-82C5-56BE592482E4}" type="presParOf" srcId="{63DD1025-58BD-9242-9B64-509F539EFAA4}" destId="{A830DDE3-1590-664E-A88E-4E3F4C7FE1B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29E1C-2A20-4E44-B6CF-1844314489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0A666C-2C92-495B-AA98-C018F14C23BB}">
      <dgm:prSet/>
      <dgm:spPr/>
      <dgm:t>
        <a:bodyPr/>
        <a:lstStyle/>
        <a:p>
          <a:r>
            <a:rPr lang="en-US" b="1" i="0"/>
            <a:t>Data Preprocessing</a:t>
          </a:r>
          <a:endParaRPr lang="en-US"/>
        </a:p>
      </dgm:t>
    </dgm:pt>
    <dgm:pt modelId="{AA801A00-382D-4A1A-AC61-0E71357C9C4E}" type="parTrans" cxnId="{78DC56AC-41E9-4D7D-AB77-B69542F04ED8}">
      <dgm:prSet/>
      <dgm:spPr/>
      <dgm:t>
        <a:bodyPr/>
        <a:lstStyle/>
        <a:p>
          <a:endParaRPr lang="en-US"/>
        </a:p>
      </dgm:t>
    </dgm:pt>
    <dgm:pt modelId="{1940343B-A71C-4538-8E16-551233AB250C}" type="sibTrans" cxnId="{78DC56AC-41E9-4D7D-AB77-B69542F04ED8}">
      <dgm:prSet/>
      <dgm:spPr/>
      <dgm:t>
        <a:bodyPr/>
        <a:lstStyle/>
        <a:p>
          <a:endParaRPr lang="en-US"/>
        </a:p>
      </dgm:t>
    </dgm:pt>
    <dgm:pt modelId="{15D596D0-35AC-4664-9C90-0F37879A3B5B}">
      <dgm:prSet/>
      <dgm:spPr/>
      <dgm:t>
        <a:bodyPr/>
        <a:lstStyle/>
        <a:p>
          <a:r>
            <a:rPr lang="en-CA"/>
            <a:t>Handling missing</a:t>
          </a:r>
          <a:endParaRPr lang="en-US"/>
        </a:p>
      </dgm:t>
    </dgm:pt>
    <dgm:pt modelId="{BA2EA9C9-5157-4846-A488-E8B129C2FB07}" type="parTrans" cxnId="{C737BF8C-C35F-484E-B987-D7F44461E75E}">
      <dgm:prSet/>
      <dgm:spPr/>
      <dgm:t>
        <a:bodyPr/>
        <a:lstStyle/>
        <a:p>
          <a:endParaRPr lang="en-US"/>
        </a:p>
      </dgm:t>
    </dgm:pt>
    <dgm:pt modelId="{D814D9CC-063C-4DDC-B431-1EDBEA90DC46}" type="sibTrans" cxnId="{C737BF8C-C35F-484E-B987-D7F44461E75E}">
      <dgm:prSet/>
      <dgm:spPr/>
      <dgm:t>
        <a:bodyPr/>
        <a:lstStyle/>
        <a:p>
          <a:endParaRPr lang="en-US"/>
        </a:p>
      </dgm:t>
    </dgm:pt>
    <dgm:pt modelId="{3FA9A753-7F7E-462A-9DD3-8D5EEBD53A4C}">
      <dgm:prSet/>
      <dgm:spPr/>
      <dgm:t>
        <a:bodyPr/>
        <a:lstStyle/>
        <a:p>
          <a:r>
            <a:rPr lang="en-CA"/>
            <a:t>Feature selection process</a:t>
          </a:r>
          <a:endParaRPr lang="en-US"/>
        </a:p>
      </dgm:t>
    </dgm:pt>
    <dgm:pt modelId="{087F6451-3DD9-44FD-BB71-D67BFF2790F7}" type="parTrans" cxnId="{DEDF2837-29BA-439D-9BAC-B013FF769931}">
      <dgm:prSet/>
      <dgm:spPr/>
      <dgm:t>
        <a:bodyPr/>
        <a:lstStyle/>
        <a:p>
          <a:endParaRPr lang="en-US"/>
        </a:p>
      </dgm:t>
    </dgm:pt>
    <dgm:pt modelId="{F91BB00D-30A4-4367-8269-6BD23DAAAE5F}" type="sibTrans" cxnId="{DEDF2837-29BA-439D-9BAC-B013FF769931}">
      <dgm:prSet/>
      <dgm:spPr/>
      <dgm:t>
        <a:bodyPr/>
        <a:lstStyle/>
        <a:p>
          <a:endParaRPr lang="en-US"/>
        </a:p>
      </dgm:t>
    </dgm:pt>
    <dgm:pt modelId="{4F87755E-DEAA-472B-BB02-053822D3A24C}">
      <dgm:prSet/>
      <dgm:spPr/>
      <dgm:t>
        <a:bodyPr/>
        <a:lstStyle/>
        <a:p>
          <a:r>
            <a:rPr lang="en-CA"/>
            <a:t>Selected features: Stress_Levels, Max_Heart_Rate_Achieved, Smoking_History, Heart_Disease_Risk</a:t>
          </a:r>
          <a:endParaRPr lang="en-US"/>
        </a:p>
      </dgm:t>
    </dgm:pt>
    <dgm:pt modelId="{3033F81A-F190-46ED-AA1B-171CDD49686C}" type="parTrans" cxnId="{81896255-2C4B-4551-A76F-B555AECC9853}">
      <dgm:prSet/>
      <dgm:spPr/>
      <dgm:t>
        <a:bodyPr/>
        <a:lstStyle/>
        <a:p>
          <a:endParaRPr lang="en-US"/>
        </a:p>
      </dgm:t>
    </dgm:pt>
    <dgm:pt modelId="{8EB697EB-B5FF-4D1F-9C1E-D422F93778EF}" type="sibTrans" cxnId="{81896255-2C4B-4551-A76F-B555AECC9853}">
      <dgm:prSet/>
      <dgm:spPr/>
      <dgm:t>
        <a:bodyPr/>
        <a:lstStyle/>
        <a:p>
          <a:endParaRPr lang="en-US"/>
        </a:p>
      </dgm:t>
    </dgm:pt>
    <dgm:pt modelId="{4CB66283-8A9F-41D6-A1F2-384E23AF785D}">
      <dgm:prSet/>
      <dgm:spPr/>
      <dgm:t>
        <a:bodyPr/>
        <a:lstStyle/>
        <a:p>
          <a:r>
            <a:rPr lang="en-CA"/>
            <a:t>Encoding categorical variables</a:t>
          </a:r>
          <a:endParaRPr lang="en-US"/>
        </a:p>
      </dgm:t>
    </dgm:pt>
    <dgm:pt modelId="{15A9AC99-056C-46EB-A8A3-332DE96DE8B9}" type="parTrans" cxnId="{2EA5571C-6D0F-476F-9CC1-5E1E284C1DD6}">
      <dgm:prSet/>
      <dgm:spPr/>
      <dgm:t>
        <a:bodyPr/>
        <a:lstStyle/>
        <a:p>
          <a:endParaRPr lang="en-US"/>
        </a:p>
      </dgm:t>
    </dgm:pt>
    <dgm:pt modelId="{4E4EFDB5-6781-444E-A2C9-AD6F9F6B7F53}" type="sibTrans" cxnId="{2EA5571C-6D0F-476F-9CC1-5E1E284C1DD6}">
      <dgm:prSet/>
      <dgm:spPr/>
      <dgm:t>
        <a:bodyPr/>
        <a:lstStyle/>
        <a:p>
          <a:endParaRPr lang="en-US"/>
        </a:p>
      </dgm:t>
    </dgm:pt>
    <dgm:pt modelId="{ECF15E59-9D81-4B0A-B9AF-98159CC65C49}">
      <dgm:prSet/>
      <dgm:spPr/>
      <dgm:t>
        <a:bodyPr/>
        <a:lstStyle/>
        <a:p>
          <a:r>
            <a:rPr lang="en-CA"/>
            <a:t>Standardizing numerical features</a:t>
          </a:r>
          <a:endParaRPr lang="en-US"/>
        </a:p>
      </dgm:t>
    </dgm:pt>
    <dgm:pt modelId="{0EC49B40-29B2-452A-A168-8C0EB22EBBB1}" type="parTrans" cxnId="{B5E4FFD7-676C-463A-88FA-EA6854AC2789}">
      <dgm:prSet/>
      <dgm:spPr/>
      <dgm:t>
        <a:bodyPr/>
        <a:lstStyle/>
        <a:p>
          <a:endParaRPr lang="en-US"/>
        </a:p>
      </dgm:t>
    </dgm:pt>
    <dgm:pt modelId="{9C5CA434-BA23-43C5-B44A-BF6BE17C27F5}" type="sibTrans" cxnId="{B5E4FFD7-676C-463A-88FA-EA6854AC2789}">
      <dgm:prSet/>
      <dgm:spPr/>
      <dgm:t>
        <a:bodyPr/>
        <a:lstStyle/>
        <a:p>
          <a:endParaRPr lang="en-US"/>
        </a:p>
      </dgm:t>
    </dgm:pt>
    <dgm:pt modelId="{52E18E9B-BB5A-E241-947E-59077FD56288}" type="pres">
      <dgm:prSet presAssocID="{64129E1C-2A20-4E44-B6CF-1844314489C5}" presName="linear" presStyleCnt="0">
        <dgm:presLayoutVars>
          <dgm:animLvl val="lvl"/>
          <dgm:resizeHandles val="exact"/>
        </dgm:presLayoutVars>
      </dgm:prSet>
      <dgm:spPr/>
    </dgm:pt>
    <dgm:pt modelId="{9719F896-5414-B043-B66D-67D2D9749BCD}" type="pres">
      <dgm:prSet presAssocID="{B70A666C-2C92-495B-AA98-C018F14C23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C9F7073-0FA6-F046-8C08-EE46753E75D3}" type="pres">
      <dgm:prSet presAssocID="{1940343B-A71C-4538-8E16-551233AB250C}" presName="spacer" presStyleCnt="0"/>
      <dgm:spPr/>
    </dgm:pt>
    <dgm:pt modelId="{10DFED38-BE02-094E-8437-94DB44767E6C}" type="pres">
      <dgm:prSet presAssocID="{15D596D0-35AC-4664-9C90-0F37879A3B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B779FCB-07DD-5B4F-BD69-807C2C1F29E0}" type="pres">
      <dgm:prSet presAssocID="{D814D9CC-063C-4DDC-B431-1EDBEA90DC46}" presName="spacer" presStyleCnt="0"/>
      <dgm:spPr/>
    </dgm:pt>
    <dgm:pt modelId="{A9122BEB-5490-7548-B444-E9433AB6F760}" type="pres">
      <dgm:prSet presAssocID="{3FA9A753-7F7E-462A-9DD3-8D5EEBD53A4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1577580-05C8-774B-B17B-E5EB853B5C35}" type="pres">
      <dgm:prSet presAssocID="{F91BB00D-30A4-4367-8269-6BD23DAAAE5F}" presName="spacer" presStyleCnt="0"/>
      <dgm:spPr/>
    </dgm:pt>
    <dgm:pt modelId="{917C049E-24D0-D345-8806-5EF541228FF3}" type="pres">
      <dgm:prSet presAssocID="{4F87755E-DEAA-472B-BB02-053822D3A24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20FD3D9-7216-424A-A7DE-B0DEB09877C7}" type="pres">
      <dgm:prSet presAssocID="{8EB697EB-B5FF-4D1F-9C1E-D422F93778EF}" presName="spacer" presStyleCnt="0"/>
      <dgm:spPr/>
    </dgm:pt>
    <dgm:pt modelId="{7E68A894-B126-2E48-BC2D-2663655DF2E3}" type="pres">
      <dgm:prSet presAssocID="{4CB66283-8A9F-41D6-A1F2-384E23AF785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3AE86A-6125-8242-8095-0BEE527DB39B}" type="pres">
      <dgm:prSet presAssocID="{4E4EFDB5-6781-444E-A2C9-AD6F9F6B7F53}" presName="spacer" presStyleCnt="0"/>
      <dgm:spPr/>
    </dgm:pt>
    <dgm:pt modelId="{9499A2E2-3D45-7E42-BE39-79D53F496CDC}" type="pres">
      <dgm:prSet presAssocID="{ECF15E59-9D81-4B0A-B9AF-98159CC65C4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EA5571C-6D0F-476F-9CC1-5E1E284C1DD6}" srcId="{64129E1C-2A20-4E44-B6CF-1844314489C5}" destId="{4CB66283-8A9F-41D6-A1F2-384E23AF785D}" srcOrd="4" destOrd="0" parTransId="{15A9AC99-056C-46EB-A8A3-332DE96DE8B9}" sibTransId="{4E4EFDB5-6781-444E-A2C9-AD6F9F6B7F53}"/>
    <dgm:cxn modelId="{DEDF2837-29BA-439D-9BAC-B013FF769931}" srcId="{64129E1C-2A20-4E44-B6CF-1844314489C5}" destId="{3FA9A753-7F7E-462A-9DD3-8D5EEBD53A4C}" srcOrd="2" destOrd="0" parTransId="{087F6451-3DD9-44FD-BB71-D67BFF2790F7}" sibTransId="{F91BB00D-30A4-4367-8269-6BD23DAAAE5F}"/>
    <dgm:cxn modelId="{F1EF3854-BFC7-8947-A72C-529B0EBCF2A1}" type="presOf" srcId="{ECF15E59-9D81-4B0A-B9AF-98159CC65C49}" destId="{9499A2E2-3D45-7E42-BE39-79D53F496CDC}" srcOrd="0" destOrd="0" presId="urn:microsoft.com/office/officeart/2005/8/layout/vList2"/>
    <dgm:cxn modelId="{81896255-2C4B-4551-A76F-B555AECC9853}" srcId="{64129E1C-2A20-4E44-B6CF-1844314489C5}" destId="{4F87755E-DEAA-472B-BB02-053822D3A24C}" srcOrd="3" destOrd="0" parTransId="{3033F81A-F190-46ED-AA1B-171CDD49686C}" sibTransId="{8EB697EB-B5FF-4D1F-9C1E-D422F93778EF}"/>
    <dgm:cxn modelId="{8BDE3978-0E80-3346-B2FA-DB31B4F7E5C9}" type="presOf" srcId="{3FA9A753-7F7E-462A-9DD3-8D5EEBD53A4C}" destId="{A9122BEB-5490-7548-B444-E9433AB6F760}" srcOrd="0" destOrd="0" presId="urn:microsoft.com/office/officeart/2005/8/layout/vList2"/>
    <dgm:cxn modelId="{9810EF82-9162-B249-8C8B-661CE8D46AC0}" type="presOf" srcId="{4CB66283-8A9F-41D6-A1F2-384E23AF785D}" destId="{7E68A894-B126-2E48-BC2D-2663655DF2E3}" srcOrd="0" destOrd="0" presId="urn:microsoft.com/office/officeart/2005/8/layout/vList2"/>
    <dgm:cxn modelId="{A8DC8E8C-BA42-114D-9EAF-F4F749FC5D43}" type="presOf" srcId="{B70A666C-2C92-495B-AA98-C018F14C23BB}" destId="{9719F896-5414-B043-B66D-67D2D9749BCD}" srcOrd="0" destOrd="0" presId="urn:microsoft.com/office/officeart/2005/8/layout/vList2"/>
    <dgm:cxn modelId="{C737BF8C-C35F-484E-B987-D7F44461E75E}" srcId="{64129E1C-2A20-4E44-B6CF-1844314489C5}" destId="{15D596D0-35AC-4664-9C90-0F37879A3B5B}" srcOrd="1" destOrd="0" parTransId="{BA2EA9C9-5157-4846-A488-E8B129C2FB07}" sibTransId="{D814D9CC-063C-4DDC-B431-1EDBEA90DC46}"/>
    <dgm:cxn modelId="{EB8CEFA5-CD16-5A49-90B2-83F4E8C89E0C}" type="presOf" srcId="{15D596D0-35AC-4664-9C90-0F37879A3B5B}" destId="{10DFED38-BE02-094E-8437-94DB44767E6C}" srcOrd="0" destOrd="0" presId="urn:microsoft.com/office/officeart/2005/8/layout/vList2"/>
    <dgm:cxn modelId="{1C1406AB-E32C-A447-873B-8F33ED7C9A48}" type="presOf" srcId="{64129E1C-2A20-4E44-B6CF-1844314489C5}" destId="{52E18E9B-BB5A-E241-947E-59077FD56288}" srcOrd="0" destOrd="0" presId="urn:microsoft.com/office/officeart/2005/8/layout/vList2"/>
    <dgm:cxn modelId="{78DC56AC-41E9-4D7D-AB77-B69542F04ED8}" srcId="{64129E1C-2A20-4E44-B6CF-1844314489C5}" destId="{B70A666C-2C92-495B-AA98-C018F14C23BB}" srcOrd="0" destOrd="0" parTransId="{AA801A00-382D-4A1A-AC61-0E71357C9C4E}" sibTransId="{1940343B-A71C-4538-8E16-551233AB250C}"/>
    <dgm:cxn modelId="{B5E4FFD7-676C-463A-88FA-EA6854AC2789}" srcId="{64129E1C-2A20-4E44-B6CF-1844314489C5}" destId="{ECF15E59-9D81-4B0A-B9AF-98159CC65C49}" srcOrd="5" destOrd="0" parTransId="{0EC49B40-29B2-452A-A168-8C0EB22EBBB1}" sibTransId="{9C5CA434-BA23-43C5-B44A-BF6BE17C27F5}"/>
    <dgm:cxn modelId="{D2D9C1ED-2F41-ED4F-8C65-4978E9C99C5F}" type="presOf" srcId="{4F87755E-DEAA-472B-BB02-053822D3A24C}" destId="{917C049E-24D0-D345-8806-5EF541228FF3}" srcOrd="0" destOrd="0" presId="urn:microsoft.com/office/officeart/2005/8/layout/vList2"/>
    <dgm:cxn modelId="{EB285B11-7E79-0740-BD16-9D6E85F60339}" type="presParOf" srcId="{52E18E9B-BB5A-E241-947E-59077FD56288}" destId="{9719F896-5414-B043-B66D-67D2D9749BCD}" srcOrd="0" destOrd="0" presId="urn:microsoft.com/office/officeart/2005/8/layout/vList2"/>
    <dgm:cxn modelId="{37F08A18-154C-6E48-93CD-50DF84405CE2}" type="presParOf" srcId="{52E18E9B-BB5A-E241-947E-59077FD56288}" destId="{3C9F7073-0FA6-F046-8C08-EE46753E75D3}" srcOrd="1" destOrd="0" presId="urn:microsoft.com/office/officeart/2005/8/layout/vList2"/>
    <dgm:cxn modelId="{9CD6DA71-0074-7644-89A3-BFDE8ABE78C6}" type="presParOf" srcId="{52E18E9B-BB5A-E241-947E-59077FD56288}" destId="{10DFED38-BE02-094E-8437-94DB44767E6C}" srcOrd="2" destOrd="0" presId="urn:microsoft.com/office/officeart/2005/8/layout/vList2"/>
    <dgm:cxn modelId="{DB5F04E5-8CF9-AC41-AD8D-CAE6FC560A81}" type="presParOf" srcId="{52E18E9B-BB5A-E241-947E-59077FD56288}" destId="{4B779FCB-07DD-5B4F-BD69-807C2C1F29E0}" srcOrd="3" destOrd="0" presId="urn:microsoft.com/office/officeart/2005/8/layout/vList2"/>
    <dgm:cxn modelId="{5B1B8AE8-1237-B145-B6C1-0DD902F89253}" type="presParOf" srcId="{52E18E9B-BB5A-E241-947E-59077FD56288}" destId="{A9122BEB-5490-7548-B444-E9433AB6F760}" srcOrd="4" destOrd="0" presId="urn:microsoft.com/office/officeart/2005/8/layout/vList2"/>
    <dgm:cxn modelId="{B8AACFE4-A2CA-A24D-A6B5-1AFD7E64AB8E}" type="presParOf" srcId="{52E18E9B-BB5A-E241-947E-59077FD56288}" destId="{C1577580-05C8-774B-B17B-E5EB853B5C35}" srcOrd="5" destOrd="0" presId="urn:microsoft.com/office/officeart/2005/8/layout/vList2"/>
    <dgm:cxn modelId="{717362AD-4291-684B-BD37-28ED50717FD5}" type="presParOf" srcId="{52E18E9B-BB5A-E241-947E-59077FD56288}" destId="{917C049E-24D0-D345-8806-5EF541228FF3}" srcOrd="6" destOrd="0" presId="urn:microsoft.com/office/officeart/2005/8/layout/vList2"/>
    <dgm:cxn modelId="{1262B00A-7E2A-EA40-B3D3-1C7DF70FD5F2}" type="presParOf" srcId="{52E18E9B-BB5A-E241-947E-59077FD56288}" destId="{C20FD3D9-7216-424A-A7DE-B0DEB09877C7}" srcOrd="7" destOrd="0" presId="urn:microsoft.com/office/officeart/2005/8/layout/vList2"/>
    <dgm:cxn modelId="{148E54B1-D630-DF43-802B-D1DE3547AC22}" type="presParOf" srcId="{52E18E9B-BB5A-E241-947E-59077FD56288}" destId="{7E68A894-B126-2E48-BC2D-2663655DF2E3}" srcOrd="8" destOrd="0" presId="urn:microsoft.com/office/officeart/2005/8/layout/vList2"/>
    <dgm:cxn modelId="{F70F8EF1-6341-C94B-877D-0858E0E2B51F}" type="presParOf" srcId="{52E18E9B-BB5A-E241-947E-59077FD56288}" destId="{353AE86A-6125-8242-8095-0BEE527DB39B}" srcOrd="9" destOrd="0" presId="urn:microsoft.com/office/officeart/2005/8/layout/vList2"/>
    <dgm:cxn modelId="{9C3CD0DA-3207-614E-9504-0E0144297B47}" type="presParOf" srcId="{52E18E9B-BB5A-E241-947E-59077FD56288}" destId="{9499A2E2-3D45-7E42-BE39-79D53F496C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92651-178D-D141-A20E-069517989C89}">
      <dsp:nvSpPr>
        <dsp:cNvPr id="0" name=""/>
        <dsp:cNvSpPr/>
      </dsp:nvSpPr>
      <dsp:spPr>
        <a:xfrm>
          <a:off x="0" y="28112"/>
          <a:ext cx="5384169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u="sng" kern="1200" dirty="0"/>
            <a:t>Dataset Description</a:t>
          </a:r>
          <a:endParaRPr lang="en-US" sz="4000" u="sng" kern="1200" dirty="0"/>
        </a:p>
      </dsp:txBody>
      <dsp:txXfrm>
        <a:off x="44549" y="72661"/>
        <a:ext cx="5295071" cy="823502"/>
      </dsp:txXfrm>
    </dsp:sp>
    <dsp:sp modelId="{F3B51687-6377-A946-B827-B877EE316DAB}">
      <dsp:nvSpPr>
        <dsp:cNvPr id="0" name=""/>
        <dsp:cNvSpPr/>
      </dsp:nvSpPr>
      <dsp:spPr>
        <a:xfrm>
          <a:off x="0" y="988063"/>
          <a:ext cx="5384169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Source:</a:t>
          </a:r>
          <a:r>
            <a:rPr lang="en-US" sz="2000" b="0" i="0" kern="1200"/>
            <a:t> Kaggle “Heart Attack Risk Predictions”</a:t>
          </a:r>
          <a:endParaRPr lang="en-US" sz="2000" kern="1200"/>
        </a:p>
      </dsp:txBody>
      <dsp:txXfrm>
        <a:off x="44549" y="1032612"/>
        <a:ext cx="5295071" cy="823502"/>
      </dsp:txXfrm>
    </dsp:sp>
    <dsp:sp modelId="{C49C6C37-8DDB-7E40-B268-616AC9A621B7}">
      <dsp:nvSpPr>
        <dsp:cNvPr id="0" name=""/>
        <dsp:cNvSpPr/>
      </dsp:nvSpPr>
      <dsp:spPr>
        <a:xfrm>
          <a:off x="0" y="1958263"/>
          <a:ext cx="5384169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Scope:</a:t>
          </a:r>
          <a:r>
            <a:rPr lang="en-US" sz="2000" b="0" i="0" kern="1200"/>
            <a:t> 623,028 records × 30 variables from 25 countries</a:t>
          </a:r>
          <a:endParaRPr lang="en-US" sz="2000" kern="1200"/>
        </a:p>
      </dsp:txBody>
      <dsp:txXfrm>
        <a:off x="44549" y="2002812"/>
        <a:ext cx="5295071" cy="823502"/>
      </dsp:txXfrm>
    </dsp:sp>
    <dsp:sp modelId="{E5516771-A2FC-C043-9E39-A1522BE2BAE3}">
      <dsp:nvSpPr>
        <dsp:cNvPr id="0" name=""/>
        <dsp:cNvSpPr/>
      </dsp:nvSpPr>
      <dsp:spPr>
        <a:xfrm>
          <a:off x="0" y="2928463"/>
          <a:ext cx="5384169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Variable Categories:</a:t>
          </a:r>
          <a:endParaRPr lang="en-US" sz="2000" kern="1200"/>
        </a:p>
      </dsp:txBody>
      <dsp:txXfrm>
        <a:off x="44549" y="2973012"/>
        <a:ext cx="5295071" cy="823502"/>
      </dsp:txXfrm>
    </dsp:sp>
    <dsp:sp modelId="{A830DDE3-1590-664E-A88E-4E3F4C7FE1B4}">
      <dsp:nvSpPr>
        <dsp:cNvPr id="0" name=""/>
        <dsp:cNvSpPr/>
      </dsp:nvSpPr>
      <dsp:spPr>
        <a:xfrm>
          <a:off x="0" y="3841063"/>
          <a:ext cx="5384169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4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dirty="0"/>
            <a:t>Demographics:</a:t>
          </a:r>
          <a:r>
            <a:rPr lang="en-US" sz="1600" b="0" i="0" kern="1200" dirty="0"/>
            <a:t> Country, Age, Gender, Education, Income, Urbanization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dirty="0"/>
            <a:t>Behaviors:</a:t>
          </a:r>
          <a:r>
            <a:rPr lang="en-US" sz="1600" b="0" i="0" kern="1200" dirty="0"/>
            <a:t> Smoking, Alcohol use, Physical activity, Stress, Diabetic behavior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dirty="0"/>
            <a:t>Health Metrics:</a:t>
          </a:r>
          <a:r>
            <a:rPr lang="en-US" sz="1600" b="0" i="0" kern="1200" dirty="0"/>
            <a:t> Cholesterol, Blood Pressure, BMI, Diabetes status, Heart history, Medication adherence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dirty="0"/>
            <a:t>Environment &amp; Access:</a:t>
          </a:r>
          <a:r>
            <a:rPr lang="en-US" sz="1600" b="0" i="0" kern="1200" dirty="0"/>
            <a:t> Air pollution exposure, Healthcare accessibility</a:t>
          </a:r>
          <a:endParaRPr lang="en-US" sz="1600" kern="1200" dirty="0"/>
        </a:p>
      </dsp:txBody>
      <dsp:txXfrm>
        <a:off x="0" y="3841063"/>
        <a:ext cx="5384169" cy="186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9F896-5414-B043-B66D-67D2D9749BCD}">
      <dsp:nvSpPr>
        <dsp:cNvPr id="0" name=""/>
        <dsp:cNvSpPr/>
      </dsp:nvSpPr>
      <dsp:spPr>
        <a:xfrm>
          <a:off x="0" y="90401"/>
          <a:ext cx="7975445" cy="8897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Data Preprocessing</a:t>
          </a:r>
          <a:endParaRPr lang="en-US" sz="2400" kern="1200"/>
        </a:p>
      </dsp:txBody>
      <dsp:txXfrm>
        <a:off x="43436" y="133837"/>
        <a:ext cx="7888573" cy="802912"/>
      </dsp:txXfrm>
    </dsp:sp>
    <dsp:sp modelId="{10DFED38-BE02-094E-8437-94DB44767E6C}">
      <dsp:nvSpPr>
        <dsp:cNvPr id="0" name=""/>
        <dsp:cNvSpPr/>
      </dsp:nvSpPr>
      <dsp:spPr>
        <a:xfrm>
          <a:off x="0" y="1049306"/>
          <a:ext cx="7975445" cy="889784"/>
        </a:xfrm>
        <a:prstGeom prst="roundRect">
          <a:avLst/>
        </a:prstGeom>
        <a:solidFill>
          <a:schemeClr val="accent2">
            <a:hueOff val="-4103320"/>
            <a:satOff val="30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Handling missing</a:t>
          </a:r>
          <a:endParaRPr lang="en-US" sz="2400" kern="1200"/>
        </a:p>
      </dsp:txBody>
      <dsp:txXfrm>
        <a:off x="43436" y="1092742"/>
        <a:ext cx="7888573" cy="802912"/>
      </dsp:txXfrm>
    </dsp:sp>
    <dsp:sp modelId="{A9122BEB-5490-7548-B444-E9433AB6F760}">
      <dsp:nvSpPr>
        <dsp:cNvPr id="0" name=""/>
        <dsp:cNvSpPr/>
      </dsp:nvSpPr>
      <dsp:spPr>
        <a:xfrm>
          <a:off x="0" y="2008211"/>
          <a:ext cx="7975445" cy="889784"/>
        </a:xfrm>
        <a:prstGeom prst="roundRect">
          <a:avLst/>
        </a:prstGeom>
        <a:solidFill>
          <a:schemeClr val="accent2">
            <a:hueOff val="-8206640"/>
            <a:satOff val="610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Feature selection process</a:t>
          </a:r>
          <a:endParaRPr lang="en-US" sz="2400" kern="1200"/>
        </a:p>
      </dsp:txBody>
      <dsp:txXfrm>
        <a:off x="43436" y="2051647"/>
        <a:ext cx="7888573" cy="802912"/>
      </dsp:txXfrm>
    </dsp:sp>
    <dsp:sp modelId="{917C049E-24D0-D345-8806-5EF541228FF3}">
      <dsp:nvSpPr>
        <dsp:cNvPr id="0" name=""/>
        <dsp:cNvSpPr/>
      </dsp:nvSpPr>
      <dsp:spPr>
        <a:xfrm>
          <a:off x="0" y="2967116"/>
          <a:ext cx="7975445" cy="889784"/>
        </a:xfrm>
        <a:prstGeom prst="roundRect">
          <a:avLst/>
        </a:prstGeom>
        <a:solidFill>
          <a:schemeClr val="accent2">
            <a:hueOff val="-12309960"/>
            <a:satOff val="9153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Selected features: Stress_Levels, Max_Heart_Rate_Achieved, Smoking_History, Heart_Disease_Risk</a:t>
          </a:r>
          <a:endParaRPr lang="en-US" sz="2400" kern="1200"/>
        </a:p>
      </dsp:txBody>
      <dsp:txXfrm>
        <a:off x="43436" y="3010552"/>
        <a:ext cx="7888573" cy="802912"/>
      </dsp:txXfrm>
    </dsp:sp>
    <dsp:sp modelId="{7E68A894-B126-2E48-BC2D-2663655DF2E3}">
      <dsp:nvSpPr>
        <dsp:cNvPr id="0" name=""/>
        <dsp:cNvSpPr/>
      </dsp:nvSpPr>
      <dsp:spPr>
        <a:xfrm>
          <a:off x="0" y="3926021"/>
          <a:ext cx="7975445" cy="889784"/>
        </a:xfrm>
        <a:prstGeom prst="roundRect">
          <a:avLst/>
        </a:prstGeom>
        <a:solidFill>
          <a:schemeClr val="accent2">
            <a:hueOff val="-16413279"/>
            <a:satOff val="1220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Encoding categorical variables</a:t>
          </a:r>
          <a:endParaRPr lang="en-US" sz="2400" kern="1200"/>
        </a:p>
      </dsp:txBody>
      <dsp:txXfrm>
        <a:off x="43436" y="3969457"/>
        <a:ext cx="7888573" cy="802912"/>
      </dsp:txXfrm>
    </dsp:sp>
    <dsp:sp modelId="{9499A2E2-3D45-7E42-BE39-79D53F496CDC}">
      <dsp:nvSpPr>
        <dsp:cNvPr id="0" name=""/>
        <dsp:cNvSpPr/>
      </dsp:nvSpPr>
      <dsp:spPr>
        <a:xfrm>
          <a:off x="0" y="4884926"/>
          <a:ext cx="7975445" cy="889784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Standardizing numerical features</a:t>
          </a:r>
          <a:endParaRPr lang="en-US" sz="2400" kern="1200"/>
        </a:p>
      </dsp:txBody>
      <dsp:txXfrm>
        <a:off x="43436" y="4928362"/>
        <a:ext cx="7888573" cy="80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6423-6E7C-1446-BA24-07C70AD20A0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946ED-DC4D-DA4F-BB9D-1E1A207D2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46ED-DC4D-DA4F-BB9D-1E1A207D2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46ED-DC4D-DA4F-BB9D-1E1A207D2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46ED-DC4D-DA4F-BB9D-1E1A207D2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46ED-DC4D-DA4F-BB9D-1E1A207D2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46ED-DC4D-DA4F-BB9D-1E1A207D23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7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64" r:id="rId6"/>
    <p:sldLayoutId id="2147483759" r:id="rId7"/>
    <p:sldLayoutId id="2147483760" r:id="rId8"/>
    <p:sldLayoutId id="2147483761" r:id="rId9"/>
    <p:sldLayoutId id="2147483763" r:id="rId10"/>
    <p:sldLayoutId id="214748376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am.ac.uk/research/news/anti-inflammatory-drug-could-reduce-future-heart-attack-ris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purple-and-gray-globe-decor-nasa-world-map-atmosphere-earth-wallpaper-pfm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image/28741.html" TargetMode="Externa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uman body with a heart&#10;&#10;Description automatically generated">
            <a:extLst>
              <a:ext uri="{FF2B5EF4-FFF2-40B4-BE49-F238E27FC236}">
                <a16:creationId xmlns:a16="http://schemas.microsoft.com/office/drawing/2014/main" id="{05F7777C-3ADC-FBE6-73C1-7C05A372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192" r="414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5B53-1116-52AF-1530-81D34C160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723900"/>
            <a:ext cx="3931320" cy="2610093"/>
          </a:xfrm>
        </p:spPr>
        <p:txBody>
          <a:bodyPr>
            <a:noAutofit/>
          </a:bodyPr>
          <a:lstStyle/>
          <a:p>
            <a:r>
              <a:rPr lang="en-CA" sz="1600" b="1" dirty="0"/>
              <a:t>Health Determinants &amp; Chronic Disease Analysis</a:t>
            </a:r>
            <a:br>
              <a:rPr lang="en-CA" sz="1600" b="1" dirty="0"/>
            </a:br>
            <a:r>
              <a:rPr lang="en-CA" sz="1600" b="1" dirty="0"/>
              <a:t> Comprehensive Overview of Data, Methods, Results &amp; Insights</a:t>
            </a:r>
            <a:br>
              <a:rPr lang="en-CA" sz="1800" b="1" dirty="0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4AB3-6670-5D40-9EB7-275B0DE4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040044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Team Data Dynamos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(Muskan Sharma &amp;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</a:rPr>
              <a:t>Hemalikaa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</a:rPr>
              <a:t>Thirumavalavan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8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D368F2-2B40-DE12-BCA2-00D2037A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70" b="1"/>
          <a:stretch/>
        </p:blipFill>
        <p:spPr>
          <a:xfrm>
            <a:off x="-81603" y="-11648"/>
            <a:ext cx="12191979" cy="6869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6C1DB-99EF-B56D-47C1-1E0802FDEB78}"/>
              </a:ext>
            </a:extLst>
          </p:cNvPr>
          <p:cNvSpPr txBox="1"/>
          <p:nvPr/>
        </p:nvSpPr>
        <p:spPr>
          <a:xfrm>
            <a:off x="-81624" y="-23306"/>
            <a:ext cx="12192000" cy="6881295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4400" b="1" u="sng" dirty="0"/>
              <a:t>Logistic Regression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Implementation details from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Performance metrics: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4000" dirty="0"/>
              <a:t>Accuracy: 0.51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4000" dirty="0"/>
              <a:t>Precision: 0.50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4000" dirty="0"/>
              <a:t>Recall: 0.49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4000" dirty="0"/>
              <a:t>F1-Score: 0.50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Confusion Matrix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Key strengths/limitations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b="0" i="0" u="none" strike="noStrike" dirty="0">
              <a:effectLst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98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74271-9F1A-974A-594B-9740E0FB8390}"/>
              </a:ext>
            </a:extLst>
          </p:cNvPr>
          <p:cNvSpPr txBox="1"/>
          <p:nvPr/>
        </p:nvSpPr>
        <p:spPr>
          <a:xfrm>
            <a:off x="6456219" y="318655"/>
            <a:ext cx="5403272" cy="6137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</a:rPr>
              <a:t>Random Forest Results</a:t>
            </a:r>
            <a:endParaRPr lang="en-US" sz="3200" u="sng" dirty="0">
              <a:solidFill>
                <a:schemeClr val="tx2"/>
              </a:solidFill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Implementation details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metrics: </a:t>
            </a:r>
          </a:p>
          <a:p>
            <a:pPr marL="742950" lvl="1" indent="-28575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Accuracy: 0.50</a:t>
            </a:r>
          </a:p>
          <a:p>
            <a:pPr marL="742950" lvl="1" indent="-28575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Precision: 0.50</a:t>
            </a:r>
          </a:p>
          <a:p>
            <a:pPr marL="742950" lvl="1" indent="-28575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Recall: 0.51</a:t>
            </a:r>
          </a:p>
          <a:p>
            <a:pPr marL="742950" lvl="1" indent="-28575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F1-Score: 0.50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Vibrant green forest">
            <a:extLst>
              <a:ext uri="{FF2B5EF4-FFF2-40B4-BE49-F238E27FC236}">
                <a16:creationId xmlns:a16="http://schemas.microsoft.com/office/drawing/2014/main" id="{35C220BE-44E7-D73E-AE4E-539CECCE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7832" r="22834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F10B1-537E-488B-78DB-8A7D40E7E4D8}"/>
              </a:ext>
            </a:extLst>
          </p:cNvPr>
          <p:cNvSpPr txBox="1"/>
          <p:nvPr/>
        </p:nvSpPr>
        <p:spPr>
          <a:xfrm>
            <a:off x="152400" y="156186"/>
            <a:ext cx="6311411" cy="65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3600" b="1" u="sng" dirty="0">
                <a:solidFill>
                  <a:schemeClr val="tx2"/>
                </a:solidFill>
              </a:rPr>
              <a:t>K-Nearest Neighbors Classification</a:t>
            </a:r>
            <a:endParaRPr lang="en-US" sz="36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Model Configuration: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Optimal K selection process (k=6 based on error curve)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Distance metric (Euclidean)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Weighting strategy (uniform)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K Selection Analysis: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Error vs. K-value plot showing optimal k determination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Cross-validation error curves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Metrics: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Accuracy: 0.53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Full classification report with precision, recall, F1-score by class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Detailed Confusion Matrix Analysis: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Class-wise performance (493 true positives, 242 true negatives)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Misclassification patterns in feature space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Neighborhood Analysis: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Visualization of decision boundaries for key feature pairs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Effect of different k values on classification boundaries</a:t>
            </a:r>
          </a:p>
          <a:p>
            <a:pPr algn="ctr">
              <a:spcAft>
                <a:spcPts val="600"/>
              </a:spcAft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E2C37-66F8-1B4E-9648-2E0E6712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2360" r="21418" b="1"/>
          <a:stretch/>
        </p:blipFill>
        <p:spPr>
          <a:xfrm>
            <a:off x="6616211" y="1366668"/>
            <a:ext cx="5132443" cy="412466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73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D63AD-99BE-5816-90D1-E5A8BCCBD5D4}"/>
              </a:ext>
            </a:extLst>
          </p:cNvPr>
          <p:cNvSpPr txBox="1"/>
          <p:nvPr/>
        </p:nvSpPr>
        <p:spPr>
          <a:xfrm>
            <a:off x="6260903" y="318655"/>
            <a:ext cx="5667861" cy="622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</a:rPr>
              <a:t>Naive Bayes Analysis</a:t>
            </a:r>
            <a:endParaRPr lang="en-US" sz="32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Model Configuration: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Gaussian Naive Bayes implementation details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Prior probability adjustments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Variance smoothing parameter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Metrics: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Accuracy: 0.52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Precision: 0.52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Recall: 0.47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F1-Score: 0.49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Detailed Confusion Matrix: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True Positives (488), False Positives (456)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False Negatives (553), True Negatives (603)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Probability Distribution Analysis: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Class conditional probability distributions for key features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Log-likelihood ratios for major predictors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Naive Bayes assumption evaluation</a:t>
            </a:r>
          </a:p>
          <a:p>
            <a:pPr algn="ctr">
              <a:spcAft>
                <a:spcPts val="600"/>
              </a:spcAft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4" name="Picture 3" descr="Periodic table of elements">
            <a:extLst>
              <a:ext uri="{FF2B5EF4-FFF2-40B4-BE49-F238E27FC236}">
                <a16:creationId xmlns:a16="http://schemas.microsoft.com/office/drawing/2014/main" id="{1F800775-AE4A-B422-6D0D-F037F98CB8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1534" r="19355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16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E8877-2606-5ADA-A23B-6FB5880267A8}"/>
              </a:ext>
            </a:extLst>
          </p:cNvPr>
          <p:cNvSpPr txBox="1"/>
          <p:nvPr/>
        </p:nvSpPr>
        <p:spPr>
          <a:xfrm>
            <a:off x="6400800" y="401784"/>
            <a:ext cx="5541817" cy="6165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</a:rPr>
              <a:t>Neural Network Implementation</a:t>
            </a:r>
            <a:endParaRPr lang="en-US" sz="32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Architecture Design: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Network topology (input layer: 6 nodes, hidden layer: 10 nodes, output layer: 1 node)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Activation functions (Sigmoid for hidden and output layers)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Loss function (Binary cross-entropy)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Training Process: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Learning curve showing loss vs epochs (1000 epochs)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Learning rate optimization (0.01)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Convergence behavior analysis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Results: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Final accuracy: 50.86%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Detailed performance metrics compared to traditional models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Model Interpretability: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Limitations in understanding neural network decisions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Comparison with more interpretable models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Visualization of neuron activations for key samples</a:t>
            </a:r>
          </a:p>
          <a:p>
            <a:pPr algn="ctr">
              <a:spcAft>
                <a:spcPts val="600"/>
              </a:spcAft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4" name="Picture 3" descr="A network formed by white dots">
            <a:extLst>
              <a:ext uri="{FF2B5EF4-FFF2-40B4-BE49-F238E27FC236}">
                <a16:creationId xmlns:a16="http://schemas.microsoft.com/office/drawing/2014/main" id="{2EEC91EE-5B22-6598-C18D-E7BF74AF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1556" r="-1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6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38FA9-0628-BE7F-166F-3C56E38DBD11}"/>
              </a:ext>
            </a:extLst>
          </p:cNvPr>
          <p:cNvSpPr txBox="1"/>
          <p:nvPr/>
        </p:nvSpPr>
        <p:spPr>
          <a:xfrm>
            <a:off x="6352838" y="307910"/>
            <a:ext cx="5492798" cy="639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</a:rPr>
              <a:t>Limitations and Future Research</a:t>
            </a:r>
            <a:endParaRPr lang="en-US" sz="32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Current Study Limitations: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Data source limitations and potential biases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Cross-sectional nature of data limiting causal inference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Limited social determinants representation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Self-reported data reliability issues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Methodological Considerations: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Alternative modeling approaches to explore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Deeper feature engineering possibilities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Advanced ensemble methods for improved accuracy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Future Research Directions: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Longitudinal studies needed for temporal relationships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Genetic and environmental interaction studies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Intervention effectiveness evaluation studies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Expanded social determinants analysis</a:t>
            </a:r>
          </a:p>
          <a:p>
            <a:pPr algn="ctr">
              <a:spcAft>
                <a:spcPts val="600"/>
              </a:spcAft>
            </a:pPr>
            <a:endParaRPr lang="en-US" sz="900" dirty="0">
              <a:solidFill>
                <a:schemeClr val="tx2"/>
              </a:solidFill>
            </a:endParaRPr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A9A35134-3C72-8D7A-17B9-95EB4A0F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9999" r="20890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94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34908-E9E4-37E3-1FBA-AC558A976BEB}"/>
              </a:ext>
            </a:extLst>
          </p:cNvPr>
          <p:cNvSpPr txBox="1"/>
          <p:nvPr/>
        </p:nvSpPr>
        <p:spPr>
          <a:xfrm>
            <a:off x="6260903" y="156186"/>
            <a:ext cx="5778697" cy="65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>
              <a:spcAft>
                <a:spcPts val="600"/>
              </a:spcAft>
            </a:pPr>
            <a:r>
              <a:rPr lang="en-US" sz="4000" b="1" u="sng" dirty="0">
                <a:solidFill>
                  <a:schemeClr val="tx2"/>
                </a:solidFill>
              </a:rPr>
              <a:t>Conclusion and Significance</a:t>
            </a:r>
            <a:endParaRPr lang="en-US" sz="40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Major Findings Summary: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Primary risk factors ranked by importance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Geographic variation patterns identified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Most effective predictive approaches determined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Public Health Impact: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Potential reduction in heart attack incidence through targeted interventions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Healthcare cost savings potential through prevention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Reduction in healthcare disparities through data-driven approaches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Scientific Contribution: 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Analytical framework for chronic disease risk assessment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Cross-country comparative methodology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Integrated machine learning approach for medical risk prediction</a:t>
            </a:r>
          </a:p>
          <a:p>
            <a:pPr algn="ctr">
              <a:spcAft>
                <a:spcPts val="600"/>
              </a:spcAft>
            </a:pPr>
            <a:endParaRPr lang="en-US" sz="900" dirty="0">
              <a:solidFill>
                <a:schemeClr val="tx2"/>
              </a:solidFill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35A19D8C-AAE5-7F14-22C8-43386282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773" r="26893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05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D11B6-4DD4-44CE-8F5D-3546A54522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170" b="1"/>
          <a:stretch/>
        </p:blipFill>
        <p:spPr>
          <a:xfrm>
            <a:off x="-2" y="10"/>
            <a:ext cx="12191979" cy="6869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074AF-ADA2-6127-7DDA-5590D24D209F}"/>
              </a:ext>
            </a:extLst>
          </p:cNvPr>
          <p:cNvSpPr txBox="1"/>
          <p:nvPr/>
        </p:nvSpPr>
        <p:spPr>
          <a:xfrm>
            <a:off x="138544" y="1"/>
            <a:ext cx="11859491" cy="685800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u="sng" dirty="0"/>
              <a:t>Outline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Project Overview (based on the proposal)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Data Exploration and Visualization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Feature Engineering &amp; Data Preparation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u="sng" dirty="0"/>
              <a:t>Model Development </a:t>
            </a:r>
          </a:p>
          <a:p>
            <a:pPr marL="742950" lvl="1" indent="-285750"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Logistic Regression</a:t>
            </a:r>
          </a:p>
          <a:p>
            <a:pPr marL="742950" lvl="1" indent="-285750"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Random Forest</a:t>
            </a:r>
          </a:p>
          <a:p>
            <a:pPr marL="742950" lvl="1" indent="-285750"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KNN Classifier</a:t>
            </a:r>
          </a:p>
          <a:p>
            <a:pPr marL="742950" lvl="1" indent="-285750"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Naive Bayes</a:t>
            </a:r>
          </a:p>
          <a:p>
            <a:pPr marL="742950" lvl="1" indent="-285750"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Neural Network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Model Evaluation &amp; Comparison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Key Findings &amp; Insights</a:t>
            </a:r>
          </a:p>
          <a:p>
            <a:pPr algn="ctr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Recommendations &amp; Conclusions</a:t>
            </a:r>
          </a:p>
          <a:p>
            <a:pPr algn="ctr">
              <a:spcAft>
                <a:spcPts val="600"/>
              </a:spcAft>
            </a:pPr>
            <a:endParaRPr lang="en-US" sz="1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87BD11-3533-62D6-5934-7BE4705E573F}"/>
              </a:ext>
            </a:extLst>
          </p:cNvPr>
          <p:cNvSpPr txBox="1"/>
          <p:nvPr/>
        </p:nvSpPr>
        <p:spPr>
          <a:xfrm>
            <a:off x="1634836" y="775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6715B-7C1C-5A88-7677-513B60DF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9847"/>
          <a:stretch/>
        </p:blipFill>
        <p:spPr>
          <a:xfrm>
            <a:off x="21" y="10"/>
            <a:ext cx="12191979" cy="6869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CE8CE-9D41-AFC8-F3D5-431D23222B63}"/>
              </a:ext>
            </a:extLst>
          </p:cNvPr>
          <p:cNvSpPr txBox="1"/>
          <p:nvPr/>
        </p:nvSpPr>
        <p:spPr>
          <a:xfrm>
            <a:off x="181623" y="0"/>
            <a:ext cx="11665528" cy="685800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i="0" u="sng" strike="noStrike" dirty="0">
                <a:effectLst/>
                <a:latin typeface="+mj-lt"/>
              </a:rPr>
              <a:t>Introduction &amp; Background &amp; Why this Dataset</a:t>
            </a:r>
            <a:endParaRPr lang="en-US" sz="3200" b="0" i="0" u="sng" strike="noStrike" dirty="0">
              <a:effectLst/>
              <a:latin typeface="+mj-lt"/>
            </a:endParaRPr>
          </a:p>
          <a:p>
            <a:pPr algn="ctr">
              <a:spcAft>
                <a:spcPts val="600"/>
              </a:spcAft>
            </a:pPr>
            <a:endParaRPr lang="en-US" sz="2400" b="1" i="0" u="sng" strike="noStrike" dirty="0">
              <a:effectLst/>
            </a:endParaRPr>
          </a:p>
          <a:p>
            <a:pPr algn="ctr">
              <a:spcAft>
                <a:spcPts val="600"/>
              </a:spcAft>
            </a:pPr>
            <a:r>
              <a:rPr lang="en-US" sz="2400" b="1" i="0" u="none" strike="noStrike" dirty="0">
                <a:effectLst/>
              </a:rPr>
              <a:t>Context:</a:t>
            </a:r>
            <a:endParaRPr lang="en-US" sz="2400" b="0" i="0" u="none" strike="noStrike" dirty="0">
              <a:effectLst/>
            </a:endParaRP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Chronic diseases (diabetes, hypertension, obesity) on the rise worldwide</a:t>
            </a: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Lifestyle choices remain key drivers despite medical advances</a:t>
            </a:r>
          </a:p>
          <a:p>
            <a:pPr algn="ctr">
              <a:spcAft>
                <a:spcPts val="600"/>
              </a:spcAft>
            </a:pPr>
            <a:endParaRPr lang="en-US" sz="2400" b="1" i="0" u="none" strike="noStrike" dirty="0">
              <a:effectLst/>
            </a:endParaRPr>
          </a:p>
          <a:p>
            <a:pPr algn="ctr">
              <a:spcAft>
                <a:spcPts val="600"/>
              </a:spcAft>
            </a:pPr>
            <a:r>
              <a:rPr lang="en-US" sz="2400" b="1" i="0" u="none" strike="noStrike" dirty="0">
                <a:effectLst/>
              </a:rPr>
              <a:t>Aim:</a:t>
            </a:r>
            <a:endParaRPr lang="en-US" sz="2400" b="0" i="0" u="none" strike="noStrike" dirty="0">
              <a:effectLst/>
            </a:endParaRPr>
          </a:p>
          <a:p>
            <a:pPr marL="742950" lvl="1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Analyze multi-country data (25 nations) to uncover actionable health insights</a:t>
            </a:r>
          </a:p>
          <a:p>
            <a:pPr algn="ctr">
              <a:spcAft>
                <a:spcPts val="600"/>
              </a:spcAft>
            </a:pPr>
            <a:endParaRPr lang="en-US" sz="2400" b="1" dirty="0"/>
          </a:p>
          <a:p>
            <a:pPr algn="ctr">
              <a:spcAft>
                <a:spcPts val="600"/>
              </a:spcAft>
            </a:pPr>
            <a:r>
              <a:rPr lang="en-US" sz="2400" b="1" dirty="0"/>
              <a:t>Analytical Advantages:</a:t>
            </a:r>
            <a:endParaRPr lang="en-US" sz="2400" dirty="0"/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Statistical Power:</a:t>
            </a:r>
            <a:r>
              <a:rPr lang="en-US" sz="2400" dirty="0"/>
              <a:t> large sample size supports detection of subtle risk patterns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Model Robustness:</a:t>
            </a:r>
            <a:r>
              <a:rPr lang="en-US" sz="2400" dirty="0"/>
              <a:t> rich feature set fuels accurate predictive models and clustering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Policy Impact:</a:t>
            </a:r>
            <a:r>
              <a:rPr lang="en-US" sz="2400" dirty="0"/>
              <a:t> multi-country lens highlights both universal and region-specific drivers</a:t>
            </a:r>
          </a:p>
          <a:p>
            <a:pPr algn="ctr">
              <a:spcAft>
                <a:spcPts val="600"/>
              </a:spcAft>
            </a:pPr>
            <a:br>
              <a:rPr lang="en-US" sz="2400" dirty="0"/>
            </a:br>
            <a:endParaRPr lang="en-US" sz="2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90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cky notes on a wall">
            <a:extLst>
              <a:ext uri="{FF2B5EF4-FFF2-40B4-BE49-F238E27FC236}">
                <a16:creationId xmlns:a16="http://schemas.microsoft.com/office/drawing/2014/main" id="{CEB14087-98FD-4283-6FB5-C3B2EA92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3560" b="5658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1B99FF-4C6D-F624-4D0B-37CC4085FB50}"/>
              </a:ext>
            </a:extLst>
          </p:cNvPr>
          <p:cNvSpPr txBox="1"/>
          <p:nvPr/>
        </p:nvSpPr>
        <p:spPr>
          <a:xfrm>
            <a:off x="163227" y="152406"/>
            <a:ext cx="11917937" cy="658090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5400" b="1" i="0" u="sng" strike="noStrike" dirty="0">
                <a:effectLst/>
              </a:rPr>
              <a:t>Problem Statement</a:t>
            </a:r>
            <a:endParaRPr lang="en-US" sz="5400" b="0" i="0" u="sng" strike="noStrike" dirty="0">
              <a:effectLst/>
            </a:endParaRPr>
          </a:p>
          <a:p>
            <a:r>
              <a:rPr lang="en-CA" sz="4000" dirty="0"/>
              <a:t>Lifestyle diseases require data-driven solutions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Identify key behavioral and population characteristics linked to chronic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Understand relationships between lifestyle choices and biochemical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Study health outcome disparities across different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Determine population-level factors that produce high risk for cardiovascular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Provide evidence-based recommendations for public health interventions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52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rt Organ">
            <a:extLst>
              <a:ext uri="{FF2B5EF4-FFF2-40B4-BE49-F238E27FC236}">
                <a16:creationId xmlns:a16="http://schemas.microsoft.com/office/drawing/2014/main" id="{D7DAEDDF-A4A0-9AAA-B3DF-FF88E58E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3926" y="526472"/>
            <a:ext cx="5114838" cy="53280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extBox 1">
            <a:extLst>
              <a:ext uri="{FF2B5EF4-FFF2-40B4-BE49-F238E27FC236}">
                <a16:creationId xmlns:a16="http://schemas.microsoft.com/office/drawing/2014/main" id="{FF3BB2AC-A053-0686-E9A4-AF24AC712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077510"/>
              </p:ext>
            </p:extLst>
          </p:nvPr>
        </p:nvGraphicFramePr>
        <p:xfrm>
          <a:off x="1266529" y="637308"/>
          <a:ext cx="5384169" cy="572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171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2DA53-055C-2F90-0333-93C9F1A44AFB}"/>
              </a:ext>
            </a:extLst>
          </p:cNvPr>
          <p:cNvSpPr txBox="1"/>
          <p:nvPr/>
        </p:nvSpPr>
        <p:spPr>
          <a:xfrm>
            <a:off x="5324397" y="-1"/>
            <a:ext cx="6858000" cy="723207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i="0" u="sng" strike="noStrike" dirty="0">
                <a:effectLst/>
              </a:rPr>
              <a:t>Research Questions &amp; Objectives</a:t>
            </a:r>
            <a:endParaRPr lang="en-US" sz="3600" b="0" i="0" u="sng" strike="noStrike" dirty="0">
              <a:effectLst/>
            </a:endParaRPr>
          </a:p>
          <a:p>
            <a:pPr algn="ctr">
              <a:spcAft>
                <a:spcPts val="600"/>
              </a:spcAft>
            </a:pPr>
            <a:endParaRPr lang="en-US" sz="2800" b="1" i="0" u="none" strike="noStrike" dirty="0">
              <a:effectLst/>
            </a:endParaRPr>
          </a:p>
          <a:p>
            <a:r>
              <a:rPr lang="en-CA" sz="2800" b="1" dirty="0"/>
              <a:t>Research Questions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What demographic characteristics and behavior patterns influence heart attack outcomes?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How do lifestyle behaviors affect key biochemical markers?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What variations exist in chronic disease occurrence between nations?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Which factors most significantly contribute to high cholesterol and blood pressure?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How can we translate findings into effective public health interventions?</a:t>
            </a:r>
          </a:p>
          <a:p>
            <a:pPr algn="ctr">
              <a:spcAft>
                <a:spcPts val="600"/>
              </a:spcAft>
            </a:pPr>
            <a:endParaRPr lang="en-US" sz="13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E897C77-9BA1-EB63-95AA-1629C1788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03" y="178058"/>
            <a:ext cx="5571041" cy="65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6D6AC-9990-FCE1-C0F5-D99DC5BFC7CC}"/>
              </a:ext>
            </a:extLst>
          </p:cNvPr>
          <p:cNvSpPr txBox="1"/>
          <p:nvPr/>
        </p:nvSpPr>
        <p:spPr>
          <a:xfrm>
            <a:off x="0" y="0"/>
            <a:ext cx="87976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u="sng" dirty="0"/>
              <a:t>Exploratory Data Analysis</a:t>
            </a:r>
          </a:p>
          <a:p>
            <a:endParaRPr lang="en-CA" sz="2800" b="1" dirty="0"/>
          </a:p>
          <a:p>
            <a:r>
              <a:rPr lang="en-CA" sz="2800" b="1" dirty="0"/>
              <a:t>Dataset Variables</a:t>
            </a:r>
            <a:endParaRPr lang="en-CA" sz="2800" dirty="0"/>
          </a:p>
          <a:p>
            <a:pPr>
              <a:buFont typeface="Arial" panose="020B0604020202020204" pitchFamily="34" charset="0"/>
              <a:buChar char="•"/>
            </a:pPr>
            <a:endParaRPr lang="en-C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Features assessed: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Demographic (Age, Gender, Country)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Lifestyle (Alcohol, Smoking, Physical Activity)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Health Metrics (Blood Pressure, Cholesterol, Stress)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Environmental Factors (Air Pollution)</a:t>
            </a:r>
          </a:p>
          <a:p>
            <a:endParaRPr lang="en-CA" sz="2800" b="1" dirty="0"/>
          </a:p>
          <a:p>
            <a:r>
              <a:rPr lang="en-CA" sz="2800" b="1" dirty="0"/>
              <a:t>Initial Focus</a:t>
            </a:r>
            <a:r>
              <a:rPr lang="en-CA" sz="2800" dirty="0"/>
              <a:t>: Heart Attack Outcome (Survived vs. Died)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5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963DE-7DC5-D1ED-9C7D-A9EE24C0CB82}"/>
              </a:ext>
            </a:extLst>
          </p:cNvPr>
          <p:cNvSpPr txBox="1"/>
          <p:nvPr/>
        </p:nvSpPr>
        <p:spPr>
          <a:xfrm>
            <a:off x="152400" y="277884"/>
            <a:ext cx="6276109" cy="6421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u="sng" dirty="0">
                <a:solidFill>
                  <a:schemeClr val="tx2"/>
                </a:solidFill>
              </a:rPr>
              <a:t>Correlation Analysis</a:t>
            </a:r>
            <a:endParaRPr lang="en-US" sz="2800" u="sng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Weak Correlations Overall: Most variables show very low correlation values (close to 0), indicating weak linear relationships.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No Strong Positive/Negative Relationships: No pair of variables shows a correlation significantly higher than ±0.02, which is negligible.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Age: Slight positive correlation with LDL Cholesterol (0.018). Slight negative correlation with HDL Cholesterol (-0.02).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Max Heart Rate Achieved: Slight negative correlation with Blood Pressure (-0.023).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Triglycerides: Slight positive correlation with HDL Cholesterol (0.02).</a:t>
            </a: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There are no meaningful linear correlations between these numerical health variables, suggesting that their relationships are either non-linear or weak in this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7C3F5-EEFB-4BF6-851F-5BE40C0B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26" y="454207"/>
            <a:ext cx="5707393" cy="601586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40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62977F31-3D4A-8C2D-2864-1DE281BE5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963895"/>
              </p:ext>
            </p:extLst>
          </p:nvPr>
        </p:nvGraphicFramePr>
        <p:xfrm>
          <a:off x="2108277" y="609600"/>
          <a:ext cx="7975445" cy="586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92311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1020</Words>
  <Application>Microsoft Macintosh PowerPoint</Application>
  <PresentationFormat>Widescreen</PresentationFormat>
  <Paragraphs>183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Bembo</vt:lpstr>
      <vt:lpstr>AdornVTI</vt:lpstr>
      <vt:lpstr>Health Determinants &amp; Chronic Disease Analysis  Comprehensive Overview of Data, Methods, Results &amp;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SaviMahajan</dc:creator>
  <cp:lastModifiedBy>SaviMahajan</cp:lastModifiedBy>
  <cp:revision>3</cp:revision>
  <dcterms:created xsi:type="dcterms:W3CDTF">2025-04-22T19:58:43Z</dcterms:created>
  <dcterms:modified xsi:type="dcterms:W3CDTF">2025-04-25T21:45:47Z</dcterms:modified>
</cp:coreProperties>
</file>