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1" r:id="rId13"/>
    <p:sldId id="266" r:id="rId14"/>
    <p:sldId id="267" r:id="rId15"/>
    <p:sldId id="268" r:id="rId16"/>
    <p:sldId id="269" r:id="rId17"/>
    <p:sldId id="270" r:id="rId18"/>
  </p:sldIdLst>
  <p:sldSz cx="18288000" cy="10287000"/>
  <p:notesSz cx="6858000" cy="9144000"/>
  <p:embeddedFontLst>
    <p:embeddedFont>
      <p:font typeface="Anton" pitchFamily="2" charset="0"/>
      <p:regular r:id="rId19"/>
    </p:embeddedFont>
    <p:embeddedFont>
      <p:font typeface="Hero" panose="020B0604020202020204" charset="0"/>
      <p:regular r:id="rId20"/>
    </p:embeddedFont>
    <p:embeddedFont>
      <p:font typeface="Hero Bold" panose="020B0604020202020204" charset="0"/>
      <p:regular r:id="rId21"/>
    </p:embeddedFont>
    <p:embeddedFont>
      <p:font typeface="Horizon" panose="020B0604020202020204" charset="0"/>
      <p:regular r:id="rId22"/>
    </p:embeddedFont>
    <p:embeddedFont>
      <p:font typeface="Raleway" pitchFamily="2" charset="0"/>
      <p:regular r:id="rId23"/>
    </p:embeddedFont>
    <p:embeddedFont>
      <p:font typeface="Raleway Bold" charset="0"/>
      <p:regular r:id="rId24"/>
    </p:embeddedFont>
    <p:embeddedFont>
      <p:font typeface="Times New Roman Bold" panose="02020803070505020304" pitchFamily="18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581147" y="2270641"/>
            <a:ext cx="11881332" cy="3040957"/>
            <a:chOff x="0" y="104775"/>
            <a:chExt cx="15841776" cy="4054610"/>
          </a:xfrm>
        </p:grpSpPr>
        <p:sp>
          <p:nvSpPr>
            <p:cNvPr id="6" name="TextBox 6"/>
            <p:cNvSpPr txBox="1"/>
            <p:nvPr/>
          </p:nvSpPr>
          <p:spPr>
            <a:xfrm>
              <a:off x="2770260" y="104775"/>
              <a:ext cx="10301256" cy="1740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66"/>
                </a:lnSpc>
              </a:pPr>
              <a:r>
                <a:rPr lang="en-US" sz="9136" dirty="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SCAMIFY: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25342"/>
              <a:ext cx="15841776" cy="1740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66"/>
                </a:lnSpc>
              </a:pPr>
              <a:r>
                <a:rPr lang="en-US" sz="9136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A PHISHING SITE DETECTOR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419324"/>
              <a:ext cx="15841776" cy="174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66"/>
                </a:lnSpc>
              </a:pPr>
              <a:r>
                <a:rPr lang="en-US" sz="9136" dirty="0">
                  <a:solidFill>
                    <a:srgbClr val="FFFFFF">
                      <a:alpha val="16863"/>
                    </a:srgbClr>
                  </a:solidFill>
                  <a:latin typeface="Anton"/>
                  <a:ea typeface="Anton"/>
                  <a:cs typeface="Anton"/>
                  <a:sym typeface="Anton"/>
                </a:rPr>
                <a:t>A PHISHING SITE DETECTOR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556922" y="5666919"/>
            <a:ext cx="5609643" cy="511723"/>
            <a:chOff x="0" y="0"/>
            <a:chExt cx="7479524" cy="682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79524" cy="682297"/>
            </a:xfrm>
            <a:custGeom>
              <a:avLst/>
              <a:gdLst/>
              <a:ahLst/>
              <a:cxnLst/>
              <a:rect l="l" t="t" r="r" b="b"/>
              <a:pathLst>
                <a:path w="7479524" h="682297">
                  <a:moveTo>
                    <a:pt x="0" y="0"/>
                  </a:moveTo>
                  <a:lnTo>
                    <a:pt x="7479524" y="0"/>
                  </a:lnTo>
                  <a:lnTo>
                    <a:pt x="7479524" y="682297"/>
                  </a:lnTo>
                  <a:lnTo>
                    <a:pt x="0" y="682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974099" y="187963"/>
              <a:ext cx="5531326" cy="315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1"/>
                </a:lnSpc>
                <a:spcBef>
                  <a:spcPct val="0"/>
                </a:spcBef>
              </a:pPr>
              <a:r>
                <a:rPr lang="en-US" sz="1639" b="1" spc="216" dirty="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REAL-TIME PHISHING DETECTION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01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50919" y="116214"/>
            <a:ext cx="17534812" cy="932850"/>
            <a:chOff x="0" y="0"/>
            <a:chExt cx="23379749" cy="1243800"/>
          </a:xfrm>
        </p:grpSpPr>
        <p:sp>
          <p:nvSpPr>
            <p:cNvPr id="20" name="TextBox 20"/>
            <p:cNvSpPr txBox="1"/>
            <p:nvPr/>
          </p:nvSpPr>
          <p:spPr>
            <a:xfrm>
              <a:off x="13995666" y="429258"/>
              <a:ext cx="2735904" cy="414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68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GROUP- </a:t>
              </a:r>
              <a:r>
                <a:rPr lang="en-US" sz="2100" b="1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CSD86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7576120" y="397508"/>
              <a:ext cx="1764997" cy="409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60"/>
                </a:lnSpc>
              </a:pPr>
              <a:r>
                <a:rPr lang="en-US" sz="2000" spc="252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BTECH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0185667" y="440266"/>
              <a:ext cx="1970827" cy="38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60"/>
                </a:lnSpc>
                <a:spcBef>
                  <a:spcPct val="0"/>
                </a:spcBef>
              </a:pPr>
              <a:r>
                <a:rPr lang="en-US" sz="2000" spc="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III YEAR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007393" y="440266"/>
              <a:ext cx="372355" cy="38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6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IT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704400" y="407627"/>
              <a:ext cx="5237227" cy="447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7"/>
                </a:lnSpc>
                <a:spcBef>
                  <a:spcPct val="0"/>
                </a:spcBef>
              </a:pPr>
              <a:r>
                <a:rPr lang="en-US" sz="2339">
                  <a:solidFill>
                    <a:srgbClr val="FFFFFF"/>
                  </a:solidFill>
                  <a:latin typeface="Hero Bold"/>
                  <a:ea typeface="Hero Bold"/>
                  <a:cs typeface="Hero Bold"/>
                  <a:sym typeface="Hero Bold"/>
                </a:rPr>
                <a:t>BANASTHALI VIDHYAPITH</a:t>
              </a:r>
            </a:p>
          </p:txBody>
        </p: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0" y="0"/>
              <a:ext cx="1243805" cy="1243800"/>
              <a:chOff x="0" y="0"/>
              <a:chExt cx="6350000" cy="63499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5704044" y="7958088"/>
            <a:ext cx="3677364" cy="2399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5" lvl="1" indent="-248288" algn="l">
              <a:lnSpc>
                <a:spcPts val="3220"/>
              </a:lnSpc>
              <a:buAutoNum type="arabicPeriod"/>
            </a:pPr>
            <a:r>
              <a:rPr lang="en-US" sz="23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  Disha Dutta</a:t>
            </a:r>
          </a:p>
          <a:p>
            <a:pPr marL="496575" lvl="1" indent="-248288" algn="l">
              <a:lnSpc>
                <a:spcPts val="3220"/>
              </a:lnSpc>
              <a:buAutoNum type="arabicPeriod"/>
            </a:pPr>
            <a:r>
              <a:rPr lang="en-US" sz="23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  Kumari Sonam</a:t>
            </a:r>
          </a:p>
          <a:p>
            <a:pPr marL="496575" lvl="1" indent="-248288" algn="l">
              <a:lnSpc>
                <a:spcPts val="3220"/>
              </a:lnSpc>
              <a:buAutoNum type="arabicPeriod"/>
            </a:pPr>
            <a:r>
              <a:rPr lang="en-US" sz="23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  Mridula Shrivastava</a:t>
            </a:r>
          </a:p>
          <a:p>
            <a:pPr marL="496575" lvl="1" indent="-248288" algn="l">
              <a:lnSpc>
                <a:spcPts val="3220"/>
              </a:lnSpc>
              <a:buAutoNum type="arabicPeriod"/>
            </a:pPr>
            <a:r>
              <a:rPr lang="en-US" sz="23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  Muskan  Atray </a:t>
            </a:r>
          </a:p>
          <a:p>
            <a:pPr marL="496575" lvl="1" indent="-248288" algn="l">
              <a:lnSpc>
                <a:spcPts val="3220"/>
              </a:lnSpc>
              <a:buAutoNum type="arabicPeriod"/>
            </a:pPr>
            <a:r>
              <a:rPr lang="en-US" sz="23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  Praavinya Chaturvedi</a:t>
            </a:r>
          </a:p>
          <a:p>
            <a:pPr algn="l">
              <a:lnSpc>
                <a:spcPts val="3220"/>
              </a:lnSpc>
            </a:pPr>
            <a:endParaRPr lang="en-US" sz="2300" dirty="0">
              <a:solidFill>
                <a:srgbClr val="FFFFFF"/>
              </a:solidFill>
              <a:latin typeface="Hero"/>
              <a:ea typeface="Hero"/>
              <a:cs typeface="Hero"/>
              <a:sym typeface="Hero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6256624" y="7448123"/>
            <a:ext cx="7128160" cy="485798"/>
            <a:chOff x="-1" y="-57150"/>
            <a:chExt cx="8977164" cy="647733"/>
          </a:xfrm>
        </p:grpSpPr>
        <p:sp>
          <p:nvSpPr>
            <p:cNvPr id="29" name="TextBox 29"/>
            <p:cNvSpPr txBox="1"/>
            <p:nvPr/>
          </p:nvSpPr>
          <p:spPr>
            <a:xfrm>
              <a:off x="-1" y="34873"/>
              <a:ext cx="3849833" cy="5557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 u="sng" dirty="0">
                  <a:solidFill>
                    <a:srgbClr val="FFFFFF"/>
                  </a:solidFill>
                  <a:latin typeface="Hero Bold"/>
                  <a:ea typeface="Hero Bold"/>
                  <a:cs typeface="Hero Bold"/>
                  <a:sym typeface="Hero Bold"/>
                </a:rPr>
                <a:t>TEAM MEMBERS-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5988059" y="-57150"/>
              <a:ext cx="2989104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 u="sng" dirty="0">
                  <a:solidFill>
                    <a:srgbClr val="FFFFFF"/>
                  </a:solidFill>
                  <a:latin typeface="Hero Bold"/>
                  <a:ea typeface="Hero Bold"/>
                  <a:cs typeface="Hero Bold"/>
                  <a:sym typeface="Hero Bold"/>
                </a:rPr>
                <a:t>ROLL NUMBER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243777" y="7929513"/>
            <a:ext cx="1845576" cy="1998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2216826</a:t>
            </a:r>
          </a:p>
          <a:p>
            <a:pPr algn="l">
              <a:lnSpc>
                <a:spcPts val="3220"/>
              </a:lnSpc>
            </a:pPr>
            <a:r>
              <a:rPr lang="en-US" sz="23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2216850</a:t>
            </a:r>
          </a:p>
          <a:p>
            <a:pPr algn="l">
              <a:lnSpc>
                <a:spcPts val="3220"/>
              </a:lnSpc>
            </a:pPr>
            <a:r>
              <a:rPr lang="en-US" sz="23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2216852</a:t>
            </a:r>
          </a:p>
          <a:p>
            <a:pPr algn="l">
              <a:lnSpc>
                <a:spcPts val="3220"/>
              </a:lnSpc>
            </a:pPr>
            <a:r>
              <a:rPr lang="en-US" sz="23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2216853</a:t>
            </a:r>
          </a:p>
          <a:p>
            <a:pPr algn="l">
              <a:lnSpc>
                <a:spcPts val="3220"/>
              </a:lnSpc>
            </a:pPr>
            <a:r>
              <a:rPr lang="en-US" sz="23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2216869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4038600" y="3054434"/>
            <a:ext cx="10224697" cy="7073335"/>
          </a:xfrm>
          <a:custGeom>
            <a:avLst/>
            <a:gdLst/>
            <a:ahLst/>
            <a:cxnLst/>
            <a:rect l="l" t="t" r="r" b="b"/>
            <a:pathLst>
              <a:path w="10224697" h="7073335">
                <a:moveTo>
                  <a:pt x="0" y="0"/>
                </a:moveTo>
                <a:lnTo>
                  <a:pt x="10224696" y="0"/>
                </a:lnTo>
                <a:lnTo>
                  <a:pt x="10224696" y="7073335"/>
                </a:lnTo>
                <a:lnTo>
                  <a:pt x="0" y="70733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677" b="-1677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19" name="TextBox 19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10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795044" y="1815678"/>
            <a:ext cx="4697909" cy="613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User Classes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25" name="TextBox 25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29" name="TextBox 29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07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063680" y="1782341"/>
            <a:ext cx="4160639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E-R diagram</a:t>
            </a:r>
          </a:p>
        </p:txBody>
      </p:sp>
      <p:pic>
        <p:nvPicPr>
          <p:cNvPr id="35" name="image3.png">
            <a:extLst>
              <a:ext uri="{FF2B5EF4-FFF2-40B4-BE49-F238E27FC236}">
                <a16:creationId xmlns:a16="http://schemas.microsoft.com/office/drawing/2014/main" id="{57DB5C90-3E15-B25B-72D1-AFF2580310F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038600" y="2835665"/>
            <a:ext cx="9882749" cy="742306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71989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956145" cy="831137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19" name="TextBox 19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10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32835" y="1698267"/>
            <a:ext cx="5777956" cy="596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Activity Diagram</a:t>
            </a:r>
          </a:p>
        </p:txBody>
      </p:sp>
      <p:pic>
        <p:nvPicPr>
          <p:cNvPr id="22" name="image1.png">
            <a:extLst>
              <a:ext uri="{FF2B5EF4-FFF2-40B4-BE49-F238E27FC236}">
                <a16:creationId xmlns:a16="http://schemas.microsoft.com/office/drawing/2014/main" id="{83AC2B58-7102-81B8-4F6B-46BC045EE668}"/>
              </a:ext>
            </a:extLst>
          </p:cNvPr>
          <p:cNvPicPr/>
          <p:nvPr/>
        </p:nvPicPr>
        <p:blipFill>
          <a:blip r:embed="rId5"/>
          <a:srcRect t="2934"/>
          <a:stretch>
            <a:fillRect/>
          </a:stretch>
        </p:blipFill>
        <p:spPr>
          <a:xfrm>
            <a:off x="4167075" y="2447925"/>
            <a:ext cx="8786925" cy="78390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4054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2236465" y="3054434"/>
            <a:ext cx="13815070" cy="6446370"/>
            <a:chOff x="0" y="0"/>
            <a:chExt cx="3638537" cy="16978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38537" cy="1697809"/>
            </a:xfrm>
            <a:custGeom>
              <a:avLst/>
              <a:gdLst/>
              <a:ahLst/>
              <a:cxnLst/>
              <a:rect l="l" t="t" r="r" b="b"/>
              <a:pathLst>
                <a:path w="3638537" h="1697809">
                  <a:moveTo>
                    <a:pt x="28580" y="0"/>
                  </a:moveTo>
                  <a:lnTo>
                    <a:pt x="3609957" y="0"/>
                  </a:lnTo>
                  <a:cubicBezTo>
                    <a:pt x="3617537" y="0"/>
                    <a:pt x="3624806" y="3011"/>
                    <a:pt x="3630166" y="8371"/>
                  </a:cubicBezTo>
                  <a:cubicBezTo>
                    <a:pt x="3635526" y="13731"/>
                    <a:pt x="3638537" y="21000"/>
                    <a:pt x="3638537" y="28580"/>
                  </a:cubicBezTo>
                  <a:lnTo>
                    <a:pt x="3638537" y="1669229"/>
                  </a:lnTo>
                  <a:cubicBezTo>
                    <a:pt x="3638537" y="1676809"/>
                    <a:pt x="3635526" y="1684079"/>
                    <a:pt x="3630166" y="1689438"/>
                  </a:cubicBezTo>
                  <a:cubicBezTo>
                    <a:pt x="3624806" y="1694798"/>
                    <a:pt x="3617537" y="1697809"/>
                    <a:pt x="3609957" y="1697809"/>
                  </a:cubicBezTo>
                  <a:lnTo>
                    <a:pt x="28580" y="1697809"/>
                  </a:lnTo>
                  <a:cubicBezTo>
                    <a:pt x="21000" y="1697809"/>
                    <a:pt x="13731" y="1694798"/>
                    <a:pt x="8371" y="1689438"/>
                  </a:cubicBezTo>
                  <a:cubicBezTo>
                    <a:pt x="3011" y="1684079"/>
                    <a:pt x="0" y="1676809"/>
                    <a:pt x="0" y="1669229"/>
                  </a:cubicBezTo>
                  <a:lnTo>
                    <a:pt x="0" y="28580"/>
                  </a:lnTo>
                  <a:cubicBezTo>
                    <a:pt x="0" y="21000"/>
                    <a:pt x="3011" y="13731"/>
                    <a:pt x="8371" y="8371"/>
                  </a:cubicBezTo>
                  <a:cubicBezTo>
                    <a:pt x="13731" y="3011"/>
                    <a:pt x="21000" y="0"/>
                    <a:pt x="28580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638537" cy="1754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21" name="TextBox 21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11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453366" y="1782341"/>
            <a:ext cx="5381268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System Features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72008" y="3635459"/>
            <a:ext cx="12418162" cy="3798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9268" lvl="1" indent="-344634" algn="l">
              <a:lnSpc>
                <a:spcPts val="5044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Browser Extension</a:t>
            </a: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</a:t>
            </a:r>
          </a:p>
          <a:p>
            <a:pPr marL="1378536" lvl="2" indent="-459512" algn="l">
              <a:lnSpc>
                <a:spcPts val="5044"/>
              </a:lnSpc>
              <a:buFont typeface="Arial"/>
              <a:buChar char="⚬"/>
            </a:pP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Real-time phishing detection via browser integration.</a:t>
            </a:r>
          </a:p>
          <a:p>
            <a:pPr marL="1378536" lvl="2" indent="-459512" algn="l">
              <a:lnSpc>
                <a:spcPts val="5044"/>
              </a:lnSpc>
              <a:buFont typeface="Arial"/>
              <a:buChar char="⚬"/>
            </a:pP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Notification system for alerts</a:t>
            </a:r>
          </a:p>
          <a:p>
            <a:pPr marL="689268" lvl="1" indent="-344634" algn="l">
              <a:lnSpc>
                <a:spcPts val="5044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API Integration</a:t>
            </a: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  </a:t>
            </a:r>
          </a:p>
          <a:p>
            <a:pPr marL="1378536" lvl="2" indent="-459512" algn="l">
              <a:lnSpc>
                <a:spcPts val="5044"/>
              </a:lnSpc>
              <a:buFont typeface="Arial"/>
              <a:buChar char="⚬"/>
            </a:pP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Allows developers to embed phishing detection in other tools​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2236465" y="3054434"/>
            <a:ext cx="13815070" cy="6446370"/>
            <a:chOff x="0" y="0"/>
            <a:chExt cx="3638537" cy="16978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38537" cy="1697809"/>
            </a:xfrm>
            <a:custGeom>
              <a:avLst/>
              <a:gdLst/>
              <a:ahLst/>
              <a:cxnLst/>
              <a:rect l="l" t="t" r="r" b="b"/>
              <a:pathLst>
                <a:path w="3638537" h="1697809">
                  <a:moveTo>
                    <a:pt x="28580" y="0"/>
                  </a:moveTo>
                  <a:lnTo>
                    <a:pt x="3609957" y="0"/>
                  </a:lnTo>
                  <a:cubicBezTo>
                    <a:pt x="3617537" y="0"/>
                    <a:pt x="3624806" y="3011"/>
                    <a:pt x="3630166" y="8371"/>
                  </a:cubicBezTo>
                  <a:cubicBezTo>
                    <a:pt x="3635526" y="13731"/>
                    <a:pt x="3638537" y="21000"/>
                    <a:pt x="3638537" y="28580"/>
                  </a:cubicBezTo>
                  <a:lnTo>
                    <a:pt x="3638537" y="1669229"/>
                  </a:lnTo>
                  <a:cubicBezTo>
                    <a:pt x="3638537" y="1676809"/>
                    <a:pt x="3635526" y="1684079"/>
                    <a:pt x="3630166" y="1689438"/>
                  </a:cubicBezTo>
                  <a:cubicBezTo>
                    <a:pt x="3624806" y="1694798"/>
                    <a:pt x="3617537" y="1697809"/>
                    <a:pt x="3609957" y="1697809"/>
                  </a:cubicBezTo>
                  <a:lnTo>
                    <a:pt x="28580" y="1697809"/>
                  </a:lnTo>
                  <a:cubicBezTo>
                    <a:pt x="21000" y="1697809"/>
                    <a:pt x="13731" y="1694798"/>
                    <a:pt x="8371" y="1689438"/>
                  </a:cubicBezTo>
                  <a:cubicBezTo>
                    <a:pt x="3011" y="1684079"/>
                    <a:pt x="0" y="1676809"/>
                    <a:pt x="0" y="1669229"/>
                  </a:cubicBezTo>
                  <a:lnTo>
                    <a:pt x="0" y="28580"/>
                  </a:lnTo>
                  <a:cubicBezTo>
                    <a:pt x="0" y="21000"/>
                    <a:pt x="3011" y="13731"/>
                    <a:pt x="8371" y="8371"/>
                  </a:cubicBezTo>
                  <a:cubicBezTo>
                    <a:pt x="13731" y="3011"/>
                    <a:pt x="21000" y="0"/>
                    <a:pt x="28580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638537" cy="1754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21" name="TextBox 21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12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434780" y="1782341"/>
            <a:ext cx="9418439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Non-Functional Requirements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72008" y="3635459"/>
            <a:ext cx="12418162" cy="3798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9268" lvl="1" indent="-344634" algn="l">
              <a:lnSpc>
                <a:spcPts val="5044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Performance:</a:t>
            </a:r>
          </a:p>
          <a:p>
            <a:pPr marL="1378536" lvl="2" indent="-459512" algn="l">
              <a:lnSpc>
                <a:spcPts val="5044"/>
              </a:lnSpc>
              <a:buFont typeface="Arial"/>
              <a:buChar char="⚬"/>
            </a:pP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 Real-time detection under 5 seconds</a:t>
            </a:r>
          </a:p>
          <a:p>
            <a:pPr marL="689268" lvl="1" indent="-344634" algn="l">
              <a:lnSpc>
                <a:spcPts val="5044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Security:</a:t>
            </a: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 </a:t>
            </a:r>
          </a:p>
          <a:p>
            <a:pPr marL="1378536" lvl="2" indent="-459512" algn="l">
              <a:lnSpc>
                <a:spcPts val="5044"/>
              </a:lnSpc>
              <a:buFont typeface="Arial"/>
              <a:buChar char="⚬"/>
            </a:pP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GDPR compliance, encryption, and secure data handling​</a:t>
            </a:r>
          </a:p>
          <a:p>
            <a:pPr marL="689268" lvl="1" indent="-344634" algn="l">
              <a:lnSpc>
                <a:spcPts val="5044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Scalability:</a:t>
            </a: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  </a:t>
            </a:r>
          </a:p>
          <a:p>
            <a:pPr marL="1378536" lvl="2" indent="-459512" algn="l">
              <a:lnSpc>
                <a:spcPts val="5044"/>
              </a:lnSpc>
              <a:buFont typeface="Arial"/>
              <a:buChar char="⚬"/>
            </a:pP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Supports up to 100 concurrent users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2236465" y="3054434"/>
            <a:ext cx="13815070" cy="6446370"/>
            <a:chOff x="0" y="0"/>
            <a:chExt cx="3638537" cy="16978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38537" cy="1697809"/>
            </a:xfrm>
            <a:custGeom>
              <a:avLst/>
              <a:gdLst/>
              <a:ahLst/>
              <a:cxnLst/>
              <a:rect l="l" t="t" r="r" b="b"/>
              <a:pathLst>
                <a:path w="3638537" h="1697809">
                  <a:moveTo>
                    <a:pt x="28580" y="0"/>
                  </a:moveTo>
                  <a:lnTo>
                    <a:pt x="3609957" y="0"/>
                  </a:lnTo>
                  <a:cubicBezTo>
                    <a:pt x="3617537" y="0"/>
                    <a:pt x="3624806" y="3011"/>
                    <a:pt x="3630166" y="8371"/>
                  </a:cubicBezTo>
                  <a:cubicBezTo>
                    <a:pt x="3635526" y="13731"/>
                    <a:pt x="3638537" y="21000"/>
                    <a:pt x="3638537" y="28580"/>
                  </a:cubicBezTo>
                  <a:lnTo>
                    <a:pt x="3638537" y="1669229"/>
                  </a:lnTo>
                  <a:cubicBezTo>
                    <a:pt x="3638537" y="1676809"/>
                    <a:pt x="3635526" y="1684079"/>
                    <a:pt x="3630166" y="1689438"/>
                  </a:cubicBezTo>
                  <a:cubicBezTo>
                    <a:pt x="3624806" y="1694798"/>
                    <a:pt x="3617537" y="1697809"/>
                    <a:pt x="3609957" y="1697809"/>
                  </a:cubicBezTo>
                  <a:lnTo>
                    <a:pt x="28580" y="1697809"/>
                  </a:lnTo>
                  <a:cubicBezTo>
                    <a:pt x="21000" y="1697809"/>
                    <a:pt x="13731" y="1694798"/>
                    <a:pt x="8371" y="1689438"/>
                  </a:cubicBezTo>
                  <a:cubicBezTo>
                    <a:pt x="3011" y="1684079"/>
                    <a:pt x="0" y="1676809"/>
                    <a:pt x="0" y="1669229"/>
                  </a:cubicBezTo>
                  <a:lnTo>
                    <a:pt x="0" y="28580"/>
                  </a:lnTo>
                  <a:cubicBezTo>
                    <a:pt x="0" y="21000"/>
                    <a:pt x="3011" y="13731"/>
                    <a:pt x="8371" y="8371"/>
                  </a:cubicBezTo>
                  <a:cubicBezTo>
                    <a:pt x="13731" y="3011"/>
                    <a:pt x="21000" y="0"/>
                    <a:pt x="28580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638537" cy="1754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21" name="TextBox 21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13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716310" y="1782341"/>
            <a:ext cx="6855381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Future Improvements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72008" y="3635459"/>
            <a:ext cx="12418162" cy="443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9268" lvl="1" indent="-344634" algn="l">
              <a:lnSpc>
                <a:spcPts val="5044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Expand Dataset: </a:t>
            </a:r>
          </a:p>
          <a:p>
            <a:pPr marL="1378536" lvl="2" indent="-459512" algn="l">
              <a:lnSpc>
                <a:spcPts val="5044"/>
              </a:lnSpc>
              <a:buFont typeface="Arial"/>
              <a:buChar char="⚬"/>
            </a:pP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Increase phishing URL database.</a:t>
            </a:r>
          </a:p>
          <a:p>
            <a:pPr marL="689268" lvl="1" indent="-344634" algn="l">
              <a:lnSpc>
                <a:spcPts val="5044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Model Updates: </a:t>
            </a:r>
          </a:p>
          <a:p>
            <a:pPr marL="1378536" lvl="2" indent="-459512" algn="l">
              <a:lnSpc>
                <a:spcPts val="5044"/>
              </a:lnSpc>
              <a:buFont typeface="Arial"/>
              <a:buChar char="⚬"/>
            </a:pP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Regular updates for improved accuracy.</a:t>
            </a:r>
          </a:p>
          <a:p>
            <a:pPr marL="689268" lvl="1" indent="-344634" algn="l">
              <a:lnSpc>
                <a:spcPts val="5044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User Interface Enhancements: </a:t>
            </a:r>
          </a:p>
          <a:p>
            <a:pPr marL="1378536" lvl="2" indent="-459512" algn="l">
              <a:lnSpc>
                <a:spcPts val="5044"/>
              </a:lnSpc>
              <a:buFont typeface="Arial"/>
              <a:buChar char="⚬"/>
            </a:pPr>
            <a:r>
              <a:rPr lang="en-US" sz="3192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Increase usability​</a:t>
            </a:r>
          </a:p>
          <a:p>
            <a:pPr algn="l">
              <a:lnSpc>
                <a:spcPts val="5044"/>
              </a:lnSpc>
            </a:pPr>
            <a:endParaRPr lang="en-US" sz="3192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2236465" y="3054434"/>
            <a:ext cx="13815070" cy="6446370"/>
            <a:chOff x="0" y="0"/>
            <a:chExt cx="3638537" cy="16978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38537" cy="1697809"/>
            </a:xfrm>
            <a:custGeom>
              <a:avLst/>
              <a:gdLst/>
              <a:ahLst/>
              <a:cxnLst/>
              <a:rect l="l" t="t" r="r" b="b"/>
              <a:pathLst>
                <a:path w="3638537" h="1697809">
                  <a:moveTo>
                    <a:pt x="28580" y="0"/>
                  </a:moveTo>
                  <a:lnTo>
                    <a:pt x="3609957" y="0"/>
                  </a:lnTo>
                  <a:cubicBezTo>
                    <a:pt x="3617537" y="0"/>
                    <a:pt x="3624806" y="3011"/>
                    <a:pt x="3630166" y="8371"/>
                  </a:cubicBezTo>
                  <a:cubicBezTo>
                    <a:pt x="3635526" y="13731"/>
                    <a:pt x="3638537" y="21000"/>
                    <a:pt x="3638537" y="28580"/>
                  </a:cubicBezTo>
                  <a:lnTo>
                    <a:pt x="3638537" y="1669229"/>
                  </a:lnTo>
                  <a:cubicBezTo>
                    <a:pt x="3638537" y="1676809"/>
                    <a:pt x="3635526" y="1684079"/>
                    <a:pt x="3630166" y="1689438"/>
                  </a:cubicBezTo>
                  <a:cubicBezTo>
                    <a:pt x="3624806" y="1694798"/>
                    <a:pt x="3617537" y="1697809"/>
                    <a:pt x="3609957" y="1697809"/>
                  </a:cubicBezTo>
                  <a:lnTo>
                    <a:pt x="28580" y="1697809"/>
                  </a:lnTo>
                  <a:cubicBezTo>
                    <a:pt x="21000" y="1697809"/>
                    <a:pt x="13731" y="1694798"/>
                    <a:pt x="8371" y="1689438"/>
                  </a:cubicBezTo>
                  <a:cubicBezTo>
                    <a:pt x="3011" y="1684079"/>
                    <a:pt x="0" y="1676809"/>
                    <a:pt x="0" y="1669229"/>
                  </a:cubicBezTo>
                  <a:lnTo>
                    <a:pt x="0" y="28580"/>
                  </a:lnTo>
                  <a:cubicBezTo>
                    <a:pt x="0" y="21000"/>
                    <a:pt x="3011" y="13731"/>
                    <a:pt x="8371" y="8371"/>
                  </a:cubicBezTo>
                  <a:cubicBezTo>
                    <a:pt x="13731" y="3011"/>
                    <a:pt x="21000" y="0"/>
                    <a:pt x="28580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638537" cy="1754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21" name="TextBox 21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14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142262" y="1814138"/>
            <a:ext cx="4077653" cy="613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Conclusion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72008" y="3635459"/>
            <a:ext cx="12418162" cy="422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2" lvl="1" indent="-388621" algn="l">
              <a:lnSpc>
                <a:spcPts val="561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Scamify aims to provide effective phishing detection through machine learning.</a:t>
            </a:r>
          </a:p>
          <a:p>
            <a:pPr marL="777242" lvl="1" indent="-388621" algn="l">
              <a:lnSpc>
                <a:spcPts val="56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Scalable, secure, and designed for real-time results.</a:t>
            </a:r>
          </a:p>
          <a:p>
            <a:pPr marL="777242" lvl="1" indent="-388621" algn="l">
              <a:lnSpc>
                <a:spcPts val="56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Future improvements will enhance both accuracy and user experience.</a:t>
            </a:r>
          </a:p>
          <a:p>
            <a:pPr algn="l">
              <a:lnSpc>
                <a:spcPts val="5688"/>
              </a:lnSpc>
            </a:pPr>
            <a:endParaRPr lang="en-US" sz="3600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17" name="TextBox 17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15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80871" y="4122103"/>
            <a:ext cx="15081885" cy="1997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99"/>
              </a:lnSpc>
            </a:pPr>
            <a:r>
              <a:rPr lang="en-US" sz="10999" spc="21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18" name="TextBox 18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398012" y="1672486"/>
            <a:ext cx="7936988" cy="764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Purpose &amp; Goal of </a:t>
            </a:r>
            <a:r>
              <a:rPr lang="en-US" sz="4400" dirty="0" err="1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Scamify</a:t>
            </a:r>
            <a:endParaRPr lang="en-US" sz="4400" dirty="0">
              <a:solidFill>
                <a:srgbClr val="FFFFFF"/>
              </a:solidFill>
              <a:latin typeface="Hero"/>
              <a:ea typeface="Hero"/>
              <a:cs typeface="Hero"/>
              <a:sym typeface="Hero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2301884" y="3244934"/>
            <a:ext cx="13584473" cy="6446370"/>
            <a:chOff x="0" y="0"/>
            <a:chExt cx="18112630" cy="8595160"/>
          </a:xfrm>
        </p:grpSpPr>
        <p:grpSp>
          <p:nvGrpSpPr>
            <p:cNvPr id="22" name="Group 22"/>
            <p:cNvGrpSpPr/>
            <p:nvPr/>
          </p:nvGrpSpPr>
          <p:grpSpPr>
            <a:xfrm>
              <a:off x="10364415" y="0"/>
              <a:ext cx="7748215" cy="8595160"/>
              <a:chOff x="0" y="0"/>
              <a:chExt cx="1530512" cy="1697809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530512" cy="1697809"/>
              </a:xfrm>
              <a:custGeom>
                <a:avLst/>
                <a:gdLst/>
                <a:ahLst/>
                <a:cxnLst/>
                <a:rect l="l" t="t" r="r" b="b"/>
                <a:pathLst>
                  <a:path w="1530512" h="1697809">
                    <a:moveTo>
                      <a:pt x="67945" y="0"/>
                    </a:moveTo>
                    <a:lnTo>
                      <a:pt x="1462567" y="0"/>
                    </a:lnTo>
                    <a:cubicBezTo>
                      <a:pt x="1480587" y="0"/>
                      <a:pt x="1497869" y="7158"/>
                      <a:pt x="1510611" y="19901"/>
                    </a:cubicBezTo>
                    <a:cubicBezTo>
                      <a:pt x="1523353" y="32643"/>
                      <a:pt x="1530512" y="49925"/>
                      <a:pt x="1530512" y="67945"/>
                    </a:cubicBezTo>
                    <a:lnTo>
                      <a:pt x="1530512" y="1629865"/>
                    </a:lnTo>
                    <a:cubicBezTo>
                      <a:pt x="1530512" y="1647885"/>
                      <a:pt x="1523353" y="1665167"/>
                      <a:pt x="1510611" y="1677909"/>
                    </a:cubicBezTo>
                    <a:cubicBezTo>
                      <a:pt x="1497869" y="1690651"/>
                      <a:pt x="1480587" y="1697809"/>
                      <a:pt x="1462567" y="1697809"/>
                    </a:cubicBezTo>
                    <a:lnTo>
                      <a:pt x="67945" y="1697809"/>
                    </a:lnTo>
                    <a:cubicBezTo>
                      <a:pt x="30420" y="1697809"/>
                      <a:pt x="0" y="1667390"/>
                      <a:pt x="0" y="1629865"/>
                    </a:cubicBezTo>
                    <a:lnTo>
                      <a:pt x="0" y="67945"/>
                    </a:lnTo>
                    <a:cubicBezTo>
                      <a:pt x="0" y="49925"/>
                      <a:pt x="7158" y="32643"/>
                      <a:pt x="19901" y="19901"/>
                    </a:cubicBezTo>
                    <a:cubicBezTo>
                      <a:pt x="32643" y="7158"/>
                      <a:pt x="49925" y="0"/>
                      <a:pt x="67945" y="0"/>
                    </a:cubicBezTo>
                    <a:close/>
                  </a:path>
                </a:pathLst>
              </a:custGeom>
              <a:solidFill>
                <a:srgbClr val="FFFFFF">
                  <a:alpha val="69804"/>
                </a:srgbClr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57150"/>
                <a:ext cx="1530512" cy="17549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7748215" cy="8595160"/>
              <a:chOff x="0" y="0"/>
              <a:chExt cx="1530512" cy="1697809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530512" cy="1697809"/>
              </a:xfrm>
              <a:custGeom>
                <a:avLst/>
                <a:gdLst/>
                <a:ahLst/>
                <a:cxnLst/>
                <a:rect l="l" t="t" r="r" b="b"/>
                <a:pathLst>
                  <a:path w="1530512" h="1697809">
                    <a:moveTo>
                      <a:pt x="67945" y="0"/>
                    </a:moveTo>
                    <a:lnTo>
                      <a:pt x="1462567" y="0"/>
                    </a:lnTo>
                    <a:cubicBezTo>
                      <a:pt x="1480587" y="0"/>
                      <a:pt x="1497869" y="7158"/>
                      <a:pt x="1510611" y="19901"/>
                    </a:cubicBezTo>
                    <a:cubicBezTo>
                      <a:pt x="1523353" y="32643"/>
                      <a:pt x="1530512" y="49925"/>
                      <a:pt x="1530512" y="67945"/>
                    </a:cubicBezTo>
                    <a:lnTo>
                      <a:pt x="1530512" y="1629865"/>
                    </a:lnTo>
                    <a:cubicBezTo>
                      <a:pt x="1530512" y="1647885"/>
                      <a:pt x="1523353" y="1665167"/>
                      <a:pt x="1510611" y="1677909"/>
                    </a:cubicBezTo>
                    <a:cubicBezTo>
                      <a:pt x="1497869" y="1690651"/>
                      <a:pt x="1480587" y="1697809"/>
                      <a:pt x="1462567" y="1697809"/>
                    </a:cubicBezTo>
                    <a:lnTo>
                      <a:pt x="67945" y="1697809"/>
                    </a:lnTo>
                    <a:cubicBezTo>
                      <a:pt x="30420" y="1697809"/>
                      <a:pt x="0" y="1667390"/>
                      <a:pt x="0" y="1629865"/>
                    </a:cubicBezTo>
                    <a:lnTo>
                      <a:pt x="0" y="67945"/>
                    </a:lnTo>
                    <a:cubicBezTo>
                      <a:pt x="0" y="49925"/>
                      <a:pt x="7158" y="32643"/>
                      <a:pt x="19901" y="19901"/>
                    </a:cubicBezTo>
                    <a:cubicBezTo>
                      <a:pt x="32643" y="7158"/>
                      <a:pt x="49925" y="0"/>
                      <a:pt x="67945" y="0"/>
                    </a:cubicBezTo>
                    <a:close/>
                  </a:path>
                </a:pathLst>
              </a:custGeom>
              <a:solidFill>
                <a:srgbClr val="FFFFFF">
                  <a:alpha val="67843"/>
                </a:srgbClr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57150"/>
                <a:ext cx="1530512" cy="17549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</p:grpSp>
      <p:grpSp>
        <p:nvGrpSpPr>
          <p:cNvPr id="28" name="Group 28"/>
          <p:cNvGrpSpPr/>
          <p:nvPr/>
        </p:nvGrpSpPr>
        <p:grpSpPr>
          <a:xfrm>
            <a:off x="3351518" y="3673559"/>
            <a:ext cx="10801547" cy="589406"/>
            <a:chOff x="0" y="0"/>
            <a:chExt cx="14402063" cy="785874"/>
          </a:xfrm>
        </p:grpSpPr>
        <p:sp>
          <p:nvSpPr>
            <p:cNvPr id="29" name="TextBox 29"/>
            <p:cNvSpPr txBox="1"/>
            <p:nvPr/>
          </p:nvSpPr>
          <p:spPr>
            <a:xfrm>
              <a:off x="0" y="-190500"/>
              <a:ext cx="4949190" cy="976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89"/>
                </a:lnSpc>
              </a:pPr>
              <a:r>
                <a:rPr lang="en-US" sz="3900" b="1" spc="1435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PURPOSE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1199758" y="-152400"/>
              <a:ext cx="3202305" cy="934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0"/>
                </a:lnSpc>
              </a:pPr>
              <a:r>
                <a:rPr lang="en-US" sz="3900" b="1" spc="986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GOALS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3010079" y="4539698"/>
            <a:ext cx="4363420" cy="2527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6"/>
              </a:lnSpc>
              <a:spcBef>
                <a:spcPct val="0"/>
              </a:spcBef>
            </a:pPr>
            <a:r>
              <a:rPr lang="en-US" sz="3626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Develop a machine learning model to detect phishing websites.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075195" y="4819967"/>
            <a:ext cx="53149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33" name="TextBox 33"/>
          <p:cNvSpPr txBox="1"/>
          <p:nvPr/>
        </p:nvSpPr>
        <p:spPr>
          <a:xfrm>
            <a:off x="10360307" y="4549223"/>
            <a:ext cx="5097554" cy="432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891" lvl="1" indent="-330946" algn="l">
              <a:lnSpc>
                <a:spcPts val="4292"/>
              </a:lnSpc>
              <a:buFont typeface="Arial"/>
              <a:buChar char="•"/>
            </a:pPr>
            <a:r>
              <a:rPr lang="en-US" sz="3065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Analyze legitimate and phishing websites.</a:t>
            </a:r>
          </a:p>
          <a:p>
            <a:pPr marL="661891" lvl="1" indent="-330946" algn="l">
              <a:lnSpc>
                <a:spcPts val="4292"/>
              </a:lnSpc>
              <a:buFont typeface="Arial"/>
              <a:buChar char="•"/>
            </a:pPr>
            <a:r>
              <a:rPr lang="en-US" sz="3065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Implement machine learning algorithms for real-time detection.</a:t>
            </a:r>
          </a:p>
          <a:p>
            <a:pPr marL="661891" lvl="1" indent="-330946" algn="l">
              <a:lnSpc>
                <a:spcPts val="4292"/>
              </a:lnSpc>
              <a:buFont typeface="Arial"/>
              <a:buChar char="•"/>
            </a:pPr>
            <a:r>
              <a:rPr lang="en-US" sz="3065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Provide protection through a user-friendly interface.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18" name="TextBox 18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85572" y="1672486"/>
            <a:ext cx="5316855" cy="764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spc="972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Project Scope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245990" y="3074259"/>
            <a:ext cx="13815070" cy="6446370"/>
            <a:chOff x="0" y="0"/>
            <a:chExt cx="3638537" cy="169780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38537" cy="1697809"/>
            </a:xfrm>
            <a:custGeom>
              <a:avLst/>
              <a:gdLst/>
              <a:ahLst/>
              <a:cxnLst/>
              <a:rect l="l" t="t" r="r" b="b"/>
              <a:pathLst>
                <a:path w="3638537" h="1697809">
                  <a:moveTo>
                    <a:pt x="28580" y="0"/>
                  </a:moveTo>
                  <a:lnTo>
                    <a:pt x="3609957" y="0"/>
                  </a:lnTo>
                  <a:cubicBezTo>
                    <a:pt x="3617537" y="0"/>
                    <a:pt x="3624806" y="3011"/>
                    <a:pt x="3630166" y="8371"/>
                  </a:cubicBezTo>
                  <a:cubicBezTo>
                    <a:pt x="3635526" y="13731"/>
                    <a:pt x="3638537" y="21000"/>
                    <a:pt x="3638537" y="28580"/>
                  </a:cubicBezTo>
                  <a:lnTo>
                    <a:pt x="3638537" y="1669229"/>
                  </a:lnTo>
                  <a:cubicBezTo>
                    <a:pt x="3638537" y="1676809"/>
                    <a:pt x="3635526" y="1684079"/>
                    <a:pt x="3630166" y="1689438"/>
                  </a:cubicBezTo>
                  <a:cubicBezTo>
                    <a:pt x="3624806" y="1694798"/>
                    <a:pt x="3617537" y="1697809"/>
                    <a:pt x="3609957" y="1697809"/>
                  </a:cubicBezTo>
                  <a:lnTo>
                    <a:pt x="28580" y="1697809"/>
                  </a:lnTo>
                  <a:cubicBezTo>
                    <a:pt x="21000" y="1697809"/>
                    <a:pt x="13731" y="1694798"/>
                    <a:pt x="8371" y="1689438"/>
                  </a:cubicBezTo>
                  <a:cubicBezTo>
                    <a:pt x="3011" y="1684079"/>
                    <a:pt x="0" y="1676809"/>
                    <a:pt x="0" y="1669229"/>
                  </a:cubicBezTo>
                  <a:lnTo>
                    <a:pt x="0" y="28580"/>
                  </a:lnTo>
                  <a:cubicBezTo>
                    <a:pt x="0" y="21000"/>
                    <a:pt x="3011" y="13731"/>
                    <a:pt x="8371" y="8371"/>
                  </a:cubicBezTo>
                  <a:cubicBezTo>
                    <a:pt x="13731" y="3011"/>
                    <a:pt x="21000" y="0"/>
                    <a:pt x="28580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3638537" cy="1754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075195" y="4819967"/>
            <a:ext cx="53149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25" name="TextBox 25"/>
          <p:cNvSpPr txBox="1"/>
          <p:nvPr/>
        </p:nvSpPr>
        <p:spPr>
          <a:xfrm>
            <a:off x="3018897" y="3578309"/>
            <a:ext cx="12250205" cy="5304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6659" lvl="1" indent="-363330" algn="l">
              <a:lnSpc>
                <a:spcPts val="5317"/>
              </a:lnSpc>
              <a:buFont typeface="Arial"/>
              <a:buChar char="•"/>
            </a:pPr>
            <a:r>
              <a:rPr lang="en-US" sz="3365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Scamify</a:t>
            </a:r>
            <a:r>
              <a:rPr lang="en-US" sz="3365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:- A phishing website detection system.</a:t>
            </a:r>
          </a:p>
          <a:p>
            <a:pPr marL="726659" lvl="1" indent="-363330" algn="l">
              <a:lnSpc>
                <a:spcPts val="5317"/>
              </a:lnSpc>
              <a:buFont typeface="Arial"/>
              <a:buChar char="•"/>
            </a:pPr>
            <a:r>
              <a:rPr lang="en-US" sz="3365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Main Objective</a:t>
            </a:r>
            <a:r>
              <a:rPr lang="en-US" sz="3365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 Enhance cybersecurity by detecting malicious websites.</a:t>
            </a:r>
          </a:p>
          <a:p>
            <a:pPr marL="726659" lvl="1" indent="-363330" algn="l">
              <a:lnSpc>
                <a:spcPts val="5317"/>
              </a:lnSpc>
              <a:buFont typeface="Arial"/>
              <a:buChar char="•"/>
            </a:pPr>
            <a:r>
              <a:rPr lang="en-US" sz="3365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Key Features</a:t>
            </a:r>
            <a:r>
              <a:rPr lang="en-US" sz="3365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</a:t>
            </a:r>
          </a:p>
          <a:p>
            <a:pPr marL="1453319" lvl="2" indent="-484440" algn="l">
              <a:lnSpc>
                <a:spcPts val="5317"/>
              </a:lnSpc>
              <a:buFont typeface="Arial"/>
              <a:buChar char="⚬"/>
            </a:pPr>
            <a:r>
              <a:rPr lang="en-US" sz="3365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Real-time classification of URLs.</a:t>
            </a:r>
          </a:p>
          <a:p>
            <a:pPr marL="1453319" lvl="2" indent="-484440" algn="l">
              <a:lnSpc>
                <a:spcPts val="5317"/>
              </a:lnSpc>
              <a:buFont typeface="Arial"/>
              <a:buChar char="⚬"/>
            </a:pPr>
            <a:r>
              <a:rPr lang="en-US" sz="3365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Machine learning algorithms for accurate phishing detection.</a:t>
            </a:r>
          </a:p>
          <a:p>
            <a:pPr algn="l">
              <a:lnSpc>
                <a:spcPts val="5317"/>
              </a:lnSpc>
            </a:pPr>
            <a:endParaRPr lang="en-US" sz="3365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18" name="TextBox 18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336256" y="1782341"/>
            <a:ext cx="9615488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System Architecture Overview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236465" y="3054434"/>
            <a:ext cx="13815070" cy="6446370"/>
            <a:chOff x="0" y="0"/>
            <a:chExt cx="3638537" cy="169780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38537" cy="1697809"/>
            </a:xfrm>
            <a:custGeom>
              <a:avLst/>
              <a:gdLst/>
              <a:ahLst/>
              <a:cxnLst/>
              <a:rect l="l" t="t" r="r" b="b"/>
              <a:pathLst>
                <a:path w="3638537" h="1697809">
                  <a:moveTo>
                    <a:pt x="28580" y="0"/>
                  </a:moveTo>
                  <a:lnTo>
                    <a:pt x="3609957" y="0"/>
                  </a:lnTo>
                  <a:cubicBezTo>
                    <a:pt x="3617537" y="0"/>
                    <a:pt x="3624806" y="3011"/>
                    <a:pt x="3630166" y="8371"/>
                  </a:cubicBezTo>
                  <a:cubicBezTo>
                    <a:pt x="3635526" y="13731"/>
                    <a:pt x="3638537" y="21000"/>
                    <a:pt x="3638537" y="28580"/>
                  </a:cubicBezTo>
                  <a:lnTo>
                    <a:pt x="3638537" y="1669229"/>
                  </a:lnTo>
                  <a:cubicBezTo>
                    <a:pt x="3638537" y="1676809"/>
                    <a:pt x="3635526" y="1684079"/>
                    <a:pt x="3630166" y="1689438"/>
                  </a:cubicBezTo>
                  <a:cubicBezTo>
                    <a:pt x="3624806" y="1694798"/>
                    <a:pt x="3617537" y="1697809"/>
                    <a:pt x="3609957" y="1697809"/>
                  </a:cubicBezTo>
                  <a:lnTo>
                    <a:pt x="28580" y="1697809"/>
                  </a:lnTo>
                  <a:cubicBezTo>
                    <a:pt x="21000" y="1697809"/>
                    <a:pt x="13731" y="1694798"/>
                    <a:pt x="8371" y="1689438"/>
                  </a:cubicBezTo>
                  <a:cubicBezTo>
                    <a:pt x="3011" y="1684079"/>
                    <a:pt x="0" y="1676809"/>
                    <a:pt x="0" y="1669229"/>
                  </a:cubicBezTo>
                  <a:lnTo>
                    <a:pt x="0" y="28580"/>
                  </a:lnTo>
                  <a:cubicBezTo>
                    <a:pt x="0" y="21000"/>
                    <a:pt x="3011" y="13731"/>
                    <a:pt x="8371" y="8371"/>
                  </a:cubicBezTo>
                  <a:cubicBezTo>
                    <a:pt x="13731" y="3011"/>
                    <a:pt x="21000" y="0"/>
                    <a:pt x="28580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3638537" cy="1754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075195" y="4819967"/>
            <a:ext cx="53149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25" name="TextBox 25"/>
          <p:cNvSpPr txBox="1"/>
          <p:nvPr/>
        </p:nvSpPr>
        <p:spPr>
          <a:xfrm>
            <a:off x="3018897" y="3359222"/>
            <a:ext cx="12250205" cy="5712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5055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Components</a:t>
            </a: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</a:t>
            </a:r>
          </a:p>
          <a:p>
            <a:pPr marL="1381755" lvl="2" indent="-460585" algn="l">
              <a:lnSpc>
                <a:spcPts val="5055"/>
              </a:lnSpc>
              <a:buFont typeface="Arial"/>
              <a:buChar char="⚬"/>
            </a:pPr>
            <a:r>
              <a:rPr lang="en-US" sz="3199" u="sng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Data Collection</a:t>
            </a: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 Phishing &amp; legitimate websites.</a:t>
            </a:r>
          </a:p>
          <a:p>
            <a:pPr marL="1381755" lvl="2" indent="-460585" algn="l">
              <a:lnSpc>
                <a:spcPts val="5055"/>
              </a:lnSpc>
              <a:buFont typeface="Arial"/>
              <a:buChar char="⚬"/>
            </a:pPr>
            <a:r>
              <a:rPr lang="en-US" sz="3199" u="sng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Data Preprocessing</a:t>
            </a: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 Cleans and prepares data.</a:t>
            </a:r>
          </a:p>
          <a:p>
            <a:pPr marL="1381755" lvl="2" indent="-460585" algn="l">
              <a:lnSpc>
                <a:spcPts val="5055"/>
              </a:lnSpc>
              <a:buFont typeface="Arial"/>
              <a:buChar char="⚬"/>
            </a:pPr>
            <a:r>
              <a:rPr lang="en-US" sz="3199" u="sng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Feature Extraction</a:t>
            </a: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 Analyzes website features (URL, HTML).</a:t>
            </a:r>
          </a:p>
          <a:p>
            <a:pPr marL="1381755" lvl="2" indent="-460585" algn="l">
              <a:lnSpc>
                <a:spcPts val="5055"/>
              </a:lnSpc>
              <a:buFont typeface="Arial"/>
              <a:buChar char="⚬"/>
            </a:pPr>
            <a:r>
              <a:rPr lang="en-US" sz="3199" u="sng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Model Training:</a:t>
            </a: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 Uses neural networks and other algorithms.</a:t>
            </a:r>
          </a:p>
          <a:p>
            <a:pPr marL="1381755" lvl="2" indent="-460585" algn="l">
              <a:lnSpc>
                <a:spcPts val="5055"/>
              </a:lnSpc>
              <a:buFont typeface="Arial"/>
              <a:buChar char="⚬"/>
            </a:pPr>
            <a:r>
              <a:rPr lang="en-US" sz="3199" u="sng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Phishing Detection</a:t>
            </a: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 Classifies new URLs in real-time.</a:t>
            </a:r>
          </a:p>
          <a:p>
            <a:pPr marL="1381755" lvl="2" indent="-460585" algn="l">
              <a:lnSpc>
                <a:spcPts val="5055"/>
              </a:lnSpc>
              <a:buFont typeface="Arial"/>
              <a:buChar char="⚬"/>
            </a:pPr>
            <a:r>
              <a:rPr lang="en-US" sz="3199" u="sng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User Interface:</a:t>
            </a: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 For user input and result display.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2508433" y="3042531"/>
            <a:ext cx="13213985" cy="6396744"/>
          </a:xfrm>
          <a:custGeom>
            <a:avLst/>
            <a:gdLst/>
            <a:ahLst/>
            <a:cxnLst/>
            <a:rect l="l" t="t" r="r" b="b"/>
            <a:pathLst>
              <a:path w="13213985" h="6396744">
                <a:moveTo>
                  <a:pt x="0" y="0"/>
                </a:moveTo>
                <a:lnTo>
                  <a:pt x="13213984" y="0"/>
                </a:lnTo>
                <a:lnTo>
                  <a:pt x="13213984" y="6396744"/>
                </a:lnTo>
                <a:lnTo>
                  <a:pt x="0" y="6396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17" r="-446" b="-317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19" name="TextBox 19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05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336256" y="1782341"/>
            <a:ext cx="9615488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System Architecture Overview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075195" y="4819967"/>
            <a:ext cx="53149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18" name="TextBox 18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06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63680" y="1782341"/>
            <a:ext cx="4160639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Key Features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236465" y="3054434"/>
            <a:ext cx="13815070" cy="6446370"/>
            <a:chOff x="0" y="0"/>
            <a:chExt cx="3638537" cy="169780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38537" cy="1697809"/>
            </a:xfrm>
            <a:custGeom>
              <a:avLst/>
              <a:gdLst/>
              <a:ahLst/>
              <a:cxnLst/>
              <a:rect l="l" t="t" r="r" b="b"/>
              <a:pathLst>
                <a:path w="3638537" h="1697809">
                  <a:moveTo>
                    <a:pt x="28580" y="0"/>
                  </a:moveTo>
                  <a:lnTo>
                    <a:pt x="3609957" y="0"/>
                  </a:lnTo>
                  <a:cubicBezTo>
                    <a:pt x="3617537" y="0"/>
                    <a:pt x="3624806" y="3011"/>
                    <a:pt x="3630166" y="8371"/>
                  </a:cubicBezTo>
                  <a:cubicBezTo>
                    <a:pt x="3635526" y="13731"/>
                    <a:pt x="3638537" y="21000"/>
                    <a:pt x="3638537" y="28580"/>
                  </a:cubicBezTo>
                  <a:lnTo>
                    <a:pt x="3638537" y="1669229"/>
                  </a:lnTo>
                  <a:cubicBezTo>
                    <a:pt x="3638537" y="1676809"/>
                    <a:pt x="3635526" y="1684079"/>
                    <a:pt x="3630166" y="1689438"/>
                  </a:cubicBezTo>
                  <a:cubicBezTo>
                    <a:pt x="3624806" y="1694798"/>
                    <a:pt x="3617537" y="1697809"/>
                    <a:pt x="3609957" y="1697809"/>
                  </a:cubicBezTo>
                  <a:lnTo>
                    <a:pt x="28580" y="1697809"/>
                  </a:lnTo>
                  <a:cubicBezTo>
                    <a:pt x="21000" y="1697809"/>
                    <a:pt x="13731" y="1694798"/>
                    <a:pt x="8371" y="1689438"/>
                  </a:cubicBezTo>
                  <a:cubicBezTo>
                    <a:pt x="3011" y="1684079"/>
                    <a:pt x="0" y="1676809"/>
                    <a:pt x="0" y="1669229"/>
                  </a:cubicBezTo>
                  <a:lnTo>
                    <a:pt x="0" y="28580"/>
                  </a:lnTo>
                  <a:cubicBezTo>
                    <a:pt x="0" y="21000"/>
                    <a:pt x="3011" y="13731"/>
                    <a:pt x="8371" y="8371"/>
                  </a:cubicBezTo>
                  <a:cubicBezTo>
                    <a:pt x="13731" y="3011"/>
                    <a:pt x="21000" y="0"/>
                    <a:pt x="28580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3638537" cy="1754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075195" y="4819967"/>
            <a:ext cx="53149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25" name="TextBox 25"/>
          <p:cNvSpPr txBox="1"/>
          <p:nvPr/>
        </p:nvSpPr>
        <p:spPr>
          <a:xfrm>
            <a:off x="3018897" y="3359222"/>
            <a:ext cx="12250205" cy="5712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5055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Phishing Detection</a:t>
            </a: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</a:t>
            </a:r>
          </a:p>
          <a:p>
            <a:pPr marL="1381755" lvl="2" indent="-460585" algn="l">
              <a:lnSpc>
                <a:spcPts val="5055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Classifies URLs as phishing or legitimate.</a:t>
            </a:r>
          </a:p>
          <a:p>
            <a:pPr marL="1381755" lvl="2" indent="-460585" algn="l">
              <a:lnSpc>
                <a:spcPts val="5055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User-friendly interface for real-time results.</a:t>
            </a:r>
          </a:p>
          <a:p>
            <a:pPr marL="690877" lvl="1" indent="-345439" algn="l">
              <a:lnSpc>
                <a:spcPts val="5055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User Feedback</a:t>
            </a: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</a:t>
            </a:r>
          </a:p>
          <a:p>
            <a:pPr marL="1381755" lvl="2" indent="-460585" algn="l">
              <a:lnSpc>
                <a:spcPts val="5055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Collects feedback to improve accuracy​</a:t>
            </a:r>
          </a:p>
          <a:p>
            <a:pPr marL="690877" lvl="1" indent="-345439" algn="l">
              <a:lnSpc>
                <a:spcPts val="5055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Security</a:t>
            </a: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:</a:t>
            </a:r>
          </a:p>
          <a:p>
            <a:pPr marL="1381755" lvl="2" indent="-460585" algn="l">
              <a:lnSpc>
                <a:spcPts val="5055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Uses SSL/TLS encryption for secure data communication​</a:t>
            </a:r>
          </a:p>
          <a:p>
            <a:pPr algn="l">
              <a:lnSpc>
                <a:spcPts val="5055"/>
              </a:lnSpc>
            </a:pPr>
            <a:endParaRPr lang="en-US" sz="3199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0075195" y="4819967"/>
            <a:ext cx="53149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grpSp>
        <p:nvGrpSpPr>
          <p:cNvPr id="15" name="Group 15"/>
          <p:cNvGrpSpPr/>
          <p:nvPr/>
        </p:nvGrpSpPr>
        <p:grpSpPr>
          <a:xfrm>
            <a:off x="2499120" y="3307990"/>
            <a:ext cx="13191583" cy="6192813"/>
            <a:chOff x="0" y="0"/>
            <a:chExt cx="17588777" cy="825708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2104869"/>
              <a:ext cx="7888054" cy="6152215"/>
              <a:chOff x="0" y="0"/>
              <a:chExt cx="1558134" cy="1215252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558134" cy="1215252"/>
              </a:xfrm>
              <a:custGeom>
                <a:avLst/>
                <a:gdLst/>
                <a:ahLst/>
                <a:cxnLst/>
                <a:rect l="l" t="t" r="r" b="b"/>
                <a:pathLst>
                  <a:path w="1558134" h="1215252">
                    <a:moveTo>
                      <a:pt x="66740" y="0"/>
                    </a:moveTo>
                    <a:lnTo>
                      <a:pt x="1491394" y="0"/>
                    </a:lnTo>
                    <a:cubicBezTo>
                      <a:pt x="1528253" y="0"/>
                      <a:pt x="1558134" y="29881"/>
                      <a:pt x="1558134" y="66740"/>
                    </a:cubicBezTo>
                    <a:lnTo>
                      <a:pt x="1558134" y="1148512"/>
                    </a:lnTo>
                    <a:cubicBezTo>
                      <a:pt x="1558134" y="1166213"/>
                      <a:pt x="1551103" y="1183188"/>
                      <a:pt x="1538586" y="1195705"/>
                    </a:cubicBezTo>
                    <a:cubicBezTo>
                      <a:pt x="1526070" y="1208221"/>
                      <a:pt x="1509094" y="1215252"/>
                      <a:pt x="1491394" y="1215252"/>
                    </a:cubicBezTo>
                    <a:lnTo>
                      <a:pt x="66740" y="1215252"/>
                    </a:lnTo>
                    <a:cubicBezTo>
                      <a:pt x="29881" y="1215252"/>
                      <a:pt x="0" y="1185372"/>
                      <a:pt x="0" y="1148512"/>
                    </a:cubicBezTo>
                    <a:lnTo>
                      <a:pt x="0" y="66740"/>
                    </a:lnTo>
                    <a:cubicBezTo>
                      <a:pt x="0" y="49040"/>
                      <a:pt x="7032" y="32064"/>
                      <a:pt x="19548" y="19548"/>
                    </a:cubicBezTo>
                    <a:cubicBezTo>
                      <a:pt x="32064" y="7032"/>
                      <a:pt x="49040" y="0"/>
                      <a:pt x="66740" y="0"/>
                    </a:cubicBezTo>
                    <a:close/>
                  </a:path>
                </a:pathLst>
              </a:custGeom>
              <a:solidFill>
                <a:srgbClr val="FFFFFF">
                  <a:alpha val="69804"/>
                </a:srgbClr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1558134" cy="12724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9700723" y="2104869"/>
              <a:ext cx="7888054" cy="6152215"/>
              <a:chOff x="0" y="0"/>
              <a:chExt cx="1558134" cy="1215252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558134" cy="1215252"/>
              </a:xfrm>
              <a:custGeom>
                <a:avLst/>
                <a:gdLst/>
                <a:ahLst/>
                <a:cxnLst/>
                <a:rect l="l" t="t" r="r" b="b"/>
                <a:pathLst>
                  <a:path w="1558134" h="1215252">
                    <a:moveTo>
                      <a:pt x="66740" y="0"/>
                    </a:moveTo>
                    <a:lnTo>
                      <a:pt x="1491394" y="0"/>
                    </a:lnTo>
                    <a:cubicBezTo>
                      <a:pt x="1528253" y="0"/>
                      <a:pt x="1558134" y="29881"/>
                      <a:pt x="1558134" y="66740"/>
                    </a:cubicBezTo>
                    <a:lnTo>
                      <a:pt x="1558134" y="1148512"/>
                    </a:lnTo>
                    <a:cubicBezTo>
                      <a:pt x="1558134" y="1166213"/>
                      <a:pt x="1551103" y="1183188"/>
                      <a:pt x="1538586" y="1195705"/>
                    </a:cubicBezTo>
                    <a:cubicBezTo>
                      <a:pt x="1526070" y="1208221"/>
                      <a:pt x="1509094" y="1215252"/>
                      <a:pt x="1491394" y="1215252"/>
                    </a:cubicBezTo>
                    <a:lnTo>
                      <a:pt x="66740" y="1215252"/>
                    </a:lnTo>
                    <a:cubicBezTo>
                      <a:pt x="29881" y="1215252"/>
                      <a:pt x="0" y="1185372"/>
                      <a:pt x="0" y="1148512"/>
                    </a:cubicBezTo>
                    <a:lnTo>
                      <a:pt x="0" y="66740"/>
                    </a:lnTo>
                    <a:cubicBezTo>
                      <a:pt x="0" y="49040"/>
                      <a:pt x="7032" y="32064"/>
                      <a:pt x="19548" y="19548"/>
                    </a:cubicBezTo>
                    <a:cubicBezTo>
                      <a:pt x="32064" y="7032"/>
                      <a:pt x="49040" y="0"/>
                      <a:pt x="66740" y="0"/>
                    </a:cubicBezTo>
                    <a:close/>
                  </a:path>
                </a:pathLst>
              </a:custGeom>
              <a:solidFill>
                <a:srgbClr val="FFFFFF">
                  <a:alpha val="69804"/>
                </a:srgbClr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57150"/>
                <a:ext cx="1558134" cy="12724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4097866" y="0"/>
              <a:ext cx="9789942" cy="1246094"/>
              <a:chOff x="0" y="0"/>
              <a:chExt cx="1933816" cy="246142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933816" cy="246142"/>
              </a:xfrm>
              <a:custGeom>
                <a:avLst/>
                <a:gdLst/>
                <a:ahLst/>
                <a:cxnLst/>
                <a:rect l="l" t="t" r="r" b="b"/>
                <a:pathLst>
                  <a:path w="1933816" h="246142">
                    <a:moveTo>
                      <a:pt x="0" y="0"/>
                    </a:moveTo>
                    <a:lnTo>
                      <a:pt x="1933816" y="0"/>
                    </a:lnTo>
                    <a:lnTo>
                      <a:pt x="1933816" y="246142"/>
                    </a:lnTo>
                    <a:lnTo>
                      <a:pt x="0" y="246142"/>
                    </a:lnTo>
                    <a:close/>
                  </a:path>
                </a:pathLst>
              </a:custGeom>
              <a:solidFill>
                <a:srgbClr val="FFFFFF">
                  <a:alpha val="74902"/>
                </a:srgbClr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9525"/>
                <a:ext cx="1933816" cy="23661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47"/>
                  </a:lnSpc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29" name="TextBox 29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07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063680" y="1782341"/>
            <a:ext cx="4160639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Key Features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194914" y="3426714"/>
            <a:ext cx="6097667" cy="614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2"/>
              </a:lnSpc>
            </a:pPr>
            <a:r>
              <a:rPr lang="en-US" sz="355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Phishing Detection Methods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701319" y="4913501"/>
            <a:ext cx="5511641" cy="443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5"/>
              </a:lnSpc>
            </a:pPr>
            <a:r>
              <a:rPr lang="en-US" sz="3199" u="sng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Manual Detection:</a:t>
            </a:r>
          </a:p>
          <a:p>
            <a:pPr marL="690877" lvl="1" indent="-345439" algn="l">
              <a:lnSpc>
                <a:spcPts val="5055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Users can enter a URL manually into the system to check if it’s a phishing site.</a:t>
            </a:r>
          </a:p>
          <a:p>
            <a:pPr algn="l">
              <a:lnSpc>
                <a:spcPts val="5055"/>
              </a:lnSpc>
            </a:pP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​</a:t>
            </a:r>
          </a:p>
          <a:p>
            <a:pPr algn="l">
              <a:lnSpc>
                <a:spcPts val="5055"/>
              </a:lnSpc>
            </a:pPr>
            <a:endParaRPr lang="en-US" sz="3199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9976861" y="4911658"/>
            <a:ext cx="5511641" cy="4812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5"/>
              </a:lnSpc>
            </a:pPr>
            <a:r>
              <a:rPr lang="en-US" sz="31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 </a:t>
            </a:r>
            <a:r>
              <a:rPr lang="en-US" sz="3199" u="sng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Automatic Detection:</a:t>
            </a:r>
          </a:p>
          <a:p>
            <a:pPr marL="647698" lvl="1" indent="-323849" algn="l">
              <a:lnSpc>
                <a:spcPts val="473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The system will automatically check URLs as users click on them and provide warnings before they access potentially harmful sites.</a:t>
            </a:r>
          </a:p>
          <a:p>
            <a:pPr algn="l">
              <a:lnSpc>
                <a:spcPts val="4739"/>
              </a:lnSpc>
            </a:pPr>
            <a:endParaRPr lang="en-US" sz="2999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18" name="TextBox 18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08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353288" y="1782341"/>
            <a:ext cx="7581424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Machine Learning Model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236465" y="3054434"/>
            <a:ext cx="13815070" cy="6446370"/>
            <a:chOff x="0" y="0"/>
            <a:chExt cx="3638537" cy="169780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38537" cy="1697809"/>
            </a:xfrm>
            <a:custGeom>
              <a:avLst/>
              <a:gdLst/>
              <a:ahLst/>
              <a:cxnLst/>
              <a:rect l="l" t="t" r="r" b="b"/>
              <a:pathLst>
                <a:path w="3638537" h="1697809">
                  <a:moveTo>
                    <a:pt x="28580" y="0"/>
                  </a:moveTo>
                  <a:lnTo>
                    <a:pt x="3609957" y="0"/>
                  </a:lnTo>
                  <a:cubicBezTo>
                    <a:pt x="3617537" y="0"/>
                    <a:pt x="3624806" y="3011"/>
                    <a:pt x="3630166" y="8371"/>
                  </a:cubicBezTo>
                  <a:cubicBezTo>
                    <a:pt x="3635526" y="13731"/>
                    <a:pt x="3638537" y="21000"/>
                    <a:pt x="3638537" y="28580"/>
                  </a:cubicBezTo>
                  <a:lnTo>
                    <a:pt x="3638537" y="1669229"/>
                  </a:lnTo>
                  <a:cubicBezTo>
                    <a:pt x="3638537" y="1676809"/>
                    <a:pt x="3635526" y="1684079"/>
                    <a:pt x="3630166" y="1689438"/>
                  </a:cubicBezTo>
                  <a:cubicBezTo>
                    <a:pt x="3624806" y="1694798"/>
                    <a:pt x="3617537" y="1697809"/>
                    <a:pt x="3609957" y="1697809"/>
                  </a:cubicBezTo>
                  <a:lnTo>
                    <a:pt x="28580" y="1697809"/>
                  </a:lnTo>
                  <a:cubicBezTo>
                    <a:pt x="21000" y="1697809"/>
                    <a:pt x="13731" y="1694798"/>
                    <a:pt x="8371" y="1689438"/>
                  </a:cubicBezTo>
                  <a:cubicBezTo>
                    <a:pt x="3011" y="1684079"/>
                    <a:pt x="0" y="1676809"/>
                    <a:pt x="0" y="1669229"/>
                  </a:cubicBezTo>
                  <a:lnTo>
                    <a:pt x="0" y="28580"/>
                  </a:lnTo>
                  <a:cubicBezTo>
                    <a:pt x="0" y="21000"/>
                    <a:pt x="3011" y="13731"/>
                    <a:pt x="8371" y="8371"/>
                  </a:cubicBezTo>
                  <a:cubicBezTo>
                    <a:pt x="13731" y="3011"/>
                    <a:pt x="21000" y="0"/>
                    <a:pt x="28580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3638537" cy="1754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075195" y="4819967"/>
            <a:ext cx="53149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25" name="TextBox 25"/>
          <p:cNvSpPr txBox="1"/>
          <p:nvPr/>
        </p:nvSpPr>
        <p:spPr>
          <a:xfrm>
            <a:off x="3018897" y="3678309"/>
            <a:ext cx="12250205" cy="507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5055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Algorithms Used:</a:t>
            </a:r>
          </a:p>
          <a:p>
            <a:pPr marL="1381755" lvl="2" indent="-460585" algn="l">
              <a:lnSpc>
                <a:spcPts val="5055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Neural Networks.</a:t>
            </a:r>
          </a:p>
          <a:p>
            <a:pPr marL="1381755" lvl="2" indent="-460585" algn="l">
              <a:lnSpc>
                <a:spcPts val="5055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Scikit-learn for model development</a:t>
            </a:r>
          </a:p>
          <a:p>
            <a:pPr marL="690877" lvl="1" indent="-345439" algn="l">
              <a:lnSpc>
                <a:spcPts val="5055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Training Data:</a:t>
            </a: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 URLs with labeled phishing and legitimate status.</a:t>
            </a:r>
          </a:p>
          <a:p>
            <a:pPr marL="690877" lvl="1" indent="-345439" algn="l">
              <a:lnSpc>
                <a:spcPts val="5055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Evaluation:</a:t>
            </a:r>
            <a:r>
              <a: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 Metrics include accuracy, precision, recall</a:t>
            </a:r>
          </a:p>
          <a:p>
            <a:pPr algn="l">
              <a:lnSpc>
                <a:spcPts val="5055"/>
              </a:lnSpc>
            </a:pPr>
            <a:endParaRPr lang="en-US" sz="3199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  <a:p>
            <a:pPr algn="l">
              <a:lnSpc>
                <a:spcPts val="5055"/>
              </a:lnSpc>
            </a:pPr>
            <a:endParaRPr lang="en-US" sz="3199">
              <a:solidFill>
                <a:srgbClr val="000000"/>
              </a:solidFill>
              <a:latin typeface="Hero"/>
              <a:ea typeface="Hero"/>
              <a:cs typeface="Hero"/>
              <a:sym typeface="He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5947" y="-293348"/>
            <a:ext cx="19795521" cy="1480600"/>
            <a:chOff x="0" y="0"/>
            <a:chExt cx="5213635" cy="389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635" cy="389952"/>
            </a:xfrm>
            <a:custGeom>
              <a:avLst/>
              <a:gdLst/>
              <a:ahLst/>
              <a:cxnLst/>
              <a:rect l="l" t="t" r="r" b="b"/>
              <a:pathLst>
                <a:path w="5213635" h="389952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7655" y="1580858"/>
            <a:ext cx="11872689" cy="1083051"/>
          </a:xfrm>
          <a:custGeom>
            <a:avLst/>
            <a:gdLst/>
            <a:ahLst/>
            <a:cxnLst/>
            <a:rect l="l" t="t" r="r" b="b"/>
            <a:pathLst>
              <a:path w="11872689" h="1083051">
                <a:moveTo>
                  <a:pt x="0" y="0"/>
                </a:moveTo>
                <a:lnTo>
                  <a:pt x="11872690" y="0"/>
                </a:lnTo>
                <a:lnTo>
                  <a:pt x="11872690" y="1083051"/>
                </a:lnTo>
                <a:lnTo>
                  <a:pt x="0" y="1083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91304"/>
            <a:ext cx="669721" cy="595696"/>
            <a:chOff x="0" y="0"/>
            <a:chExt cx="176387" cy="1568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18279" y="9691304"/>
            <a:ext cx="669721" cy="595696"/>
            <a:chOff x="0" y="0"/>
            <a:chExt cx="176387" cy="1568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387" cy="156891"/>
            </a:xfrm>
            <a:custGeom>
              <a:avLst/>
              <a:gdLst/>
              <a:ahLst/>
              <a:cxnLst/>
              <a:rect l="l" t="t" r="r" b="b"/>
              <a:pathLst>
                <a:path w="176387" h="156891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1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47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50919" y="116214"/>
            <a:ext cx="932854" cy="93285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2236463" y="3057515"/>
            <a:ext cx="13815070" cy="6446370"/>
            <a:chOff x="0" y="0"/>
            <a:chExt cx="3638537" cy="16978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38537" cy="1697809"/>
            </a:xfrm>
            <a:custGeom>
              <a:avLst/>
              <a:gdLst/>
              <a:ahLst/>
              <a:cxnLst/>
              <a:rect l="l" t="t" r="r" b="b"/>
              <a:pathLst>
                <a:path w="3638537" h="1697809">
                  <a:moveTo>
                    <a:pt x="28580" y="0"/>
                  </a:moveTo>
                  <a:lnTo>
                    <a:pt x="3609957" y="0"/>
                  </a:lnTo>
                  <a:cubicBezTo>
                    <a:pt x="3617537" y="0"/>
                    <a:pt x="3624806" y="3011"/>
                    <a:pt x="3630166" y="8371"/>
                  </a:cubicBezTo>
                  <a:cubicBezTo>
                    <a:pt x="3635526" y="13731"/>
                    <a:pt x="3638537" y="21000"/>
                    <a:pt x="3638537" y="28580"/>
                  </a:cubicBezTo>
                  <a:lnTo>
                    <a:pt x="3638537" y="1669229"/>
                  </a:lnTo>
                  <a:cubicBezTo>
                    <a:pt x="3638537" y="1676809"/>
                    <a:pt x="3635526" y="1684079"/>
                    <a:pt x="3630166" y="1689438"/>
                  </a:cubicBezTo>
                  <a:cubicBezTo>
                    <a:pt x="3624806" y="1694798"/>
                    <a:pt x="3617537" y="1697809"/>
                    <a:pt x="3609957" y="1697809"/>
                  </a:cubicBezTo>
                  <a:lnTo>
                    <a:pt x="28580" y="1697809"/>
                  </a:lnTo>
                  <a:cubicBezTo>
                    <a:pt x="21000" y="1697809"/>
                    <a:pt x="13731" y="1694798"/>
                    <a:pt x="8371" y="1689438"/>
                  </a:cubicBezTo>
                  <a:cubicBezTo>
                    <a:pt x="3011" y="1684079"/>
                    <a:pt x="0" y="1676809"/>
                    <a:pt x="0" y="1669229"/>
                  </a:cubicBezTo>
                  <a:lnTo>
                    <a:pt x="0" y="28580"/>
                  </a:lnTo>
                  <a:cubicBezTo>
                    <a:pt x="0" y="21000"/>
                    <a:pt x="3011" y="13731"/>
                    <a:pt x="8371" y="8371"/>
                  </a:cubicBezTo>
                  <a:cubicBezTo>
                    <a:pt x="13731" y="3011"/>
                    <a:pt x="21000" y="0"/>
                    <a:pt x="28580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638537" cy="1754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626063" y="6882270"/>
            <a:ext cx="10888231" cy="1818950"/>
            <a:chOff x="0" y="0"/>
            <a:chExt cx="14517642" cy="2425267"/>
          </a:xfrm>
        </p:grpSpPr>
        <p:sp>
          <p:nvSpPr>
            <p:cNvPr id="18" name="Freeform 18"/>
            <p:cNvSpPr/>
            <p:nvPr/>
          </p:nvSpPr>
          <p:spPr>
            <a:xfrm>
              <a:off x="0" y="841941"/>
              <a:ext cx="2585021" cy="1583325"/>
            </a:xfrm>
            <a:custGeom>
              <a:avLst/>
              <a:gdLst/>
              <a:ahLst/>
              <a:cxnLst/>
              <a:rect l="l" t="t" r="r" b="b"/>
              <a:pathLst>
                <a:path w="2585021" h="1583325">
                  <a:moveTo>
                    <a:pt x="0" y="0"/>
                  </a:moveTo>
                  <a:lnTo>
                    <a:pt x="2585021" y="0"/>
                  </a:lnTo>
                  <a:lnTo>
                    <a:pt x="2585021" y="1583326"/>
                  </a:lnTo>
                  <a:lnTo>
                    <a:pt x="0" y="1583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2231378" y="28041"/>
              <a:ext cx="2286264" cy="2369186"/>
            </a:xfrm>
            <a:custGeom>
              <a:avLst/>
              <a:gdLst/>
              <a:ahLst/>
              <a:cxnLst/>
              <a:rect l="l" t="t" r="r" b="b"/>
              <a:pathLst>
                <a:path w="2286264" h="2369186">
                  <a:moveTo>
                    <a:pt x="0" y="0"/>
                  </a:moveTo>
                  <a:lnTo>
                    <a:pt x="2286264" y="0"/>
                  </a:lnTo>
                  <a:lnTo>
                    <a:pt x="2286264" y="2369185"/>
                  </a:lnTo>
                  <a:lnTo>
                    <a:pt x="0" y="2369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</p:grpSp>
      <p:sp>
        <p:nvSpPr>
          <p:cNvPr id="20" name="TextBox 20"/>
          <p:cNvSpPr txBox="1"/>
          <p:nvPr/>
        </p:nvSpPr>
        <p:spPr>
          <a:xfrm>
            <a:off x="10747669" y="440539"/>
            <a:ext cx="2051928" cy="30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GROUP- </a:t>
            </a:r>
            <a:r>
              <a:rPr lang="en-US" sz="2100" b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CSD86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433009" y="411964"/>
            <a:ext cx="1323748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2000" spc="25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BTECH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390169" y="448794"/>
            <a:ext cx="1478120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 spc="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III YEAR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506464" y="448794"/>
            <a:ext cx="279266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</a:p>
        </p:txBody>
      </p:sp>
      <p:sp>
        <p:nvSpPr>
          <p:cNvPr id="24" name="TextBox 24"/>
          <p:cNvSpPr txBox="1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09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29219" y="426697"/>
            <a:ext cx="3927920" cy="33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"/>
              </a:lnSpc>
              <a:spcBef>
                <a:spcPct val="0"/>
              </a:spcBef>
            </a:pPr>
            <a:r>
              <a:rPr lang="en-US" sz="2339">
                <a:solidFill>
                  <a:srgbClr val="FFFFFF"/>
                </a:solidFill>
                <a:latin typeface="Hero Bold"/>
                <a:ea typeface="Hero Bold"/>
                <a:cs typeface="Hero Bold"/>
                <a:sym typeface="Hero Bold"/>
              </a:rPr>
              <a:t>BANASTHALI VIDHYAPITH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642644" y="1814138"/>
            <a:ext cx="5002709" cy="613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795" dirty="0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User Classes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2831328" y="3483059"/>
            <a:ext cx="12558841" cy="3074544"/>
            <a:chOff x="0" y="0"/>
            <a:chExt cx="16745121" cy="4099391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123825"/>
              <a:ext cx="4704315" cy="3321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7" lvl="1" indent="-345439" algn="l">
                <a:lnSpc>
                  <a:spcPts val="5055"/>
                </a:lnSpc>
                <a:buFont typeface="Arial"/>
                <a:buChar char="•"/>
              </a:pPr>
              <a:r>
                <a:rPr lang="en-US" sz="3199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General Users</a:t>
              </a:r>
              <a:r>
                <a:rPr lang="en-US" sz="3199">
                  <a:solidFill>
                    <a:srgbClr val="000000"/>
                  </a:solidFill>
                  <a:latin typeface="Hero"/>
                  <a:ea typeface="Hero"/>
                  <a:cs typeface="Hero"/>
                  <a:sym typeface="Hero"/>
                </a:rPr>
                <a:t>: Non-technical individuals.</a:t>
              </a:r>
            </a:p>
            <a:p>
              <a:pPr algn="l">
                <a:lnSpc>
                  <a:spcPts val="5055"/>
                </a:lnSpc>
              </a:pPr>
              <a:endParaRPr lang="en-US" sz="31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5520219" y="-73025"/>
              <a:ext cx="5204499" cy="4172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7" lvl="1" indent="-345439" algn="l">
                <a:lnSpc>
                  <a:spcPts val="5055"/>
                </a:lnSpc>
                <a:buFont typeface="Arial"/>
                <a:buChar char="•"/>
              </a:pPr>
              <a:r>
                <a:rPr lang="en-US" sz="3199" dirty="0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IT Professionals</a:t>
              </a:r>
              <a:r>
                <a:rPr lang="en-US" sz="3199" dirty="0">
                  <a:solidFill>
                    <a:srgbClr val="000000"/>
                  </a:solidFill>
                  <a:latin typeface="Hero"/>
                  <a:ea typeface="Hero"/>
                  <a:cs typeface="Hero"/>
                  <a:sym typeface="Hero"/>
                </a:rPr>
                <a:t>: Security experts monitoring networks.</a:t>
              </a:r>
            </a:p>
            <a:p>
              <a:pPr algn="l">
                <a:lnSpc>
                  <a:spcPts val="5055"/>
                </a:lnSpc>
              </a:pPr>
              <a:endParaRPr lang="en-US" sz="3199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1540622" y="-73025"/>
              <a:ext cx="5204499" cy="4172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7" lvl="1" indent="-345439" algn="l">
                <a:lnSpc>
                  <a:spcPts val="5055"/>
                </a:lnSpc>
                <a:buFont typeface="Arial"/>
                <a:buChar char="•"/>
              </a:pPr>
              <a:r>
                <a:rPr lang="en-US" sz="3199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Developers:</a:t>
              </a:r>
              <a:r>
                <a:rPr lang="en-US" sz="3199">
                  <a:solidFill>
                    <a:srgbClr val="000000"/>
                  </a:solidFill>
                  <a:latin typeface="Hero"/>
                  <a:ea typeface="Hero"/>
                  <a:cs typeface="Hero"/>
                  <a:sym typeface="Hero"/>
                </a:rPr>
                <a:t> Integrators embedding the detection API into applications​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619</Words>
  <Application>Microsoft Office PowerPoint</Application>
  <PresentationFormat>Custom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Anton</vt:lpstr>
      <vt:lpstr>Raleway Bold</vt:lpstr>
      <vt:lpstr>Arial</vt:lpstr>
      <vt:lpstr>Times New Roman Bold</vt:lpstr>
      <vt:lpstr>Hero</vt:lpstr>
      <vt:lpstr>Hero Bold</vt:lpstr>
      <vt:lpstr>Calibri</vt:lpstr>
      <vt:lpstr>Raleway</vt:lpstr>
      <vt:lpstr>Horizon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</dc:title>
  <dc:creator>Muskan Atray</dc:creator>
  <cp:lastModifiedBy>Muskan Atray</cp:lastModifiedBy>
  <cp:revision>4</cp:revision>
  <dcterms:created xsi:type="dcterms:W3CDTF">2006-08-16T00:00:00Z</dcterms:created>
  <dcterms:modified xsi:type="dcterms:W3CDTF">2024-09-28T08:10:44Z</dcterms:modified>
  <dc:identifier>DAGRxqth3WQ</dc:identifier>
</cp:coreProperties>
</file>