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65" r:id="rId5"/>
    <p:sldId id="267" r:id="rId6"/>
    <p:sldId id="268" r:id="rId7"/>
    <p:sldId id="269" r:id="rId8"/>
    <p:sldId id="271" r:id="rId9"/>
    <p:sldId id="273" r:id="rId10"/>
    <p:sldId id="275" r:id="rId11"/>
    <p:sldId id="278" r:id="rId12"/>
    <p:sldId id="279" r:id="rId13"/>
    <p:sldId id="277" r:id="rId14"/>
    <p:sldId id="256" r:id="rId15"/>
    <p:sldId id="257" r:id="rId16"/>
    <p:sldId id="280" r:id="rId17"/>
    <p:sldId id="281" r:id="rId18"/>
    <p:sldId id="282" r:id="rId19"/>
    <p:sldId id="258" r:id="rId20"/>
    <p:sldId id="259" r:id="rId21"/>
    <p:sldId id="283" r:id="rId22"/>
    <p:sldId id="260" r:id="rId23"/>
    <p:sldId id="284" r:id="rId24"/>
    <p:sldId id="285" r:id="rId25"/>
    <p:sldId id="286" r:id="rId26"/>
    <p:sldId id="288" r:id="rId27"/>
    <p:sldId id="287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7FB6-C2F8-CAA8-5416-201C0A500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BBA75-314B-04B6-2185-13650462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B34C-3F20-9570-2A5E-1A3705B9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F24B-D161-A8FD-505E-7BCE76B2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2129-2E3F-3E7C-57DD-BF521FD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5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E2EC5-2DE1-F162-D76D-068B62E0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848B-B34E-B4D6-1918-96C832A74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3A253-C4BC-47DB-F4A8-B74C6320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D943-AC1C-4C87-991E-B1BB59E4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AF6E2-F584-9054-84C1-2E1198F1A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6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99C93-77D5-384B-961C-EAB95077B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806FC-A56D-FE69-EA4F-B9E4C1979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1609-E11E-28A2-292D-27896E2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CB245-96BA-02DC-B8AC-0C565B9F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1DFF9-24A9-BB74-5999-44BB680F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1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DF06-9DBE-31BE-A134-33B1F753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6C26-6D1A-05B9-28F5-90C273B7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C526-5C79-BA49-C253-22E4E7D7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CCA5-DC43-E771-8EE9-43752D90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AB4A-8FF2-DBE9-350B-56BD7530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6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A8CB-2432-DE2A-0065-1BF60E37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8E1E0-DB10-3A0A-9FB7-CA8F174E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F26B-6AE2-85AB-31DB-3B549A16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A8EB3-8126-5474-1A8E-1E522D99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BB36-136A-9A6E-C908-6EB7CE50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7CA9-E4ED-A113-BC39-76737058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069E8-AAA3-DE19-7C6E-50B48BC50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07314-E78E-1939-28CB-5793AF893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1BF3-F791-B79D-D514-E887C691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EEF29-B83B-CE57-DD32-DF196DC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062E8-45AE-E4F2-01D0-E23AC4C3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9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C35C-BD73-6278-F7FE-DF3A3979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A9D28-4336-3F4E-046C-A62F9CDEF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C81AA-743C-A83B-9137-2D851B41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5621A-98CC-8328-572B-BB05A9F54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5CE2F-C6ED-F71A-F7E7-AF8B2F78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0E6FB-63CD-CC7C-ED8B-C2E7A0F0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AD971-598B-13CE-5EF0-E635CBC10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6398A-3140-D267-2007-5984355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5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6657-C414-F39A-4AEE-63E0D455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90263-F21B-27BD-BE07-58722493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BA032-AEA5-9CA1-539F-73CD0E3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4FE1B-2CB5-CD1D-C2B8-2B2E085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66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15E80-ED54-5820-93CA-EF9E14A9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2C447-7296-F316-056F-AB3810C46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F57E-0B5E-3954-523B-6AC74489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18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C218-957F-071B-1A2D-73E7D2D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275-FDAF-1DF3-209D-843F6B0D9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73907-1985-5698-75A5-952365E8E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048EB-076B-0A8F-6DE3-9545B6F4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7A2A3-A6F4-0A9B-77E4-1F91CCBC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D500-70BA-45E4-504C-445173DA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9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E67F-7A98-0F97-A7E0-24A0BB828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77072-F51C-0ED9-D8E3-1F065D3DD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354AD-A3DC-9449-0369-A11F35155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89F4-0257-EB6B-4EB3-A9973DB3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0067-E7AC-5971-12B0-04BD807C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720A-3E46-3C2B-14D3-BC9F9E6A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F0DF8-9A19-4CAE-D100-9771AA87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05EBD-40FB-597F-0C05-3C17CAF6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49DD-9F06-1E09-EC1A-F4EB6DB32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9A11-7E70-4E83-975F-8A217DAB61B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2D0B-F6A8-A927-F52B-6E101E533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AB9D-EC94-08A6-CD58-08E058A0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6A9B5-DB72-4465-9A67-1FAAE15086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kan688" TargetMode="External"/><Relationship Id="rId2" Type="http://schemas.openxmlformats.org/officeDocument/2006/relationships/hyperlink" Target="https://public.tableau.com/views/TemperatureAnomalyDashboard/Dashboard?:language=en-US&amp;publish=yes&amp;:sid=&amp;:redirect=auth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5B7B-6775-2C52-7EC5-21825AE5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964" y="2153658"/>
            <a:ext cx="5584036" cy="255068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Temperature Anomaly Prediction &amp; Analysis 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01DBFE-807D-7888-3AE8-D8B9968E3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85"/>
          <a:stretch/>
        </p:blipFill>
        <p:spPr bwMode="auto">
          <a:xfrm>
            <a:off x="-257908" y="0"/>
            <a:ext cx="635390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E1DB0-02F8-362C-4A07-0EB2D7FFC9DB}"/>
              </a:ext>
            </a:extLst>
          </p:cNvPr>
          <p:cNvSpPr txBox="1"/>
          <p:nvPr/>
        </p:nvSpPr>
        <p:spPr>
          <a:xfrm>
            <a:off x="9114971" y="6277429"/>
            <a:ext cx="307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Made By- Muskan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18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81D85-EA0F-D9FE-66F9-73AEF61B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E6B2-BD2E-5ED5-85B3-2622C87E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7" y="-135190"/>
            <a:ext cx="10515600" cy="1325563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C8D28-A616-7FAE-4DAA-5205FB7F4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97" y="1033882"/>
            <a:ext cx="9881383" cy="156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time-based features (Year, Month, and Season)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Reshaped the data using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data.melt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FF9422-5DD0-2D4D-199A-21440E118247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6E4182-4EF4-1974-E0D7-582478E1E554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2DF053-C88C-54E4-8F90-EF29F640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5" y="1856935"/>
            <a:ext cx="11114248" cy="238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22C929-5592-3301-CE61-02B697BC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37"/>
          <a:stretch/>
        </p:blipFill>
        <p:spPr>
          <a:xfrm>
            <a:off x="3573192" y="4449518"/>
            <a:ext cx="4543865" cy="224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8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0080-118A-243B-2BA3-F4F010A5F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2D0B-CF7D-58BE-CA4F-8BA97DB9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70" y="109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3D9BB-A133-12C6-C223-CD3AF904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40" y="1434894"/>
            <a:ext cx="9881383" cy="156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Encoding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</a:t>
            </a:r>
            <a:r>
              <a:rPr lang="en-US" sz="1800" dirty="0"/>
              <a:t> seasonal information into categorical variables for machine learning models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453ED6-2D40-45C6-D818-78D6EA2C1CD0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3FC906-498D-7FD9-13EE-3CF87B20AD67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AE9F3-73D1-680B-5F4C-BC873D0F2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5" y="2931410"/>
            <a:ext cx="10034782" cy="2997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B1F56-79DA-E204-89DC-0E3AE3374A54}"/>
              </a:ext>
            </a:extLst>
          </p:cNvPr>
          <p:cNvSpPr/>
          <p:nvPr/>
        </p:nvSpPr>
        <p:spPr>
          <a:xfrm>
            <a:off x="5219114" y="3112357"/>
            <a:ext cx="5345723" cy="27009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9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7C2E-7326-AF42-BABB-1021AAD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6B84-59E7-1C6F-02AE-236FB6B5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38" y="852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6C3C-FA7D-191F-E3D2-F670576E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7" y="1410831"/>
            <a:ext cx="9881383" cy="1090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data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prepare it for training phase.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6AFA4E-ADC2-1424-7CAA-7B00EE51FAEA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E67990-AB24-62DD-2F44-6EF01BD1B76B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FD636-3959-FD7A-E0B1-6EB3798B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" y="2721817"/>
            <a:ext cx="9743910" cy="36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2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5466-E1EE-8AB6-DFEF-6360ADE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85" y="2277741"/>
            <a:ext cx="5468815" cy="230251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  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Exploratory Data Analysis: Types ...">
            <a:extLst>
              <a:ext uri="{FF2B5EF4-FFF2-40B4-BE49-F238E27FC236}">
                <a16:creationId xmlns:a16="http://schemas.microsoft.com/office/drawing/2014/main" id="{42DEA4F1-2A5D-7DF6-3FD8-0FC5D9090C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r="7612"/>
          <a:stretch/>
        </p:blipFill>
        <p:spPr bwMode="auto">
          <a:xfrm>
            <a:off x="5852161" y="1215875"/>
            <a:ext cx="6035040" cy="42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9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1AF3DC-64B5-C2F0-0147-0DEF594D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5" t="12105" r="5539"/>
          <a:stretch/>
        </p:blipFill>
        <p:spPr>
          <a:xfrm>
            <a:off x="-1" y="1491176"/>
            <a:ext cx="6536775" cy="4093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755FAE-8818-C8A8-FD6A-68F5C3099BD7}"/>
              </a:ext>
            </a:extLst>
          </p:cNvPr>
          <p:cNvSpPr txBox="1"/>
          <p:nvPr/>
        </p:nvSpPr>
        <p:spPr>
          <a:xfrm>
            <a:off x="3268386" y="407962"/>
            <a:ext cx="5773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Temperature Anomaly Trend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5E0AB-647B-90D1-F7CA-23EC8FCAFEA2}"/>
              </a:ext>
            </a:extLst>
          </p:cNvPr>
          <p:cNvSpPr txBox="1"/>
          <p:nvPr/>
        </p:nvSpPr>
        <p:spPr>
          <a:xfrm>
            <a:off x="7258928" y="2229729"/>
            <a:ext cx="38404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clear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Trend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temperature anomalies over time.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years (1880–1940) show fluctuating trends, but post-1980,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increase is observed.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warming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temperature anomalies have consistently risen.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13DCD5-8E2E-2D05-B90E-D51E133F0EB1}"/>
              </a:ext>
            </a:extLst>
          </p:cNvPr>
          <p:cNvSpPr/>
          <p:nvPr/>
        </p:nvSpPr>
        <p:spPr>
          <a:xfrm>
            <a:off x="3938954" y="4037428"/>
            <a:ext cx="365760" cy="3376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A46877-C338-9F15-BAE1-1F4E906BAA7F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4121834" y="4375052"/>
            <a:ext cx="14068" cy="1434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48F164-A73B-E945-E21F-A33456E59AF9}"/>
              </a:ext>
            </a:extLst>
          </p:cNvPr>
          <p:cNvSpPr txBox="1"/>
          <p:nvPr/>
        </p:nvSpPr>
        <p:spPr>
          <a:xfrm>
            <a:off x="3324657" y="5809957"/>
            <a:ext cx="1753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This little fall down in temperature might be due to World War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2369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40C64-40FF-B4F1-1EC5-D7775C7AC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5" t="8460" r="4875"/>
          <a:stretch/>
        </p:blipFill>
        <p:spPr>
          <a:xfrm>
            <a:off x="0" y="1733842"/>
            <a:ext cx="6231988" cy="4128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188B3-3042-08B3-1318-2C67087062D1}"/>
              </a:ext>
            </a:extLst>
          </p:cNvPr>
          <p:cNvSpPr txBox="1"/>
          <p:nvPr/>
        </p:nvSpPr>
        <p:spPr>
          <a:xfrm>
            <a:off x="2708031" y="317637"/>
            <a:ext cx="10308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Temperature Anomalies Over Years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03C6E-B49A-C28C-4A81-601AE5B0F440}"/>
              </a:ext>
            </a:extLst>
          </p:cNvPr>
          <p:cNvSpPr txBox="1"/>
          <p:nvPr/>
        </p:nvSpPr>
        <p:spPr>
          <a:xfrm>
            <a:off x="6963507" y="2274837"/>
            <a:ext cx="4417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anomalies vary by month but follow a general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Trend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months show a warming trend,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variations in recent years.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months experience more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temperature anomalies 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 others.</a:t>
            </a:r>
          </a:p>
        </p:txBody>
      </p:sp>
    </p:spTree>
    <p:extLst>
      <p:ext uri="{BB962C8B-B14F-4D97-AF65-F5344CB8AC3E}">
        <p14:creationId xmlns:p14="http://schemas.microsoft.com/office/powerpoint/2010/main" val="194258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2FD98-199D-D6A6-5AB9-746559A43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D52213-6E1B-200A-0948-D7BBD4B53AF7}"/>
              </a:ext>
            </a:extLst>
          </p:cNvPr>
          <p:cNvSpPr txBox="1"/>
          <p:nvPr/>
        </p:nvSpPr>
        <p:spPr>
          <a:xfrm>
            <a:off x="3195470" y="428392"/>
            <a:ext cx="103081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Temperature Anomalies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AD3CA-6382-EECB-8D89-992E36989F5D}"/>
              </a:ext>
            </a:extLst>
          </p:cNvPr>
          <p:cNvSpPr txBox="1"/>
          <p:nvPr/>
        </p:nvSpPr>
        <p:spPr>
          <a:xfrm>
            <a:off x="7399605" y="1997839"/>
            <a:ext cx="39248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season shows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Warming Trend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decades.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Winters and Summers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more pronounced variations compared to Autumn and Spring.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affecting different seasons at different rates.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8C568-6223-B388-4E94-49A68A6B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4" t="7734" r="3794"/>
          <a:stretch/>
        </p:blipFill>
        <p:spPr>
          <a:xfrm>
            <a:off x="0" y="1659988"/>
            <a:ext cx="6390941" cy="429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4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7DB28-8C37-D95C-E1E3-BF343AD76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33933A-D609-8AF2-FF75-AA329A2F1B9B}"/>
              </a:ext>
            </a:extLst>
          </p:cNvPr>
          <p:cNvSpPr txBox="1"/>
          <p:nvPr/>
        </p:nvSpPr>
        <p:spPr>
          <a:xfrm>
            <a:off x="1893279" y="442459"/>
            <a:ext cx="114428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Temperature Anomalies Over Years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5CF49-9F24-D75E-5A9A-9C4458CDF32F}"/>
              </a:ext>
            </a:extLst>
          </p:cNvPr>
          <p:cNvSpPr txBox="1"/>
          <p:nvPr/>
        </p:nvSpPr>
        <p:spPr>
          <a:xfrm>
            <a:off x="7287064" y="1955652"/>
            <a:ext cx="41640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slightly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left-skewed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anomalies (cooling events)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historical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recent years have seen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positive anomalies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contributing to global warming.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anomalies are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-1°C and 1°C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extreme values exist.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A870C-73C4-F49B-E787-52CF1B1A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7" t="12270" r="4037"/>
          <a:stretch/>
        </p:blipFill>
        <p:spPr>
          <a:xfrm>
            <a:off x="0" y="1662702"/>
            <a:ext cx="6264294" cy="417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747D9-5E0F-14AC-C62A-45EAFA8E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542CE0-09C0-722A-F7FA-02D9FC4724B6}"/>
              </a:ext>
            </a:extLst>
          </p:cNvPr>
          <p:cNvSpPr txBox="1"/>
          <p:nvPr/>
        </p:nvSpPr>
        <p:spPr>
          <a:xfrm>
            <a:off x="3559126" y="257913"/>
            <a:ext cx="644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12D83-3D20-74EC-127D-A183233EBAE2}"/>
              </a:ext>
            </a:extLst>
          </p:cNvPr>
          <p:cNvSpPr txBox="1"/>
          <p:nvPr/>
        </p:nvSpPr>
        <p:spPr>
          <a:xfrm>
            <a:off x="7019778" y="1595179"/>
            <a:ext cx="46142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anomalies and time (Year)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Confirming the long-term warming trend.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5-Year Moving Average and Temperature Anomalies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Indicates that recent years significantly impact moving averages.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components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(Autumn, Spring, Summer, Winter) show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correlations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temperature anomalies.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has weak correlation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Suggesting that month alone is not a strong predictor of anomalies.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7F58BE-9907-0487-2995-D9139B8D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1222066"/>
            <a:ext cx="6921304" cy="523567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BA12148-B6B9-7DD2-8F0C-C2B06C0FD75F}"/>
              </a:ext>
            </a:extLst>
          </p:cNvPr>
          <p:cNvSpPr/>
          <p:nvPr/>
        </p:nvSpPr>
        <p:spPr>
          <a:xfrm>
            <a:off x="1181686" y="2560320"/>
            <a:ext cx="393896" cy="309489"/>
          </a:xfrm>
          <a:prstGeom prst="ellips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78CFEE-6EF5-6D2A-6176-3F28A9016839}"/>
              </a:ext>
            </a:extLst>
          </p:cNvPr>
          <p:cNvSpPr/>
          <p:nvPr/>
        </p:nvSpPr>
        <p:spPr>
          <a:xfrm>
            <a:off x="2307102" y="2180492"/>
            <a:ext cx="351692" cy="309489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71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23F740-A41E-D0AD-AE37-951C7CB73772}"/>
              </a:ext>
            </a:extLst>
          </p:cNvPr>
          <p:cNvSpPr txBox="1"/>
          <p:nvPr/>
        </p:nvSpPr>
        <p:spPr>
          <a:xfrm>
            <a:off x="717452" y="2767280"/>
            <a:ext cx="61194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Building Machine Learning Models ...">
            <a:extLst>
              <a:ext uri="{FF2B5EF4-FFF2-40B4-BE49-F238E27FC236}">
                <a16:creationId xmlns:a16="http://schemas.microsoft.com/office/drawing/2014/main" id="{12909CB8-B854-896B-0E1A-B05A4983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98" y="1997614"/>
            <a:ext cx="5130737" cy="3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B24F-A0FF-4CE0-9240-A3C35C26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ot sun heat wave. Climate change ...">
            <a:extLst>
              <a:ext uri="{FF2B5EF4-FFF2-40B4-BE49-F238E27FC236}">
                <a16:creationId xmlns:a16="http://schemas.microsoft.com/office/drawing/2014/main" id="{39450EEE-8F5B-50D2-F46F-371B8684C4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27" y="1884700"/>
            <a:ext cx="3698649" cy="369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7B8F8-ABCB-7026-C18F-82FFD7D258F4}"/>
              </a:ext>
            </a:extLst>
          </p:cNvPr>
          <p:cNvSpPr/>
          <p:nvPr/>
        </p:nvSpPr>
        <p:spPr>
          <a:xfrm>
            <a:off x="6778171" y="1400741"/>
            <a:ext cx="4822370" cy="46665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4C35AD-21D9-CA2E-B25F-E4D370764F1D}"/>
              </a:ext>
            </a:extLst>
          </p:cNvPr>
          <p:cNvSpPr txBox="1"/>
          <p:nvPr/>
        </p:nvSpPr>
        <p:spPr>
          <a:xfrm>
            <a:off x="7133491" y="2011680"/>
            <a:ext cx="4220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Data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Deployment(Streamlit)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Future Enhancement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5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C116CD-1547-630D-9E3F-2B6F30E6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55" r="23928"/>
          <a:stretch/>
        </p:blipFill>
        <p:spPr>
          <a:xfrm>
            <a:off x="494456" y="4908881"/>
            <a:ext cx="4731226" cy="9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A80160-B17C-4F8B-E054-33D117B3159C}"/>
              </a:ext>
            </a:extLst>
          </p:cNvPr>
          <p:cNvSpPr txBox="1"/>
          <p:nvPr/>
        </p:nvSpPr>
        <p:spPr>
          <a:xfrm>
            <a:off x="2157046" y="294173"/>
            <a:ext cx="864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 and Their Performance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2E36C-9947-2D55-8553-AA54DF38D827}"/>
              </a:ext>
            </a:extLst>
          </p:cNvPr>
          <p:cNvSpPr txBox="1"/>
          <p:nvPr/>
        </p:nvSpPr>
        <p:spPr>
          <a:xfrm>
            <a:off x="647114" y="1916447"/>
            <a:ext cx="4107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used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A5AC3-046A-5F71-7599-E6FFA10BB7E9}"/>
              </a:ext>
            </a:extLst>
          </p:cNvPr>
          <p:cNvSpPr txBox="1"/>
          <p:nvPr/>
        </p:nvSpPr>
        <p:spPr>
          <a:xfrm>
            <a:off x="6683658" y="1916446"/>
            <a:ext cx="4887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 (R² = 1.000).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error,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the most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28FA4C-883D-F26C-76B1-B3365FA89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658" y="4692881"/>
            <a:ext cx="4887858" cy="13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4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796B3-0116-CE4D-5E78-7388E027F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C912619-EFD9-2569-98BA-9E8D4EAA5C22}"/>
              </a:ext>
            </a:extLst>
          </p:cNvPr>
          <p:cNvSpPr txBox="1"/>
          <p:nvPr/>
        </p:nvSpPr>
        <p:spPr>
          <a:xfrm>
            <a:off x="1943686" y="378600"/>
            <a:ext cx="857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(GridSearchCV)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3C977-646A-FBBD-1BF3-3FD0CCAC0667}"/>
              </a:ext>
            </a:extLst>
          </p:cNvPr>
          <p:cNvSpPr txBox="1"/>
          <p:nvPr/>
        </p:nvSpPr>
        <p:spPr>
          <a:xfrm>
            <a:off x="1671710" y="1603718"/>
            <a:ext cx="8848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Hyperparameter Tuning to optimize parameters for the best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 Forest)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n_estimators, max_depth, min_samples_split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(XGBoost)- n_estimators, learning_rate, max_depth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EC3FA-F9D8-39B4-B006-B002ADFFD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43" y="3429000"/>
            <a:ext cx="4715298" cy="28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82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ploy ML Models using Streamlit">
            <a:extLst>
              <a:ext uri="{FF2B5EF4-FFF2-40B4-BE49-F238E27FC236}">
                <a16:creationId xmlns:a16="http://schemas.microsoft.com/office/drawing/2014/main" id="{8EFBD138-A469-F746-89B9-E6BD896BE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47" y="1765326"/>
            <a:ext cx="5000113" cy="332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5AD18-8285-6492-695B-7F77BF95383A}"/>
              </a:ext>
            </a:extLst>
          </p:cNvPr>
          <p:cNvSpPr txBox="1"/>
          <p:nvPr/>
        </p:nvSpPr>
        <p:spPr>
          <a:xfrm>
            <a:off x="703385" y="2419643"/>
            <a:ext cx="4473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 Using Streamlit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24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D730-D014-BEFA-2207-6BF9215B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577" y="18255"/>
            <a:ext cx="4366846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8829F-70F6-9A70-1242-27FD236B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87" y="1343818"/>
            <a:ext cx="8741898" cy="987913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machine learning model as an interactive web application using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input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and month and obtain predicted temperature anomalies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intuitive interface to switch between models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(Random Forest &amp; XGBoost).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EC5DA-A3F1-DFF0-30D1-6A3FB3C3C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61296"/>
            <a:ext cx="8050090" cy="295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A0F1B-A6A3-7513-281B-27F81398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308" r="24539"/>
          <a:stretch/>
        </p:blipFill>
        <p:spPr>
          <a:xfrm>
            <a:off x="7952205" y="5220139"/>
            <a:ext cx="3790359" cy="16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091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1A22-330D-7557-074E-B2776768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84A5-A53D-F95D-8525-B7218242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577" y="18255"/>
            <a:ext cx="27791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40AE-8BD1-0299-7ECA-279D2AC6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982" y="1379341"/>
            <a:ext cx="4943621" cy="449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prediction it also shows you 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88419E-BFB5-9C66-CB04-39E15580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72" y="3304566"/>
            <a:ext cx="5866228" cy="3553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F93814-C7A5-19B7-9F63-6C00EE910D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79" t="6615"/>
          <a:stretch/>
        </p:blipFill>
        <p:spPr>
          <a:xfrm>
            <a:off x="6991760" y="234929"/>
            <a:ext cx="4900182" cy="3204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1C93B1-46A5-7A0A-13C9-05EA4BCFE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0" t="2687" r="12380"/>
          <a:stretch/>
        </p:blipFill>
        <p:spPr>
          <a:xfrm>
            <a:off x="336889" y="2152357"/>
            <a:ext cx="5115279" cy="414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93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A338-0935-036B-8ED6-8393D5C9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3" y="0"/>
            <a:ext cx="4507523" cy="8024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579FC1-C0D4-71C6-FD5A-6C59DEBE1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2495"/>
            <a:ext cx="12192000" cy="6055506"/>
          </a:xfrm>
        </p:spPr>
      </p:pic>
    </p:spTree>
    <p:extLst>
      <p:ext uri="{BB962C8B-B14F-4D97-AF65-F5344CB8AC3E}">
        <p14:creationId xmlns:p14="http://schemas.microsoft.com/office/powerpoint/2010/main" val="41001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63F2C-C84E-F91B-0742-F3FFF540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AA89-79A7-6770-0FFE-15433EE1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573" y="168813"/>
            <a:ext cx="4507523" cy="8024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 Dashboard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12450-1614-636F-C0F1-A8E101F4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of Dashboard-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overall trend of temperature anomalies.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and Seasonal Trends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seasonal variations.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vs. Actual Values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Evaluates model accuracy.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Anomalies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warming &amp; cooling patterns globally.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Link-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https://public.tableau.com/views/TemperatureAnomalyDashboard/Dashboard?:language=en-US&amp;publish=yes&amp;:sid=&amp;:redirect=auth&amp;:display_count=n&amp;:origin=viz_share_link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Link-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https://github.com/muskan688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Tableau | Integrations | OneTrust">
            <a:extLst>
              <a:ext uri="{FF2B5EF4-FFF2-40B4-BE49-F238E27FC236}">
                <a16:creationId xmlns:a16="http://schemas.microsoft.com/office/drawing/2014/main" id="{0F551277-99DC-DA25-2785-F366A4FA2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55" y="1825625"/>
            <a:ext cx="2928571" cy="288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614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3A0A-4285-1795-0C35-A0518E69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Future Scope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3537-28D0-6B41-A2DE-64CFE292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Takeaways:</a:t>
            </a:r>
          </a:p>
          <a:p>
            <a:r>
              <a:rPr lang="en-US" sz="1800" dirty="0"/>
              <a:t>Global warming trend is evident.</a:t>
            </a:r>
          </a:p>
          <a:p>
            <a:r>
              <a:rPr lang="en-US" sz="1800" dirty="0"/>
              <a:t>Temperature anomalies have increased significantly post-1950.</a:t>
            </a:r>
          </a:p>
          <a:p>
            <a:r>
              <a:rPr lang="en-US" sz="1800" dirty="0"/>
              <a:t>Our model accurately predicts future anomalies.</a:t>
            </a:r>
          </a:p>
          <a:p>
            <a:pPr marL="0" indent="0">
              <a:buNone/>
            </a:pPr>
            <a:r>
              <a:rPr lang="en-US" sz="1800" b="1" dirty="0"/>
              <a:t>Future Enhancements:</a:t>
            </a:r>
          </a:p>
          <a:p>
            <a:r>
              <a:rPr lang="en-US" sz="1800" dirty="0"/>
              <a:t>Incorporate additional climate factors like CO₂ emissions.</a:t>
            </a:r>
          </a:p>
          <a:p>
            <a:r>
              <a:rPr lang="en-US" sz="1800" dirty="0"/>
              <a:t>Develop an API for real-time predictions.</a:t>
            </a:r>
          </a:p>
          <a:p>
            <a:r>
              <a:rPr lang="en-US" sz="1800" dirty="0"/>
              <a:t>Expand analysis with geospatial data.</a:t>
            </a:r>
            <a:endParaRPr lang="en-IN" sz="1800" dirty="0"/>
          </a:p>
        </p:txBody>
      </p:sp>
      <p:pic>
        <p:nvPicPr>
          <p:cNvPr id="10244" name="Picture 4" descr="Global Warming | Earth">
            <a:extLst>
              <a:ext uri="{FF2B5EF4-FFF2-40B4-BE49-F238E27FC236}">
                <a16:creationId xmlns:a16="http://schemas.microsoft.com/office/drawing/2014/main" id="{880245D1-BC64-700B-946E-5BC8AA67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182" y="1825625"/>
            <a:ext cx="4461652" cy="321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18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ree Thanks PowerPoint, Canva, and ...">
            <a:extLst>
              <a:ext uri="{FF2B5EF4-FFF2-40B4-BE49-F238E27FC236}">
                <a16:creationId xmlns:a16="http://schemas.microsoft.com/office/drawing/2014/main" id="{F0A4651B-9184-1407-AAEC-ECD09AD49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"/>
            <a:ext cx="12219214" cy="68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0EE5-C527-7FD9-3519-1C44484E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A0EB0-CE57-03C5-54F9-277500CB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2997"/>
            <a:ext cx="5533571" cy="3152775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Data Scientist I am developing an end-to-end machine learning pipeline that predicts global temperature anomalies based on historical data. The project will include building a predictive model using Machine Learning (ML), deploying it with Streamlit, and visualizing the results using Tableau.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Temperature anomalies have been increasing at an alarming rate due to climate change and human activities. Understanding and predicting these anomalies is crucial.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emperature measurement thermometer ...">
            <a:extLst>
              <a:ext uri="{FF2B5EF4-FFF2-40B4-BE49-F238E27FC236}">
                <a16:creationId xmlns:a16="http://schemas.microsoft.com/office/drawing/2014/main" id="{2E70422E-E587-2230-8763-1F37A10AF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0"/>
          <a:stretch/>
        </p:blipFill>
        <p:spPr bwMode="auto">
          <a:xfrm>
            <a:off x="7022874" y="1538516"/>
            <a:ext cx="4577738" cy="40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8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8184C-F0EB-2DC0-921F-A255751D6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7049-0285-5E14-26F9-561077F3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13672-9C49-E9E2-9A7F-37732436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440"/>
            <a:ext cx="5533571" cy="3152775"/>
          </a:xfrm>
        </p:spPr>
        <p:txBody>
          <a:bodyPr>
            <a:normAutofit/>
          </a:bodyPr>
          <a:lstStyle/>
          <a:p>
            <a:pPr algn="just"/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project aims to build a machine learning-based model to predict temperature anomalies and visualize historical and predicted trends using Tableau.</a:t>
            </a:r>
          </a:p>
          <a:p>
            <a:pPr algn="just"/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Through this project we will analyse-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Past Trends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Predict Future Temperature Anomalies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Provide Interactive Visualization</a:t>
            </a:r>
          </a:p>
          <a:p>
            <a:pPr marL="0" indent="0" algn="just"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Temperature measurement thermometer ...">
            <a:extLst>
              <a:ext uri="{FF2B5EF4-FFF2-40B4-BE49-F238E27FC236}">
                <a16:creationId xmlns:a16="http://schemas.microsoft.com/office/drawing/2014/main" id="{8FFA47A3-2BC6-F645-2D32-95BFC7FC4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30"/>
          <a:stretch/>
        </p:blipFill>
        <p:spPr bwMode="auto">
          <a:xfrm>
            <a:off x="7022874" y="1538516"/>
            <a:ext cx="4577738" cy="409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4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614-9558-7A53-DE9A-6FEB87E3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BC6AF-7603-C7FB-882C-7CC63A6F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33F7-776C-BD39-68A0-1D269A7BE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1538516"/>
            <a:ext cx="7019779" cy="5319484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monthly temperature anomalies from 1880 to the present, with each row representing a different year. The temperature anomalies are compared to a long-term baseline (typically the 20th-century average) and are measured in degrees Celsius.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 the Dataset: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year of observation.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Columns (Jan-Dec)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temperature anomaly for each month (from January to December).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annual mean temperature anomaly (based on all 12 months of the year).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December to November temperature anomaly.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IN" sz="1800" dirty="0"/>
              <a:t>Seasonal Columns (DJF, MAM, JJA, SON):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1600" b="1" dirty="0"/>
              <a:t>DJF</a:t>
            </a:r>
            <a:r>
              <a:rPr lang="en-IN" sz="1600" dirty="0"/>
              <a:t>: Winter temperature anomaly (December, January, February). 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1600" b="1" dirty="0"/>
              <a:t>MAM</a:t>
            </a:r>
            <a:r>
              <a:rPr lang="en-IN" sz="1600" dirty="0"/>
              <a:t>: Spring temperature anomaly (March, April, May).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1600" b="1" dirty="0"/>
              <a:t>JJA</a:t>
            </a:r>
            <a:r>
              <a:rPr lang="en-IN" sz="1600" dirty="0"/>
              <a:t>: Summer temperature anomaly (June, July, August)</a:t>
            </a:r>
          </a:p>
          <a:p>
            <a:pPr lvl="2" algn="just">
              <a:buFont typeface="Courier New" panose="02070309020205020404" pitchFamily="49" charset="0"/>
              <a:buChar char="o"/>
            </a:pPr>
            <a:r>
              <a:rPr lang="en-IN" sz="1600" b="1" dirty="0"/>
              <a:t>SON</a:t>
            </a:r>
            <a:r>
              <a:rPr lang="en-IN" sz="1600" dirty="0"/>
              <a:t>: Fall temperature anomaly (September, October, November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Data Analyst Job Description ...">
            <a:extLst>
              <a:ext uri="{FF2B5EF4-FFF2-40B4-BE49-F238E27FC236}">
                <a16:creationId xmlns:a16="http://schemas.microsoft.com/office/drawing/2014/main" id="{A9F2333B-4F64-E0E6-FE8F-39E02AF9A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669" y="2518118"/>
            <a:ext cx="4371032" cy="24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08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9AE-111F-19C0-A923-E1C12A25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CA6C4-B476-424A-2B92-FF344F365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3379"/>
            <a:ext cx="8249530" cy="115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fill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BFC3B-A03C-367F-FC40-CF3AF731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298"/>
          <a:stretch/>
        </p:blipFill>
        <p:spPr>
          <a:xfrm>
            <a:off x="466453" y="2763669"/>
            <a:ext cx="9979220" cy="1829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569FBD-10FA-7655-2D1B-696337DE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63" b="3195"/>
          <a:stretch/>
        </p:blipFill>
        <p:spPr>
          <a:xfrm>
            <a:off x="466453" y="4754243"/>
            <a:ext cx="10005768" cy="18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40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2D927-BBF8-6040-3CA0-91065CBE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166D-C004-1C02-41F2-59D01466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DDE13-36A0-1A1D-E188-366DEDD1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3379"/>
            <a:ext cx="9881383" cy="115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Wrong data types of few columns</a:t>
            </a:r>
          </a:p>
          <a:p>
            <a:r>
              <a:rPr lang="en-US" sz="1800" dirty="0"/>
              <a:t>Converted </a:t>
            </a:r>
            <a:r>
              <a:rPr lang="en-US" sz="1800" b="1" dirty="0"/>
              <a:t>Object</a:t>
            </a:r>
            <a:r>
              <a:rPr lang="en-US" sz="1800" dirty="0"/>
              <a:t> Datatype to </a:t>
            </a:r>
            <a:r>
              <a:rPr lang="en-US" sz="1800" b="1" dirty="0"/>
              <a:t>float64 </a:t>
            </a:r>
            <a:r>
              <a:rPr lang="en-US" sz="1800" dirty="0"/>
              <a:t>as the values were numerical.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35287-93DC-87B2-2C38-710E6942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4" y="2529056"/>
            <a:ext cx="3314538" cy="4145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81A03-1B5C-E569-07F5-6D0880D4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443" y="2529056"/>
            <a:ext cx="3139173" cy="414587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510BBA2-E3D3-A4C4-E3AE-86848340E956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23DE2-7614-64FC-C687-CD13CE64C72E}"/>
              </a:ext>
            </a:extLst>
          </p:cNvPr>
          <p:cNvCxnSpPr/>
          <p:nvPr/>
        </p:nvCxnSpPr>
        <p:spPr>
          <a:xfrm>
            <a:off x="3967089" y="5873261"/>
            <a:ext cx="279635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8645AAB-4A2A-9C40-53A1-3EF971008D21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87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72859-F362-7A1A-AC32-108433487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12E3-BD73-371B-B9F8-288113A4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69D89-CC44-4CAA-E5C1-8987458A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3378"/>
            <a:ext cx="9881383" cy="156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historical temperature anomalies from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1880 to 2024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covering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key statistical insights such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mean, standard deviation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temperature fluctuations across different months and seasons, enabling trend analysis and climate predictions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46E88E-DC0A-B1AA-2589-148E422EC539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913384-7BCB-D356-C980-987F45EE31DE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0BA47-86D2-8CF6-2B98-9C92F4D94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52" y="3432202"/>
            <a:ext cx="11532093" cy="27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5327-3103-5C06-5A50-BC133505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6D68-2FAF-B80B-7071-3AC9A76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81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FE148-DC33-9D53-F912-63F0AA71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33378"/>
            <a:ext cx="9881383" cy="1561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New Column Yearly Moving Average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5-Year Moving Average column. It helped in capturing Long Term Trends.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0E8ED3-7936-9A7B-25EE-5D24BB1B9B6C}"/>
              </a:ext>
            </a:extLst>
          </p:cNvPr>
          <p:cNvSpPr/>
          <p:nvPr/>
        </p:nvSpPr>
        <p:spPr>
          <a:xfrm>
            <a:off x="8947051" y="5598940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C8A669-F3A0-726F-E2C3-8641F6206F6C}"/>
              </a:ext>
            </a:extLst>
          </p:cNvPr>
          <p:cNvSpPr/>
          <p:nvPr/>
        </p:nvSpPr>
        <p:spPr>
          <a:xfrm>
            <a:off x="3179297" y="5598939"/>
            <a:ext cx="787792" cy="54864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18B84-357B-2F1A-4599-C15F6AB4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5" y="2902703"/>
            <a:ext cx="11901268" cy="28884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0555A6-4A13-4E36-95A7-6C588CFDE866}"/>
              </a:ext>
            </a:extLst>
          </p:cNvPr>
          <p:cNvSpPr/>
          <p:nvPr/>
        </p:nvSpPr>
        <p:spPr>
          <a:xfrm>
            <a:off x="10784057" y="2982348"/>
            <a:ext cx="1139484" cy="272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5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1052</Words>
  <Application>Microsoft Office PowerPoint</Application>
  <PresentationFormat>Widescreen</PresentationFormat>
  <Paragraphs>130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Global Temperature Anomaly Prediction &amp; Analysis Dashboard</vt:lpstr>
      <vt:lpstr>Table Of Content</vt:lpstr>
      <vt:lpstr>Problem Statement</vt:lpstr>
      <vt:lpstr>Objective</vt:lpstr>
      <vt:lpstr>Data Description</vt:lpstr>
      <vt:lpstr>Data Cleaning</vt:lpstr>
      <vt:lpstr>Data Cleaning</vt:lpstr>
      <vt:lpstr>Data Summary</vt:lpstr>
      <vt:lpstr>Feature Engineering</vt:lpstr>
      <vt:lpstr>Feature Engineering</vt:lpstr>
      <vt:lpstr>Feature Engineering</vt:lpstr>
      <vt:lpstr>Feature Engineering</vt:lpstr>
      <vt:lpstr>Exploratory Data   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Deployment</vt:lpstr>
      <vt:lpstr>Deployment</vt:lpstr>
      <vt:lpstr>Tableau Dashboard</vt:lpstr>
      <vt:lpstr>Tableau Dashboard</vt:lpstr>
      <vt:lpstr>Key Insights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Garg</dc:creator>
  <cp:lastModifiedBy>Muskan Garg</cp:lastModifiedBy>
  <cp:revision>6</cp:revision>
  <dcterms:created xsi:type="dcterms:W3CDTF">2025-03-06T16:33:39Z</dcterms:created>
  <dcterms:modified xsi:type="dcterms:W3CDTF">2025-03-09T17:07:14Z</dcterms:modified>
</cp:coreProperties>
</file>