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7" r:id="rId6"/>
    <p:sldId id="258" r:id="rId7"/>
    <p:sldId id="259" r:id="rId8"/>
    <p:sldId id="260" r:id="rId9"/>
    <p:sldId id="278" r:id="rId10"/>
    <p:sldId id="281" r:id="rId11"/>
    <p:sldId id="279" r:id="rId12"/>
    <p:sldId id="263" r:id="rId13"/>
    <p:sldId id="282" r:id="rId14"/>
    <p:sldId id="283" r:id="rId15"/>
    <p:sldId id="284" r:id="rId16"/>
    <p:sldId id="285" r:id="rId17"/>
    <p:sldId id="286" r:id="rId18"/>
    <p:sldId id="287" r:id="rId19"/>
    <p:sldId id="289" r:id="rId20"/>
    <p:sldId id="288" r:id="rId21"/>
    <p:sldId id="290" r:id="rId22"/>
    <p:sldId id="275" r:id="rId23"/>
    <p:sldId id="29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033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5450C9-30E0-4ACF-BDD1-092463FFF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6ABAD-DFC6-41BB-AF76-77EBFA4568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9BF0D-A27E-4949-BA05-26DFC7FA342E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C7E56-E390-43F2-A87A-4A200501E4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FB9EB-179C-4409-A4AF-09861B235A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62803-C07A-499E-9504-8ED8734DAF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69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4AA30-155C-4903-9267-E3BBFB95FF41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3F336-7DD2-47CF-A0F3-D1163B2A9C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3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343BBF-5896-492F-B293-DE44DE831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127" y="5095875"/>
            <a:ext cx="4991747" cy="1762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BC4C36-9C93-4585-BF64-797C379471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0 h 5924550"/>
              <a:gd name="connsiteX1" fmla="*/ 11258550 w 11258550"/>
              <a:gd name="connsiteY1" fmla="*/ 0 h 5924550"/>
              <a:gd name="connsiteX2" fmla="*/ 11258550 w 11258550"/>
              <a:gd name="connsiteY2" fmla="*/ 5924550 h 5924550"/>
              <a:gd name="connsiteX3" fmla="*/ 8125149 w 11258550"/>
              <a:gd name="connsiteY3" fmla="*/ 5924550 h 5924550"/>
              <a:gd name="connsiteX4" fmla="*/ 8125149 w 11258550"/>
              <a:gd name="connsiteY4" fmla="*/ 4629150 h 5924550"/>
              <a:gd name="connsiteX5" fmla="*/ 3133402 w 11258550"/>
              <a:gd name="connsiteY5" fmla="*/ 4629150 h 5924550"/>
              <a:gd name="connsiteX6" fmla="*/ 3133402 w 11258550"/>
              <a:gd name="connsiteY6" fmla="*/ 5924550 h 5924550"/>
              <a:gd name="connsiteX7" fmla="*/ 0 w 11258550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0"/>
                </a:moveTo>
                <a:lnTo>
                  <a:pt x="11258550" y="0"/>
                </a:lnTo>
                <a:lnTo>
                  <a:pt x="11258550" y="5924550"/>
                </a:lnTo>
                <a:lnTo>
                  <a:pt x="8125149" y="5924550"/>
                </a:lnTo>
                <a:lnTo>
                  <a:pt x="8125149" y="4629150"/>
                </a:lnTo>
                <a:lnTo>
                  <a:pt x="3133402" y="4629150"/>
                </a:lnTo>
                <a:lnTo>
                  <a:pt x="3133402" y="5924550"/>
                </a:lnTo>
                <a:lnTo>
                  <a:pt x="0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749D11F-03B6-400D-94E7-177EEBC5C7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0921" y="6176266"/>
            <a:ext cx="4270159" cy="339247"/>
          </a:xfrm>
        </p:spPr>
        <p:txBody>
          <a:bodyPr>
            <a:noAutofit/>
          </a:bodyPr>
          <a:lstStyle>
            <a:lvl1pPr marL="0" indent="0" algn="ctr">
              <a:buNone/>
              <a:defRPr sz="2000" spc="1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C86F7-04B1-4F1F-B4FB-8A3C27936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940" y="5489855"/>
            <a:ext cx="4270248" cy="640080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000" cap="all" baseline="0">
                <a:ln w="19050">
                  <a:solidFill>
                    <a:schemeClr val="accent6"/>
                  </a:solidFill>
                </a:ln>
                <a:noFill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3638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8D0226-3AB8-4591-90BD-C0E6D9A30301}"/>
              </a:ext>
            </a:extLst>
          </p:cNvPr>
          <p:cNvSpPr/>
          <p:nvPr userDrawn="1"/>
        </p:nvSpPr>
        <p:spPr>
          <a:xfrm>
            <a:off x="1780309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12CA40-DF7D-4358-831F-BC9B8960CBDB}"/>
              </a:ext>
            </a:extLst>
          </p:cNvPr>
          <p:cNvSpPr/>
          <p:nvPr userDrawn="1"/>
        </p:nvSpPr>
        <p:spPr>
          <a:xfrm>
            <a:off x="4979555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1A6E6-C76B-400D-9A19-F1B09AD38A3E}"/>
              </a:ext>
            </a:extLst>
          </p:cNvPr>
          <p:cNvSpPr/>
          <p:nvPr userDrawn="1"/>
        </p:nvSpPr>
        <p:spPr>
          <a:xfrm>
            <a:off x="8153400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67140AA-40F5-4101-B5AA-DDCDA4906E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53428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966AA58-3FAC-4126-8C63-16F104203B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07899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B430FA7-46C5-4651-8ED7-21284AF012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2674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C698088-82D8-4D90-AE73-66B661DFCB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07145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3FF934E-D2F5-409F-B4EB-CD316340BF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51920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E006825-EBAA-451B-AD52-683B7109D5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0990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044D0E17-B284-4856-BBDB-FFF2EBAB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56B7B285-9E5D-48DB-B740-3FDA433F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73D1A241-8F30-495A-8B68-B8A5CAA1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931C97-3E53-4030-A6E5-50E4DF9A1C34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F8C40A-9F2A-4E97-956E-E8A1BFB94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71808"/>
            <a:ext cx="6408851" cy="63919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2419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1A5FC-3F83-4927-88B5-5BCBA3EA684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3386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EE9FB-42C5-4A09-A4FE-4DDE8CF9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8DFF-BE58-419E-A8E1-FD94281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4A919-F912-4129-B930-D8A078A8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CEA9B97-0004-4411-ABB4-A27F463B8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045" y="2387634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D60F60-B501-479A-A75A-8FD1F97965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7045" y="1804968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170FD0E-EBE1-4417-BC9D-4CD5F92BFD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5452" y="2385650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7738676-CB36-4BE1-A9C9-0215DEEECB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5452" y="1802984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38544-38E0-4456-B973-6058B9961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8"/>
            <a:ext cx="6041907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0086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3F335-C36A-4214-BC97-BB4C9721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CBA95-53AF-4D84-851A-5832386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8AEEC-9F28-4200-B5D7-453E32B3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9967FE-B330-4703-9D6E-CC40B84B1030}"/>
              </a:ext>
            </a:extLst>
          </p:cNvPr>
          <p:cNvCxnSpPr>
            <a:cxnSpLocks/>
          </p:cNvCxnSpPr>
          <p:nvPr userDrawn="1"/>
        </p:nvCxnSpPr>
        <p:spPr>
          <a:xfrm>
            <a:off x="6150567" y="2200739"/>
            <a:ext cx="0" cy="346992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BC0FBFA-8000-40C6-8EF3-D30A0A48CBC5}"/>
              </a:ext>
            </a:extLst>
          </p:cNvPr>
          <p:cNvCxnSpPr>
            <a:cxnSpLocks/>
          </p:cNvCxnSpPr>
          <p:nvPr userDrawn="1"/>
        </p:nvCxnSpPr>
        <p:spPr>
          <a:xfrm flipH="1">
            <a:off x="2545167" y="3935702"/>
            <a:ext cx="710166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DCC767D-316F-42DA-9712-29C185B762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8036" y="1767731"/>
            <a:ext cx="170696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DC3AF654-39ED-4B70-9A85-34D9DC793D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8035" y="5683895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3E0B0DF9-E558-439A-9B7D-4C600008B0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BB9DF13-A501-4465-8844-F8ADFE8BED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834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D23EF573-9496-4229-ABB9-B58C441687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85000" y="2740969"/>
            <a:ext cx="1929792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6C96D231-4BEB-47C0-BC89-3D69A5E0DD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59358" y="4263233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18B3BFCC-5202-4CF7-8748-EA1165299B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45805" y="500105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0F78A8C0-E488-4B82-A881-BAF70EF526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28224" y="4328700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9CBF7863-921B-428D-857E-AC4D195E8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64942" y="4956195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3818CA49-6F16-4527-9CE5-335D522ECAA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96547" y="287027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8460B-1230-475A-839A-BB0365A3D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7"/>
            <a:ext cx="10629597" cy="6458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4389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3D11A1-D567-4DE9-AFD4-7A6BC7C300C1}"/>
              </a:ext>
            </a:extLst>
          </p:cNvPr>
          <p:cNvSpPr/>
          <p:nvPr userDrawn="1"/>
        </p:nvSpPr>
        <p:spPr>
          <a:xfrm>
            <a:off x="4483944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398470-6F00-41F0-B63E-42C03BC992F8}"/>
              </a:ext>
            </a:extLst>
          </p:cNvPr>
          <p:cNvSpPr/>
          <p:nvPr userDrawn="1"/>
        </p:nvSpPr>
        <p:spPr>
          <a:xfrm>
            <a:off x="4489659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06A024-E68E-4F1C-887D-415804C89479}"/>
              </a:ext>
            </a:extLst>
          </p:cNvPr>
          <p:cNvSpPr/>
          <p:nvPr userDrawn="1"/>
        </p:nvSpPr>
        <p:spPr>
          <a:xfrm>
            <a:off x="828484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3C2448-350F-482F-92C0-4F1495265933}"/>
              </a:ext>
            </a:extLst>
          </p:cNvPr>
          <p:cNvSpPr/>
          <p:nvPr userDrawn="1"/>
        </p:nvSpPr>
        <p:spPr>
          <a:xfrm>
            <a:off x="829055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BFB613-F647-4C24-8072-6BA560C2CF35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2D8BE-09E0-4B54-871E-627BA368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58535-C39C-4032-BC07-CC7DA745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38FD9-7569-4F67-9902-EA32B7F9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6849D09-65B8-4E5C-986A-AB5E3748D4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81350" y="1221488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C480B-19BB-48E2-8BEF-4AA0680D32DE}"/>
              </a:ext>
            </a:extLst>
          </p:cNvPr>
          <p:cNvSpPr/>
          <p:nvPr userDrawn="1"/>
        </p:nvSpPr>
        <p:spPr>
          <a:xfrm>
            <a:off x="69151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C09E39-FAAE-43BC-8BD6-08DC89C45F5B}"/>
              </a:ext>
            </a:extLst>
          </p:cNvPr>
          <p:cNvSpPr/>
          <p:nvPr userDrawn="1"/>
        </p:nvSpPr>
        <p:spPr>
          <a:xfrm>
            <a:off x="69722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7156FBE-72BD-4A64-99F7-1ABAA272A0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3928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AEE629F-FF1D-44AE-B728-8EA70D72A3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0644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C4D74F9-C022-4D89-9C64-1A0A5FD3A6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51543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06BD1-5247-47AE-87C4-5720ED5AC7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3928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D3684C2-E9CD-4A2A-993D-ABF39BD30C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50644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960BEA5-C2B5-456D-8982-4C8A8E7EE6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51543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CDC00CA-B925-48D9-91B3-A79A59C280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1350" y="671807"/>
            <a:ext cx="5829300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97463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36D74-17F7-4684-B610-18AB1682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FBB6F-A08B-41AD-8AD2-DC5AE674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A4285-BB73-4E13-BBDF-3F14D2AD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F28238E-356F-43CD-AA8F-3BC1FA26B6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900" y="1172060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050BF9B7-44D3-43B3-8650-0E38FB9F80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5497" y="2172381"/>
            <a:ext cx="4487220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0A34C87-263B-4C39-95B1-6A3E78FC48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172381"/>
            <a:ext cx="5007023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FDE5E1-CA4F-47D6-B408-560DFA59D301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906463" y="2752724"/>
            <a:ext cx="5007022" cy="32924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Content Placeholder 9">
            <a:extLst>
              <a:ext uri="{FF2B5EF4-FFF2-40B4-BE49-F238E27FC236}">
                <a16:creationId xmlns:a16="http://schemas.microsoft.com/office/drawing/2014/main" id="{E8933B94-68E9-4F8A-95B3-C8A867B06FF5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785497" y="2747768"/>
            <a:ext cx="4500041" cy="32924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997C22C-C02E-4D5D-866A-A163E2B47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900" y="671808"/>
            <a:ext cx="5829300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6785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9A6EC546-1FDF-48B1-BB0F-4069A4AF6B46}"/>
              </a:ext>
            </a:extLst>
          </p:cNvPr>
          <p:cNvSpPr/>
          <p:nvPr userDrawn="1"/>
        </p:nvSpPr>
        <p:spPr>
          <a:xfrm rot="5400000">
            <a:off x="1338026" y="-868210"/>
            <a:ext cx="972645" cy="3647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787A3-6FE4-43A8-B38B-0F6A2EF1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E0A1E-0F1E-4FFE-B209-3D967919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99867-6933-40F9-BEA0-F30FA697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00E72126-EBC8-4AA7-AA53-38A15FDEC6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C44CA5E4-4215-49A0-86F5-2C4847D87E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735C1917-DDF3-4A5B-AEB9-E0FBD98EC5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0FF36A3-BF35-4A36-ADAB-547CA8CAE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3BE85149-0E6D-4CDC-82B6-EF6894D9C9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6E8B6B5-41D1-4EC9-84EF-1989A504B7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F13F401-A13F-4EF3-88FC-D517D7F7BA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94639D5D-D529-4EF5-9EF8-8C9B3715A2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45E22B01-C64B-4A03-9118-68BCAECC32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4BA50FF-5CC3-4F90-9AA6-5942DF634B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5B3EEE7C-67C5-49ED-A602-F8E162B21A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E91B34F-5506-49A1-8594-9259C64066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A7D7592-A438-4BE7-82A5-188EF3B70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70F1DE9A-9607-4D77-B1CA-EA7A15A4CA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FE726AB2-7D79-4CF4-ACA3-327A065CAA1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7991841-3C5D-4E23-ACEF-AC0C7BA286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E827F407-DC92-4E39-85F3-56B3405B23A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ADBEC4B1-A92B-4923-B3C2-44570B971C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32CD6E05-4E76-4ADF-9FC8-4321B2B96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3D40BE94-38F8-48B0-9A42-DA1A4197504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CFECD0B-5901-4EBC-92AA-3DE8CD1132D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B173BBB1-992E-4C62-B6EF-38E5859DA79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83639117-6091-4743-897D-3E5F4468CC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B7A64542-4E5B-4701-845E-5101F87E110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0F74B4EA-4966-4ABC-8DFD-01157881B8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20679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D7536456-E749-466F-8EFA-F33D8281227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18755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A6C85040-3D7A-4FD1-B96E-3ED73836766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966941C8-0858-4060-8F85-A63D40D0587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B66D6339-390D-45A7-BBF7-ADB8D6A0168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89C25EC2-6755-441D-BD59-204C60EFD6A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5AA552AB-DFEE-4CE4-9596-F63F557FD47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8AA79F31-661A-42DB-97E9-B3633BF6622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1E1E5-ACAD-4ED5-AAF2-539AF0733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71808"/>
            <a:ext cx="10515600" cy="6619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083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FB87B-D4AD-42B4-8993-D5BD031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DA0E7-08C2-442E-A8B3-F1218B69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842E0-2E48-4C5C-9EC5-429BF2DA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3808EC-BC22-46D4-895E-0A67F6EE1907}"/>
              </a:ext>
            </a:extLst>
          </p:cNvPr>
          <p:cNvSpPr/>
          <p:nvPr userDrawn="1"/>
        </p:nvSpPr>
        <p:spPr>
          <a:xfrm>
            <a:off x="9393543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83E2FE-F5EA-4C43-BC5B-23330B11D4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8333552" y="3930709"/>
            <a:ext cx="3975244" cy="9965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78592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0F7723-F5B1-4A97-921F-93E42B12D62B}"/>
              </a:ext>
            </a:extLst>
          </p:cNvPr>
          <p:cNvSpPr/>
          <p:nvPr userDrawn="1"/>
        </p:nvSpPr>
        <p:spPr>
          <a:xfrm>
            <a:off x="4659086" y="0"/>
            <a:ext cx="7532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70FDF-6533-4E3F-94A4-2548DA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B69DE-3108-4A10-8EDD-EC2EF3F5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B337B-1B07-4B9D-9563-C5E433F8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A44B00A-A50E-49C2-AE8C-E243734442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31913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0A1A7F-BD7F-4CB8-A8BD-C7DDCD62C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94627" y="2426760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53CF9-87EA-4162-8CBD-63E10EBEB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94627" y="2801755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F099E8E6-E766-4B5B-8E98-7D92E8F91A9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038065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3AC6007-1F43-4D93-842F-2E1F01D19B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779" y="2426197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5EC4308-1195-47F4-A415-8637701ADF8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779" y="2801192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8E583185-DBE3-45E6-B367-B88C50A91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31913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0B472BE4-F051-416A-AFCF-53E847C3E54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94627" y="5249132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FF4A7512-D4D0-4D2E-A300-C5EE0AC2EC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94627" y="5624127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7CBE80F1-F6E2-416E-9F4A-EBE15E0F94A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038065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B9A76D07-863C-4818-9D9C-99B8F83B8F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00779" y="5248569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822CAEC7-C513-41B6-9F77-3D5481F849E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00779" y="5623564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03895-E987-4148-AB13-798D65CB7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2238083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89745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64182B-9BBA-4B44-BC53-045107E9371D}"/>
              </a:ext>
            </a:extLst>
          </p:cNvPr>
          <p:cNvSpPr/>
          <p:nvPr userDrawn="1"/>
        </p:nvSpPr>
        <p:spPr>
          <a:xfrm>
            <a:off x="2754086" y="0"/>
            <a:ext cx="9437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A1795-FD62-4E99-989E-A14C0571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5EE35-717E-4E9F-A75B-366341B3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606A6-DC50-4DDF-8621-3D530D52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9DE112EE-5EA4-49AF-8AF9-754D30C144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45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3210BF0-55FD-4D41-9458-4492BAD292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495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739369F-4EDD-4B19-8395-084759667B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7495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A72E3657-9D29-484E-819B-67EA4ADC47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5879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3E59867B-1A93-4A9B-9C2E-AE7B5FCF51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7529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90192BD-CD3C-44D3-9A9A-8782B80F76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7529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75E378BE-4D71-48F2-BA16-CCF8158EF7E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95913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0F28DC9-C26A-4D42-8BFA-540BB696E0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7563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642AD6D-085C-424D-B340-7731A4F95D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7563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CD02B3D-3B05-4CE4-98EF-4772E813751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059471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58AF150-35C5-4E99-97F8-798A80E52A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75977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02EB253-A55A-4EC6-A5A8-ABACCF75D0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75977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1A02BB49-28DB-48E5-8959-D36C9840302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75845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03C6BE33-794C-464D-886A-DB31DC137B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7495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1088B84-C9AE-4E0F-BE0B-7691872F789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95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EC807298-9742-4D0C-86D4-A25C5ED3069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85879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B94081A-B2B7-439C-B7CA-91A63FB88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529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75898E2-098E-4BDE-8BA8-C1D0755D7E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7529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B78526-379C-43C5-ABE7-2F184FC309A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95913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FAA9378E-4336-4D84-9033-052E57D5470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563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4AF0D6AA-392E-489E-8457-370F653057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563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515D701A-667D-41D8-B25B-72B088C7E9E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0059471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D0AB2C67-89B8-459B-BB18-3655BA5AB35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75977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88DB254D-C387-4A49-A475-DA300A71317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75977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00339E-E516-47A3-98FD-7904488645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332219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10110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16B3E-BF5D-4CBE-AA15-FEAD2B0B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6F15C-2031-4B28-91FF-8532EFE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47681-AA55-4F94-8741-812FB362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B5880F-F841-4DE6-B266-C373510AF249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88B7164-58B7-4BB5-998B-0E7F664D929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62550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CB6F5B2-F117-4AD5-9C54-96006D152F1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3226739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60636773-D205-448C-8DD8-8BBC3AFC25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5857430" y="3063181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CD4F0A7-B003-44EA-AD28-A4B13CCE89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8520742" y="3063180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CEEA233-6913-4525-8B47-39C2814EEF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18C63E6-2425-4D8D-99C9-99B35F978A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EB3CF35-C4EC-42DA-B265-89015DF0350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3606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1B05A3F-5647-4FA8-AAB1-0438B6F6DD1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3606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67059F7A-88D8-4E2F-A6F4-6CF5F194D5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190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CB25228C-31FC-4E25-80B1-8FAD0909BE7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1190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E3BCA350-B685-4ADC-9FC8-23180729767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904516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75319BC-EF3B-4B55-9663-E04ED5DBC8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04516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E10C144-C9A1-43BD-9C8A-183A065E2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694" y="658420"/>
            <a:ext cx="347273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602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96E7A44-0539-4C8E-ABEB-E56B131C4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9326" y="2152651"/>
            <a:ext cx="6162674" cy="29098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0CB7D0-0851-45AD-932F-0A0BD59CCB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466726"/>
            <a:ext cx="6848474" cy="6391274"/>
          </a:xfrm>
          <a:custGeom>
            <a:avLst/>
            <a:gdLst>
              <a:gd name="connsiteX0" fmla="*/ 0 w 6848474"/>
              <a:gd name="connsiteY0" fmla="*/ 0 h 6391274"/>
              <a:gd name="connsiteX1" fmla="*/ 6848474 w 6848474"/>
              <a:gd name="connsiteY1" fmla="*/ 0 h 6391274"/>
              <a:gd name="connsiteX2" fmla="*/ 6848474 w 6848474"/>
              <a:gd name="connsiteY2" fmla="*/ 1685925 h 6391274"/>
              <a:gd name="connsiteX3" fmla="*/ 6029325 w 6848474"/>
              <a:gd name="connsiteY3" fmla="*/ 1685925 h 6391274"/>
              <a:gd name="connsiteX4" fmla="*/ 6029325 w 6848474"/>
              <a:gd name="connsiteY4" fmla="*/ 4595813 h 6391274"/>
              <a:gd name="connsiteX5" fmla="*/ 6848474 w 6848474"/>
              <a:gd name="connsiteY5" fmla="*/ 4595813 h 6391274"/>
              <a:gd name="connsiteX6" fmla="*/ 6848474 w 6848474"/>
              <a:gd name="connsiteY6" fmla="*/ 6391274 h 6391274"/>
              <a:gd name="connsiteX7" fmla="*/ 0 w 6848474"/>
              <a:gd name="connsiteY7" fmla="*/ 6391274 h 639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48474" h="6391274">
                <a:moveTo>
                  <a:pt x="0" y="0"/>
                </a:moveTo>
                <a:lnTo>
                  <a:pt x="6848474" y="0"/>
                </a:lnTo>
                <a:lnTo>
                  <a:pt x="6848474" y="1685925"/>
                </a:lnTo>
                <a:lnTo>
                  <a:pt x="6029325" y="1685925"/>
                </a:lnTo>
                <a:lnTo>
                  <a:pt x="6029325" y="4595813"/>
                </a:lnTo>
                <a:lnTo>
                  <a:pt x="6848474" y="4595813"/>
                </a:lnTo>
                <a:lnTo>
                  <a:pt x="6848474" y="6391274"/>
                </a:lnTo>
                <a:lnTo>
                  <a:pt x="0" y="63912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C0B0C-9F99-4C31-993B-EB072ABA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CDF4-F0E3-4D07-89C6-5ABCCDDD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BDA5F-715E-4514-9476-437B3EB0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D38E0F-D52F-4777-9D68-D30CB3B8C8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24625" y="2624137"/>
            <a:ext cx="5172075" cy="2033588"/>
          </a:xfrm>
        </p:spPr>
        <p:txBody>
          <a:bodyPr>
            <a:no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6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E083E92-8775-41F5-A992-0786A40813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92272" y="671808"/>
            <a:ext cx="3661528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76292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02A0C2-BC21-4E10-B50C-353B8CBD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985" y="1057275"/>
            <a:ext cx="6015990" cy="3457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B548780-9B3B-47BB-AA7B-928FA50A6A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57275"/>
            <a:ext cx="12191999" cy="5295900"/>
          </a:xfrm>
          <a:custGeom>
            <a:avLst/>
            <a:gdLst>
              <a:gd name="connsiteX0" fmla="*/ 0 w 12191999"/>
              <a:gd name="connsiteY0" fmla="*/ 0 h 5295900"/>
              <a:gd name="connsiteX1" fmla="*/ 514985 w 12191999"/>
              <a:gd name="connsiteY1" fmla="*/ 0 h 5295900"/>
              <a:gd name="connsiteX2" fmla="*/ 514985 w 12191999"/>
              <a:gd name="connsiteY2" fmla="*/ 3457576 h 5295900"/>
              <a:gd name="connsiteX3" fmla="*/ 6530975 w 12191999"/>
              <a:gd name="connsiteY3" fmla="*/ 3457576 h 5295900"/>
              <a:gd name="connsiteX4" fmla="*/ 6530975 w 12191999"/>
              <a:gd name="connsiteY4" fmla="*/ 0 h 5295900"/>
              <a:gd name="connsiteX5" fmla="*/ 12191999 w 12191999"/>
              <a:gd name="connsiteY5" fmla="*/ 0 h 5295900"/>
              <a:gd name="connsiteX6" fmla="*/ 12191999 w 12191999"/>
              <a:gd name="connsiteY6" fmla="*/ 5295900 h 5295900"/>
              <a:gd name="connsiteX7" fmla="*/ 0 w 12191999"/>
              <a:gd name="connsiteY7" fmla="*/ 5295900 h 529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5295900">
                <a:moveTo>
                  <a:pt x="0" y="0"/>
                </a:moveTo>
                <a:lnTo>
                  <a:pt x="514985" y="0"/>
                </a:lnTo>
                <a:lnTo>
                  <a:pt x="514985" y="3457576"/>
                </a:lnTo>
                <a:lnTo>
                  <a:pt x="6530975" y="3457576"/>
                </a:lnTo>
                <a:lnTo>
                  <a:pt x="6530975" y="0"/>
                </a:lnTo>
                <a:lnTo>
                  <a:pt x="12191999" y="0"/>
                </a:lnTo>
                <a:lnTo>
                  <a:pt x="12191999" y="5295900"/>
                </a:lnTo>
                <a:lnTo>
                  <a:pt x="0" y="52959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958E2-130A-401C-B53D-DCC76962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78FE4-D7D1-40CE-9190-C68702FE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C4996-95A4-4EC0-BF6E-7C2FACB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332CD16-89CC-43FA-B7BF-06786B4648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6354" y="1547271"/>
            <a:ext cx="5172932" cy="25812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27734DB-D9FF-4945-91EF-DB146D834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2250" y="762308"/>
            <a:ext cx="5783657" cy="6659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96990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FB6A2A-F24A-4E64-A207-404C8CC7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0600" y="2132410"/>
            <a:ext cx="3581400" cy="23169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E19EA-E986-4004-8C5B-712009E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12B16-8A8E-4099-ACE3-946220C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8AF2A-C932-41B3-957E-9888020C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7D0C286-3FF6-4839-AE38-6F404BF056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66725"/>
            <a:ext cx="7834312" cy="5924550"/>
          </a:xfrm>
          <a:custGeom>
            <a:avLst/>
            <a:gdLst>
              <a:gd name="connsiteX0" fmla="*/ 7834312 w 7834312"/>
              <a:gd name="connsiteY0" fmla="*/ 0 h 5924550"/>
              <a:gd name="connsiteX1" fmla="*/ 0 w 7834312"/>
              <a:gd name="connsiteY1" fmla="*/ 0 h 5924550"/>
              <a:gd name="connsiteX2" fmla="*/ 0 w 7834312"/>
              <a:gd name="connsiteY2" fmla="*/ 1665685 h 5924550"/>
              <a:gd name="connsiteX3" fmla="*/ 1033462 w 7834312"/>
              <a:gd name="connsiteY3" fmla="*/ 1665685 h 5924550"/>
              <a:gd name="connsiteX4" fmla="*/ 1033462 w 7834312"/>
              <a:gd name="connsiteY4" fmla="*/ 3982640 h 5924550"/>
              <a:gd name="connsiteX5" fmla="*/ 0 w 7834312"/>
              <a:gd name="connsiteY5" fmla="*/ 3982640 h 5924550"/>
              <a:gd name="connsiteX6" fmla="*/ 0 w 7834312"/>
              <a:gd name="connsiteY6" fmla="*/ 5924550 h 5924550"/>
              <a:gd name="connsiteX7" fmla="*/ 7834312 w 7834312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4312" h="5924550">
                <a:moveTo>
                  <a:pt x="7834312" y="0"/>
                </a:moveTo>
                <a:lnTo>
                  <a:pt x="0" y="0"/>
                </a:lnTo>
                <a:lnTo>
                  <a:pt x="0" y="1665685"/>
                </a:lnTo>
                <a:lnTo>
                  <a:pt x="1033462" y="1665685"/>
                </a:lnTo>
                <a:lnTo>
                  <a:pt x="1033462" y="3982640"/>
                </a:lnTo>
                <a:lnTo>
                  <a:pt x="0" y="3982640"/>
                </a:lnTo>
                <a:lnTo>
                  <a:pt x="0" y="5924550"/>
                </a:lnTo>
                <a:lnTo>
                  <a:pt x="7834312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038514-112A-4AE2-BA52-286C38492F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10675" y="2579352"/>
            <a:ext cx="2381250" cy="14230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27393D-ACFC-4AC9-93A3-FE24F0D12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129259" y="3009387"/>
            <a:ext cx="4138612" cy="56299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163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760CB-267C-4B96-8D93-EA775230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8915-ABFD-4CAE-AC61-1E1B2B1C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218A-692D-4EB0-817E-60AFD43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5A4AB60-E1AB-4239-BFC7-C10A235B18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00899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3300DCB-9114-4ADF-8664-EFDD2C7A6E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232139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69E913-93AE-4878-BA45-C2A83F5ACE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4683183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F306DC8-5642-4A13-B67A-9BF5A74DB8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430367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C0CA179-9852-4BA8-8E7D-8C5F43775EA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65159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51735A5-9931-4467-9BBD-D622219F38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65159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467CBB-A84A-4371-9C2F-3BD7181223E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65159" y="4697520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96B9F0-428C-454F-A050-D0D8E87142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65159" y="431801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BEB11F1-0872-4500-8CBB-63D9F6BBA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89832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D1E8BAA-941F-4D25-92A6-7E9A2C3664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89832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7E5E59-1A85-4D6C-9DFC-E288DD5ABE98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B2D7D-08A6-4C69-B43C-2288E5BBD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58420"/>
            <a:ext cx="640885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6917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CFDE121-67A1-407B-A6E2-D5B255A4F712}"/>
              </a:ext>
            </a:extLst>
          </p:cNvPr>
          <p:cNvSpPr/>
          <p:nvPr userDrawn="1"/>
        </p:nvSpPr>
        <p:spPr>
          <a:xfrm>
            <a:off x="1282168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C2B05-C32D-4F66-8BDA-0F4824844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575672" y="4121035"/>
            <a:ext cx="3337712" cy="63919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7AE0851-B0C9-475B-8AD9-7C6A141FDDE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14645" y="758825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2254E01-FD47-43F3-A74C-720A0EA4C2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645" y="138820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B911B77-02F4-42D2-8639-A3F7EAFB71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4645" y="1767713"/>
            <a:ext cx="3281555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0FBF118A-5599-4A55-9939-8075D74851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14645" y="3251858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66BB17E-99F0-43A3-99AA-F92869531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645" y="3866925"/>
            <a:ext cx="3281555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34F74CA-3E2F-4F3A-BE25-F8D95721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645" y="4248925"/>
            <a:ext cx="3281555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B5A383D6-9A09-46E4-8DD5-684C3B04E1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077157" y="773142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6D712C8-D0F1-407A-AAC4-D86C1FDDCD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2244" y="1388209"/>
            <a:ext cx="328155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1C731A4-58E7-4726-BFC7-23260BCD62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2244" y="1767713"/>
            <a:ext cx="3281556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533CF28F-2EF0-4DE6-AD35-043AAA87EEC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72244" y="3237794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98ABB59-CA95-470C-A29D-627B16E69E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72244" y="3866925"/>
            <a:ext cx="3281556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571488-55CE-40DF-84B6-A5166E2BEF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2244" y="4248925"/>
            <a:ext cx="3281556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15CF3-8EFD-40BC-B749-25F401BC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DB08D-5054-4577-AA1B-BA9D87CF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F9931-2A77-46BF-822E-D503CEAF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1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93F3E0E-712E-4821-A89E-6727BD3825A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311D2-47FE-44C1-9B1C-179CAA33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FF648-B296-4801-91A9-A6868BFA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4D7C8-0561-4530-BCD5-AB0BB197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50F7E33-83E1-4951-9CEC-14866D6A3C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98135" y="2759613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F01B4AA-8A2C-488B-A306-BC09BA1C66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98135" y="2176946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79840D9-3F3D-4DFB-9592-867BB8CA12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45966" y="2759613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2DFBC7C-0887-40D8-93DA-CBE9F58B1C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45966" y="2176946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C60B52-4450-4317-A5DF-A3E617C12A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8135" y="4712146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F1DE6B-CBDA-40EB-A055-4FDC09ACC6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8135" y="4129479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9593E99-8D88-45AD-83AF-7F7F9AB693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45966" y="4712146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95823CC-CA7F-4F5B-B442-48A3969693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45966" y="4129479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87501-8949-4796-90C5-50D20B54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411" y="941112"/>
            <a:ext cx="6074545" cy="639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6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0A3F71-78A0-4742-B701-4A1489F5A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69108"/>
            <a:ext cx="4243755" cy="20771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CB7E97A-4B46-429D-80E3-5A2E689EFA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75" y="466724"/>
            <a:ext cx="9191625" cy="6391275"/>
          </a:xfrm>
          <a:custGeom>
            <a:avLst/>
            <a:gdLst>
              <a:gd name="connsiteX0" fmla="*/ 0 w 9191625"/>
              <a:gd name="connsiteY0" fmla="*/ 0 h 6391275"/>
              <a:gd name="connsiteX1" fmla="*/ 9191625 w 9191625"/>
              <a:gd name="connsiteY1" fmla="*/ 0 h 6391275"/>
              <a:gd name="connsiteX2" fmla="*/ 9191625 w 9191625"/>
              <a:gd name="connsiteY2" fmla="*/ 6391275 h 6391275"/>
              <a:gd name="connsiteX3" fmla="*/ 0 w 9191625"/>
              <a:gd name="connsiteY3" fmla="*/ 6391275 h 6391275"/>
              <a:gd name="connsiteX4" fmla="*/ 0 w 9191625"/>
              <a:gd name="connsiteY4" fmla="*/ 4779506 h 6391275"/>
              <a:gd name="connsiteX5" fmla="*/ 1243380 w 9191625"/>
              <a:gd name="connsiteY5" fmla="*/ 4779506 h 6391275"/>
              <a:gd name="connsiteX6" fmla="*/ 1243380 w 9191625"/>
              <a:gd name="connsiteY6" fmla="*/ 2702384 h 6391275"/>
              <a:gd name="connsiteX7" fmla="*/ 0 w 9191625"/>
              <a:gd name="connsiteY7" fmla="*/ 2702384 h 63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91625" h="6391275">
                <a:moveTo>
                  <a:pt x="0" y="0"/>
                </a:moveTo>
                <a:lnTo>
                  <a:pt x="9191625" y="0"/>
                </a:lnTo>
                <a:lnTo>
                  <a:pt x="9191625" y="6391275"/>
                </a:lnTo>
                <a:lnTo>
                  <a:pt x="0" y="6391275"/>
                </a:lnTo>
                <a:lnTo>
                  <a:pt x="0" y="4779506"/>
                </a:lnTo>
                <a:lnTo>
                  <a:pt x="1243380" y="4779506"/>
                </a:lnTo>
                <a:lnTo>
                  <a:pt x="1243380" y="2702384"/>
                </a:lnTo>
                <a:lnTo>
                  <a:pt x="0" y="270238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9D5F7-4F29-467D-8261-4E075BB2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C6787-293A-4CC2-A2D2-E2881CC6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1C36F-4448-4279-8552-28C42EC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CB8AC8A-361C-4A01-AEB1-112BEAC487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2133" y="3384898"/>
            <a:ext cx="3519487" cy="15883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47092-EAA4-4108-A528-108AD1F964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518" y="2211168"/>
            <a:ext cx="5829300" cy="6620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6700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FABFC7-4108-49F4-A75A-5AB472AA2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47139"/>
            <a:ext cx="12192000" cy="11637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62CB3A-11BC-4C5C-B53D-B965CFA2B6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3544135 h 5924550"/>
              <a:gd name="connsiteX1" fmla="*/ 11258550 w 11258550"/>
              <a:gd name="connsiteY1" fmla="*/ 3544135 h 5924550"/>
              <a:gd name="connsiteX2" fmla="*/ 11258550 w 11258550"/>
              <a:gd name="connsiteY2" fmla="*/ 5924550 h 5924550"/>
              <a:gd name="connsiteX3" fmla="*/ 0 w 11258550"/>
              <a:gd name="connsiteY3" fmla="*/ 5924550 h 5924550"/>
              <a:gd name="connsiteX4" fmla="*/ 0 w 11258550"/>
              <a:gd name="connsiteY4" fmla="*/ 0 h 5924550"/>
              <a:gd name="connsiteX5" fmla="*/ 11258550 w 11258550"/>
              <a:gd name="connsiteY5" fmla="*/ 0 h 5924550"/>
              <a:gd name="connsiteX6" fmla="*/ 11258550 w 11258550"/>
              <a:gd name="connsiteY6" fmla="*/ 2380414 h 5924550"/>
              <a:gd name="connsiteX7" fmla="*/ 0 w 11258550"/>
              <a:gd name="connsiteY7" fmla="*/ 2380414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3544135"/>
                </a:moveTo>
                <a:lnTo>
                  <a:pt x="11258550" y="3544135"/>
                </a:lnTo>
                <a:lnTo>
                  <a:pt x="11258550" y="5924550"/>
                </a:lnTo>
                <a:lnTo>
                  <a:pt x="0" y="5924550"/>
                </a:lnTo>
                <a:close/>
                <a:moveTo>
                  <a:pt x="0" y="0"/>
                </a:moveTo>
                <a:lnTo>
                  <a:pt x="11258550" y="0"/>
                </a:lnTo>
                <a:lnTo>
                  <a:pt x="11258550" y="2380414"/>
                </a:lnTo>
                <a:lnTo>
                  <a:pt x="0" y="23804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EBBDF-3A3F-40FD-9752-1D92BFAD1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38" y="3001020"/>
            <a:ext cx="8412524" cy="938559"/>
          </a:xfrm>
        </p:spPr>
        <p:txBody>
          <a:bodyPr/>
          <a:lstStyle>
            <a:lvl1pPr algn="ctr">
              <a:defRPr sz="5000" spc="100" baseline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6232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57E51-8279-450D-ABC2-889F91AD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52AC3-8AAB-49A9-8BB4-9A82193F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2EBEF-1685-466C-9FC9-D1A2D4A6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360F31D-8187-4BBF-807F-BCD7628363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" y="466725"/>
            <a:ext cx="6096000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61D3AC4-50E4-442B-88DA-99E01D461FA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200" y="2183098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BA1C8C7-E942-4381-8DFB-35C0D375D5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1632228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619FB69F-436E-4680-805E-129656D1F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4200" y="3732794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EEFB823-5D40-4C5F-8E5C-8DA5459631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200" y="3181924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7A70DDF-2854-466D-AE9A-7AA7BF3298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200" y="5307885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6C41E82-34D6-471D-81E8-FCA62C7F22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4757015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E1AE8-90BE-4DE3-93E9-B997D48FE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3162" y="668924"/>
            <a:ext cx="6041908" cy="6420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056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FB566-AB0F-4A84-A379-5B7A132A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01EE-E344-461A-85A0-3AA7F83A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9A25E-2DC1-49B1-A962-EFCDB81F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48D9ED-15C8-4EA0-B95F-CFD1BAF0A5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75743"/>
            <a:ext cx="6475268" cy="5915532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EF9385-3B06-4216-9420-A91190C6B7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91419" y="1125633"/>
            <a:ext cx="2937452" cy="11926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01ADD07-F155-4B1F-B204-2284F6999B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91419" y="74612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29012F5-57FB-4F6F-8FF8-DBA65EC1EF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1419" y="4716842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F8E7E45-85D4-40EE-836F-76055F0F8E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91419" y="4337338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315DB3C-D2E4-4310-8A18-71457CBD7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91419" y="2964253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8DBA9F3-328C-4BAE-A2E1-0FBFE3A476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91419" y="258474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7365-7137-471F-BFE9-2F6C3629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914546" y="3092260"/>
            <a:ext cx="5719734" cy="6824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7392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26315-2B7F-4C57-86AC-F861837D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E89F0-5C7D-4785-9E27-B2AC9192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B7DCF-7168-4376-8641-10965E65A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8FEF-9751-417B-82B2-BBAD07665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7CE99-0833-4AF7-954F-3E4BD5F9C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0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 cap="all" spc="200" baseline="0">
          <a:ln w="19050">
            <a:solidFill>
              <a:schemeClr val="accent1"/>
            </a:solidFill>
          </a:ln>
          <a:noFill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49020275-58F0-4491-8E8A-0A2AD5ED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876" y="5532057"/>
            <a:ext cx="4270248" cy="983455"/>
          </a:xfrm>
        </p:spPr>
        <p:txBody>
          <a:bodyPr>
            <a:noAutofit/>
          </a:bodyPr>
          <a:lstStyle/>
          <a:p>
            <a:br>
              <a:rPr lang="en-US" sz="1800" dirty="0">
                <a:latin typeface="Bahnschrift" panose="020B0502040204020203" pitchFamily="34" charset="0"/>
              </a:rPr>
            </a:br>
            <a:r>
              <a:rPr lang="en-US" sz="1800" dirty="0">
                <a:latin typeface="Bahnschrift" panose="020B0502040204020203" pitchFamily="34" charset="0"/>
              </a:rPr>
              <a:t>Exploring Drowsiness Patterns in Wearable Device Data</a:t>
            </a:r>
          </a:p>
        </p:txBody>
      </p:sp>
      <p:pic>
        <p:nvPicPr>
          <p:cNvPr id="1028" name="Picture 4" descr="What Is Wearable Technology in Healthcare?">
            <a:extLst>
              <a:ext uri="{FF2B5EF4-FFF2-40B4-BE49-F238E27FC236}">
                <a16:creationId xmlns:a16="http://schemas.microsoft.com/office/drawing/2014/main" id="{FDC25FC9-E69F-4993-555B-0363C7F12B17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1" r="7771"/>
          <a:stretch>
            <a:fillRect/>
          </a:stretch>
        </p:blipFill>
        <p:spPr bwMode="auto">
          <a:xfrm>
            <a:off x="1419738" y="129328"/>
            <a:ext cx="9352524" cy="492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06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E45BF-167C-9F24-48B1-4C90FD094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EBC868CD-1A6B-09FB-C0E3-625351B4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31.12.2024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0C54AE3E-809E-013B-BFA8-57E4639F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MADE BY- MUSKAN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694CF446-04EA-9F93-43C6-78D59F77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2E2CA-B759-2F35-6687-8F7417540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06" y="1545642"/>
            <a:ext cx="4070006" cy="2005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526D4A-23BB-5331-024D-8D6095E17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850" y="1545642"/>
            <a:ext cx="3758722" cy="20058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6CF8F0-1B76-65A7-D7BE-BC0DFEE9B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8294" y="1569074"/>
            <a:ext cx="3822908" cy="20058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147586-7A53-AD3D-E6A7-012D3F5FAA38}"/>
              </a:ext>
            </a:extLst>
          </p:cNvPr>
          <p:cNvSpPr txBox="1"/>
          <p:nvPr/>
        </p:nvSpPr>
        <p:spPr>
          <a:xfrm>
            <a:off x="192450" y="3687986"/>
            <a:ext cx="3581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Slightly right skewed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 normal distribution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peak is observed around 2.0e6 which means green light detected similar signal values for the majority of the cases.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F375D6-32A1-74D0-5F64-1EFA5811905D}"/>
              </a:ext>
            </a:extLst>
          </p:cNvPr>
          <p:cNvSpPr txBox="1"/>
          <p:nvPr/>
        </p:nvSpPr>
        <p:spPr>
          <a:xfrm>
            <a:off x="4343067" y="3845304"/>
            <a:ext cx="31895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Positively skewed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peak is observed around 5.3e6 which means that the majority of red signal values are clustered around this range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small spikes could  be due to more variability</a:t>
            </a:r>
            <a:r>
              <a:rPr lang="en-IN" sz="16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0C4CF6-5876-D0DA-FB91-92C9C0D436DC}"/>
              </a:ext>
            </a:extLst>
          </p:cNvPr>
          <p:cNvSpPr txBox="1"/>
          <p:nvPr/>
        </p:nvSpPr>
        <p:spPr>
          <a:xfrm>
            <a:off x="8387447" y="3850128"/>
            <a:ext cx="318950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Positively skewed</a:t>
            </a:r>
          </a:p>
          <a:p>
            <a:pPr marL="285750" indent="-285750" algn="just">
              <a:buFontTx/>
              <a:buChar char="-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peak is observed around 6.0e6 which means most of the infrared signal values are concentrated here.</a:t>
            </a:r>
          </a:p>
          <a:p>
            <a:pPr marL="285750" indent="-285750" algn="just">
              <a:buFontTx/>
              <a:buChar char="-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hikes represents few variations in the readings which could be seen due to changes in blood flow or something else.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1A371E-6207-7EF5-3F52-2E11843EC628}"/>
              </a:ext>
            </a:extLst>
          </p:cNvPr>
          <p:cNvSpPr/>
          <p:nvPr/>
        </p:nvSpPr>
        <p:spPr>
          <a:xfrm>
            <a:off x="8153400" y="281354"/>
            <a:ext cx="4038600" cy="8581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295881-ABE7-6F85-0038-F0108C3A645D}"/>
              </a:ext>
            </a:extLst>
          </p:cNvPr>
          <p:cNvSpPr txBox="1"/>
          <p:nvPr/>
        </p:nvSpPr>
        <p:spPr>
          <a:xfrm>
            <a:off x="1847900" y="302751"/>
            <a:ext cx="89834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n>
                  <a:solidFill>
                    <a:schemeClr val="accent1"/>
                  </a:solidFill>
                </a:ln>
                <a:noFill/>
                <a:latin typeface="+mj-lt"/>
              </a:rPr>
              <a:t>DISTRIBUTION OF PPG SIGNALS</a:t>
            </a:r>
            <a:endParaRPr lang="en-IN" sz="4000" dirty="0">
              <a:ln>
                <a:solidFill>
                  <a:schemeClr val="accent1"/>
                </a:solidFill>
              </a:ln>
              <a:noFill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759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567AC-D57F-05A8-27E5-1E913E237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865C69CE-95AF-5AF3-87EA-D692EBFF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31.12.2024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2938D29F-8E9D-3AE9-3946-C77B7274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MADE BY- MUSKAN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16EED10-2081-0186-A1EA-D90E922D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D27226-FA79-01ED-E35B-1612E21B82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99" t="5353"/>
          <a:stretch/>
        </p:blipFill>
        <p:spPr>
          <a:xfrm>
            <a:off x="2209800" y="4184036"/>
            <a:ext cx="7984785" cy="2205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2CB39F-2F1D-D2E3-8EE4-A972D39FCE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301" r="9536"/>
          <a:stretch/>
        </p:blipFill>
        <p:spPr>
          <a:xfrm>
            <a:off x="2926080" y="2947386"/>
            <a:ext cx="6400800" cy="1236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420E60-E80C-E1B0-E11C-F05A8138249B}"/>
              </a:ext>
            </a:extLst>
          </p:cNvPr>
          <p:cNvSpPr txBox="1"/>
          <p:nvPr/>
        </p:nvSpPr>
        <p:spPr>
          <a:xfrm>
            <a:off x="1895620" y="2027634"/>
            <a:ext cx="84300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Heartrate  has highly negative correlation with drowsiness (which means, when heart rate increases drowsiness decreases and vice versa)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ADB786-B759-EE29-6FE8-F00A72802D93}"/>
              </a:ext>
            </a:extLst>
          </p:cNvPr>
          <p:cNvSpPr/>
          <p:nvPr/>
        </p:nvSpPr>
        <p:spPr>
          <a:xfrm>
            <a:off x="8153400" y="253072"/>
            <a:ext cx="4038600" cy="8864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DADF34-975A-BD38-AA75-0A7C30D8CD09}"/>
              </a:ext>
            </a:extLst>
          </p:cNvPr>
          <p:cNvSpPr txBox="1"/>
          <p:nvPr/>
        </p:nvSpPr>
        <p:spPr>
          <a:xfrm>
            <a:off x="838200" y="249915"/>
            <a:ext cx="99059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n>
                  <a:solidFill>
                    <a:schemeClr val="accent1"/>
                  </a:solidFill>
                </a:ln>
                <a:noFill/>
                <a:latin typeface="+mj-lt"/>
              </a:rPr>
              <a:t>LINE PLOT BETWEEN HEARTRATE AND DROWSINESS</a:t>
            </a:r>
            <a:endParaRPr lang="en-IN" sz="4000" dirty="0">
              <a:ln>
                <a:solidFill>
                  <a:schemeClr val="accent1"/>
                </a:solidFill>
              </a:ln>
              <a:noFill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7002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DB932-9DB2-2DD9-0E4A-914287D44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C6B6C1E1-6DEF-BCEA-EFFF-9F88FC8C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31.12.2024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2D992C9E-0690-C699-9ECA-E546DF65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MADE BY- MUSKAN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929CE701-B1D9-D9B3-8D39-3B42D768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C0C6E6-2CE9-BB76-7039-1F820C2D68CA}"/>
              </a:ext>
            </a:extLst>
          </p:cNvPr>
          <p:cNvSpPr/>
          <p:nvPr/>
        </p:nvSpPr>
        <p:spPr>
          <a:xfrm>
            <a:off x="8328074" y="276076"/>
            <a:ext cx="3863926" cy="9284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9E1BF-3DD8-B85B-25C1-6D828FF04E05}"/>
              </a:ext>
            </a:extLst>
          </p:cNvPr>
          <p:cNvSpPr txBox="1"/>
          <p:nvPr/>
        </p:nvSpPr>
        <p:spPr>
          <a:xfrm>
            <a:off x="419100" y="276076"/>
            <a:ext cx="1135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n>
                  <a:solidFill>
                    <a:schemeClr val="accent1"/>
                  </a:solidFill>
                </a:ln>
                <a:noFill/>
                <a:latin typeface="+mj-lt"/>
              </a:rPr>
              <a:t>LINE PLOT BETWEEN HEARTRATE AND PPG INFRA RED SIGNALS</a:t>
            </a:r>
            <a:endParaRPr lang="en-IN" sz="4000" dirty="0">
              <a:ln>
                <a:solidFill>
                  <a:schemeClr val="accent1"/>
                </a:solidFill>
              </a:ln>
              <a:noFill/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DA6ED6-8E5E-3615-1CF5-47737897AA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49"/>
          <a:stretch/>
        </p:blipFill>
        <p:spPr>
          <a:xfrm>
            <a:off x="838200" y="4200992"/>
            <a:ext cx="10237594" cy="20658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D2C5E3-306C-3BC1-5FA5-5E5524A6D5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8410"/>
          <a:stretch/>
        </p:blipFill>
        <p:spPr>
          <a:xfrm>
            <a:off x="3185310" y="3080226"/>
            <a:ext cx="5425290" cy="10815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DF4E5D-6EAA-0A30-4797-08C8875437C4}"/>
              </a:ext>
            </a:extLst>
          </p:cNvPr>
          <p:cNvSpPr txBox="1"/>
          <p:nvPr/>
        </p:nvSpPr>
        <p:spPr>
          <a:xfrm>
            <a:off x="1745567" y="2082966"/>
            <a:ext cx="84675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checking the correlation of heartrate with green signal it was 0.0085 which is almost negligible and red signal it was 0.32 which is less than 0.34 i.e. Infrared signal . so I choose Infra red signal as it has stronger relation than red and green.</a:t>
            </a:r>
          </a:p>
        </p:txBody>
      </p:sp>
    </p:spTree>
    <p:extLst>
      <p:ext uri="{BB962C8B-B14F-4D97-AF65-F5344CB8AC3E}">
        <p14:creationId xmlns:p14="http://schemas.microsoft.com/office/powerpoint/2010/main" val="231378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71AFB-7018-41B9-F892-BC1916858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1CE0FA01-5444-FD34-6A3A-A9F0BE40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31.12.2024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C8BC3766-1D22-0BB6-07E1-B5E0E331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MADE BY- MUSKAN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29AF60E-B445-9430-CCC5-C6D34CC0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C628C8-91DA-D19A-598F-7E0335A2700A}"/>
              </a:ext>
            </a:extLst>
          </p:cNvPr>
          <p:cNvSpPr/>
          <p:nvPr/>
        </p:nvSpPr>
        <p:spPr>
          <a:xfrm>
            <a:off x="8328074" y="245521"/>
            <a:ext cx="3863926" cy="9284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0F6B1-3998-A998-AEB4-B570022EFEC4}"/>
              </a:ext>
            </a:extLst>
          </p:cNvPr>
          <p:cNvSpPr txBox="1"/>
          <p:nvPr/>
        </p:nvSpPr>
        <p:spPr>
          <a:xfrm>
            <a:off x="419100" y="217673"/>
            <a:ext cx="1135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n>
                  <a:solidFill>
                    <a:schemeClr val="accent1"/>
                  </a:solidFill>
                </a:ln>
                <a:noFill/>
                <a:latin typeface="+mj-lt"/>
              </a:rPr>
              <a:t>LINE PLOT BETWEEN DROWSINESS AND PPG GREEN SIGNALS</a:t>
            </a:r>
            <a:endParaRPr lang="en-IN" sz="4000" dirty="0">
              <a:ln>
                <a:solidFill>
                  <a:schemeClr val="accent1"/>
                </a:solidFill>
              </a:ln>
              <a:noFill/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2D5D9B-A57C-FCE0-D845-A37017CF404C}"/>
              </a:ext>
            </a:extLst>
          </p:cNvPr>
          <p:cNvSpPr txBox="1"/>
          <p:nvPr/>
        </p:nvSpPr>
        <p:spPr>
          <a:xfrm>
            <a:off x="1583257" y="1906214"/>
            <a:ext cx="84675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this graph, the correlation value shows a very weak positive correlation.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green signal becomes stronger , drowsiness increases in early stage.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 peak at drowsiness=1, green signal begins to decrease gradually.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73BC0E-C1F8-B2D7-5008-176FA9026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095" y="3928648"/>
            <a:ext cx="6525810" cy="24005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57BC8D-CD5E-A5E5-D779-B4F94AD403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84" r="5612"/>
          <a:stretch/>
        </p:blipFill>
        <p:spPr>
          <a:xfrm>
            <a:off x="3206218" y="2873055"/>
            <a:ext cx="5121856" cy="101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93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1F2FE-D6D6-9A6D-8969-CA0E8335E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8451EE90-4B7D-EE1A-60B8-DFE83AD3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31.12.2024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87DB8728-B0C0-A452-E61A-66951B96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MADE BY- MUSKAN</a:t>
            </a:r>
          </a:p>
          <a:p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488B508-55BD-C269-07AB-3D701BC4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35EFCC-1336-5C93-545D-20A5E1495E30}"/>
              </a:ext>
            </a:extLst>
          </p:cNvPr>
          <p:cNvSpPr/>
          <p:nvPr/>
        </p:nvSpPr>
        <p:spPr>
          <a:xfrm>
            <a:off x="8328074" y="245521"/>
            <a:ext cx="3863926" cy="9284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DA21B-8244-DEDF-74CA-0472846603E1}"/>
              </a:ext>
            </a:extLst>
          </p:cNvPr>
          <p:cNvSpPr txBox="1"/>
          <p:nvPr/>
        </p:nvSpPr>
        <p:spPr>
          <a:xfrm>
            <a:off x="419100" y="217673"/>
            <a:ext cx="1135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n>
                  <a:solidFill>
                    <a:schemeClr val="accent1"/>
                  </a:solidFill>
                </a:ln>
                <a:noFill/>
                <a:latin typeface="+mj-lt"/>
              </a:rPr>
              <a:t>LINE PLOT BETWEEN DROWSINESS AND PPG INFRARED SIGNALS</a:t>
            </a:r>
            <a:endParaRPr lang="en-IN" sz="4000" dirty="0">
              <a:ln>
                <a:solidFill>
                  <a:schemeClr val="accent1"/>
                </a:solidFill>
              </a:ln>
              <a:noFill/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48536D-9850-9CD1-3205-562DCE794C83}"/>
              </a:ext>
            </a:extLst>
          </p:cNvPr>
          <p:cNvSpPr txBox="1"/>
          <p:nvPr/>
        </p:nvSpPr>
        <p:spPr>
          <a:xfrm>
            <a:off x="1613096" y="1700064"/>
            <a:ext cx="84675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this graph, it is same as red light, but when person is in moderate drowsiness, there is a sudden fall in infra red signal.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correlation, red light has correlation value as -0.39 which has little less negative correlation with drowsiness than InfraRed.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F3A41-DD3A-52F3-A6D6-2B98AD942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339" y="3887723"/>
            <a:ext cx="7115322" cy="25374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0D974B-68E8-5CCC-4E3B-289B6918B0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62"/>
          <a:stretch/>
        </p:blipFill>
        <p:spPr>
          <a:xfrm>
            <a:off x="4098280" y="3034278"/>
            <a:ext cx="451232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09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A6786-1A2F-4859-EF0D-536301570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6BCF02F3-B83F-6623-7804-C6903F8C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31.12.2024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187C8F7-3A42-9B86-C86D-8470F96C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MADE BY- MUSKAN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EFAB0AA5-DD2A-B997-5CEB-54E625C6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A34F5-CA3F-2BD1-8866-16E88201C248}"/>
              </a:ext>
            </a:extLst>
          </p:cNvPr>
          <p:cNvSpPr/>
          <p:nvPr/>
        </p:nvSpPr>
        <p:spPr>
          <a:xfrm>
            <a:off x="8328074" y="245521"/>
            <a:ext cx="3863926" cy="9284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9C5B3-BD61-B0EA-7D0F-E3F53D52721A}"/>
              </a:ext>
            </a:extLst>
          </p:cNvPr>
          <p:cNvSpPr txBox="1"/>
          <p:nvPr/>
        </p:nvSpPr>
        <p:spPr>
          <a:xfrm>
            <a:off x="419100" y="217673"/>
            <a:ext cx="1135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n>
                  <a:solidFill>
                    <a:schemeClr val="accent1"/>
                  </a:solidFill>
                </a:ln>
                <a:noFill/>
                <a:latin typeface="+mj-lt"/>
              </a:rPr>
              <a:t>HEATMAP(COVARIANCE MATRIX)</a:t>
            </a:r>
            <a:endParaRPr lang="en-IN" sz="4000" dirty="0">
              <a:ln>
                <a:solidFill>
                  <a:schemeClr val="accent1"/>
                </a:solidFill>
              </a:ln>
              <a:noFill/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0CB822-F94F-EBF3-1705-DA63EDE8D3F5}"/>
              </a:ext>
            </a:extLst>
          </p:cNvPr>
          <p:cNvSpPr txBox="1"/>
          <p:nvPr/>
        </p:nvSpPr>
        <p:spPr>
          <a:xfrm>
            <a:off x="1514622" y="1173989"/>
            <a:ext cx="84675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Rate shows the strongest negative correlation with drowsiness.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PpgIR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PpgRed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have moderate negative correlation with drowsiness.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PpgGreen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 very weak positive correlation with drowsiness, making it less relevant.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B4919-1716-BFE5-311C-3F023D554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582" y="2902967"/>
            <a:ext cx="6878836" cy="36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69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E80EA-0789-5632-3E07-9CBDEBCD2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6CD84-F677-942A-4C0F-55A9684E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31.12.2024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EF101-986F-026E-8724-6D7D52AE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MADE BY- MUSKAN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0C6A1-2E68-B497-A453-52D54218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148" name="Picture 4" descr="What is Statistical Analysis? Types ...">
            <a:extLst>
              <a:ext uri="{FF2B5EF4-FFF2-40B4-BE49-F238E27FC236}">
                <a16:creationId xmlns:a16="http://schemas.microsoft.com/office/drawing/2014/main" id="{705F4E87-A44A-7870-A3F9-A1A93A62D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217" y="672391"/>
            <a:ext cx="8650166" cy="533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C5681B-4B7C-04AF-0676-FEC42E510B29}"/>
              </a:ext>
            </a:extLst>
          </p:cNvPr>
          <p:cNvSpPr txBox="1"/>
          <p:nvPr/>
        </p:nvSpPr>
        <p:spPr>
          <a:xfrm>
            <a:off x="225083" y="2923674"/>
            <a:ext cx="5120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>
                  <a:solidFill>
                    <a:schemeClr val="accent1"/>
                  </a:solidFill>
                </a:ln>
                <a:noFill/>
                <a:latin typeface="+mj-lt"/>
              </a:rPr>
              <a:t>STATISTICAL ANALYSIS</a:t>
            </a:r>
            <a:endParaRPr lang="en-IN" sz="4000" dirty="0">
              <a:ln>
                <a:solidFill>
                  <a:schemeClr val="accent1"/>
                </a:solidFill>
              </a:ln>
              <a:noFill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3718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B243-4209-711A-293D-9DF7AE604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604EE326-012A-4AFC-B0CC-83402D5F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31.12.2024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1B41F225-C800-8F01-7FF6-204966E0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MADE BY- MUSKAN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8E7FD69-8989-FE62-358B-B4D2C110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2E09BF-3598-4ED5-30C5-432A4EB5F7CA}"/>
              </a:ext>
            </a:extLst>
          </p:cNvPr>
          <p:cNvSpPr/>
          <p:nvPr/>
        </p:nvSpPr>
        <p:spPr>
          <a:xfrm>
            <a:off x="8328074" y="245521"/>
            <a:ext cx="3863926" cy="9284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228F3C-FCB0-3665-EF90-40E84C167475}"/>
              </a:ext>
            </a:extLst>
          </p:cNvPr>
          <p:cNvSpPr txBox="1"/>
          <p:nvPr/>
        </p:nvSpPr>
        <p:spPr>
          <a:xfrm>
            <a:off x="419100" y="217673"/>
            <a:ext cx="1135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n>
                  <a:solidFill>
                    <a:schemeClr val="accent1"/>
                  </a:solidFill>
                </a:ln>
                <a:noFill/>
                <a:latin typeface="+mj-lt"/>
              </a:rPr>
              <a:t>T- TEST</a:t>
            </a:r>
            <a:endParaRPr lang="en-IN" sz="4000" dirty="0">
              <a:ln>
                <a:solidFill>
                  <a:schemeClr val="accent1"/>
                </a:solidFill>
              </a:ln>
              <a:noFill/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223A5A-0724-9894-B2AD-8AC4E97BA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730" y="4148436"/>
            <a:ext cx="7254540" cy="1619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022C84-837F-9756-27E6-6FEA8653DF46}"/>
              </a:ext>
            </a:extLst>
          </p:cNvPr>
          <p:cNvSpPr txBox="1"/>
          <p:nvPr/>
        </p:nvSpPr>
        <p:spPr>
          <a:xfrm>
            <a:off x="2209800" y="1504664"/>
            <a:ext cx="75134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Heartrate,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ppgIR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ppgRed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the highest negative values are showing the strongest relationships with drowsiness.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PpgGreen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 much smaller t-statistics , indicating a weaker relationship.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variables having 0 p-value means that their relationships with dependent variable (drowsiness) is highly important. </a:t>
            </a:r>
          </a:p>
        </p:txBody>
      </p:sp>
    </p:spTree>
    <p:extLst>
      <p:ext uri="{BB962C8B-B14F-4D97-AF65-F5344CB8AC3E}">
        <p14:creationId xmlns:p14="http://schemas.microsoft.com/office/powerpoint/2010/main" val="3448526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0F8E3-42AD-09C7-ABAB-84355082A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C0417583-BC39-0AC7-C217-CADCB99F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31.12.2025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F1AFAD1-088F-3C1F-ECEB-B9F25B54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MADE BY-Muskan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009C96E-FEA5-2FB4-3539-0BC9BD47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9CED25-77F0-DDD2-F259-42EF6830CF5D}"/>
              </a:ext>
            </a:extLst>
          </p:cNvPr>
          <p:cNvSpPr/>
          <p:nvPr/>
        </p:nvSpPr>
        <p:spPr>
          <a:xfrm>
            <a:off x="8328074" y="245521"/>
            <a:ext cx="3863926" cy="9284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12278-8536-6E78-5A6D-E6D5179C4E80}"/>
              </a:ext>
            </a:extLst>
          </p:cNvPr>
          <p:cNvSpPr txBox="1"/>
          <p:nvPr/>
        </p:nvSpPr>
        <p:spPr>
          <a:xfrm>
            <a:off x="419100" y="217673"/>
            <a:ext cx="1135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n>
                  <a:solidFill>
                    <a:schemeClr val="accent1"/>
                  </a:solidFill>
                </a:ln>
                <a:noFill/>
                <a:latin typeface="+mj-lt"/>
              </a:rPr>
              <a:t>CHI2 TEST BETWEEN DROWSINESS AND HEARTRATE</a:t>
            </a:r>
            <a:endParaRPr lang="en-IN" sz="4000" dirty="0">
              <a:ln>
                <a:solidFill>
                  <a:schemeClr val="accent1"/>
                </a:solidFill>
              </a:ln>
              <a:noFill/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38C73-70C1-C4A2-300B-F95243CFB3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r="17015" b="-30922"/>
          <a:stretch/>
        </p:blipFill>
        <p:spPr>
          <a:xfrm>
            <a:off x="879709" y="4999476"/>
            <a:ext cx="10432581" cy="928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548FE7-E6B9-A381-D7E5-1587F4F83FE9}"/>
              </a:ext>
            </a:extLst>
          </p:cNvPr>
          <p:cNvSpPr txBox="1"/>
          <p:nvPr/>
        </p:nvSpPr>
        <p:spPr>
          <a:xfrm>
            <a:off x="1741714" y="2380343"/>
            <a:ext cx="87085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 value of chi-square test suggests that these two variables are strongly associated and not independent.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=0 means, that the result is highly statistically significant not by any random chance.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of freedom tells that we had 2 rows and columns.(2-1)*(2-1)=1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792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descr="A doctor talking to a patient">
            <a:extLst>
              <a:ext uri="{FF2B5EF4-FFF2-40B4-BE49-F238E27FC236}">
                <a16:creationId xmlns:a16="http://schemas.microsoft.com/office/drawing/2014/main" id="{7FE1AC9B-A57B-4353-8973-F920411751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57275"/>
            <a:ext cx="12191999" cy="5295900"/>
          </a:xfrm>
        </p:spPr>
      </p:pic>
      <p:sp>
        <p:nvSpPr>
          <p:cNvPr id="31" name="Title 30">
            <a:extLst>
              <a:ext uri="{FF2B5EF4-FFF2-40B4-BE49-F238E27FC236}">
                <a16:creationId xmlns:a16="http://schemas.microsoft.com/office/drawing/2014/main" id="{BA3B1DAF-0A47-4D59-9DC4-7431D665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632" y="297690"/>
            <a:ext cx="6314968" cy="665965"/>
          </a:xfrm>
        </p:spPr>
        <p:txBody>
          <a:bodyPr/>
          <a:lstStyle/>
          <a:p>
            <a:pPr algn="l"/>
            <a:r>
              <a:rPr lang="en-US" dirty="0"/>
              <a:t>RECOMMENDATIONS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FA678B9-627C-49D9-B624-2E3548C96F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265916"/>
            <a:ext cx="5172932" cy="32216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the whole data analysis, I would like to suggest there should be an alert alarm in few cases-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When person is sleepy or in rest mode (drowsiness=2) heartrate should be below 100. If it’s high, person should be alerted at the same time.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When heartrate is below 50 , at that time also person should be alerted as this is not a normal heartrate.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0BED3-A8E4-4AF4-9D86-BF7D33CA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31.12.2024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AE6D0-8ACF-4881-93B5-5304094D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MADE BY- MUSKAN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73321-CCC9-4D70-837F-ED5C0E7B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5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A74CEF14-9F3D-49A7-B904-B4E3A711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272" y="671808"/>
            <a:ext cx="3661528" cy="639192"/>
          </a:xfrm>
        </p:spPr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8FE74D7-D9BF-46B2-AB6D-79E819EB9A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24625" y="2624137"/>
            <a:ext cx="5172075" cy="203358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  Agenda of the Analysis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  Data Description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  Exploratory Data Analysis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  Statistical Analysis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  Recommendations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  Conclusion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57BAE-6FA5-4586-884C-EE994B15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31.12.2024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05956-052B-4302-8116-91423E8E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435"/>
            <a:ext cx="4114800" cy="205722"/>
          </a:xfrm>
        </p:spPr>
        <p:txBody>
          <a:bodyPr/>
          <a:lstStyle/>
          <a:p>
            <a:r>
              <a:rPr lang="en-US" dirty="0"/>
              <a:t>MADE BY- MUSKAN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B5EF5-D35E-4241-92D4-3A816497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6932DBC-1D94-40E1-A40E-42F06ACA4C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4330" r="14330"/>
          <a:stretch>
            <a:fillRect/>
          </a:stretch>
        </p:blipFill>
        <p:spPr>
          <a:xfrm>
            <a:off x="805748" y="671808"/>
            <a:ext cx="6008504" cy="584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50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FD9A7-AB6F-7EE7-3263-9ADD5648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31.12.2024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426F2-167B-4EED-26CF-66DCA14D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MADE BY-MUSKAN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E0541-84F2-CB0B-A01B-9ACC5E9E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t>20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3E7D163-04A7-6208-B73B-D3D357C4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014248" y="2860886"/>
            <a:ext cx="6041908" cy="642075"/>
          </a:xfrm>
        </p:spPr>
        <p:txBody>
          <a:bodyPr/>
          <a:lstStyle/>
          <a:p>
            <a:r>
              <a:rPr lang="en-US" dirty="0"/>
              <a:t>         THANK YOU</a:t>
            </a:r>
            <a:endParaRPr lang="en-IN" dirty="0"/>
          </a:p>
        </p:txBody>
      </p:sp>
      <p:pic>
        <p:nvPicPr>
          <p:cNvPr id="10242" name="Picture 2" descr="The Latest Trends in Wearable Technology for Healthcare | HealthTech  Magazine">
            <a:extLst>
              <a:ext uri="{FF2B5EF4-FFF2-40B4-BE49-F238E27FC236}">
                <a16:creationId xmlns:a16="http://schemas.microsoft.com/office/drawing/2014/main" id="{E0CD3D27-0E55-7018-4C50-70D80A2BE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646" y="952194"/>
            <a:ext cx="7893859" cy="445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1258F34-7BFF-5867-DCE2-C9F63EF28B75}"/>
              </a:ext>
            </a:extLst>
          </p:cNvPr>
          <p:cNvSpPr/>
          <p:nvPr/>
        </p:nvSpPr>
        <p:spPr>
          <a:xfrm>
            <a:off x="9453489" y="2373923"/>
            <a:ext cx="2738511" cy="21101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MABE BY-</a:t>
            </a:r>
          </a:p>
          <a:p>
            <a:pPr algn="ctr"/>
            <a:r>
              <a:rPr lang="en-US" dirty="0"/>
              <a:t>MUSKAN </a:t>
            </a:r>
            <a:r>
              <a:rPr lang="en-US" dirty="0" err="1"/>
              <a:t>MUSKAN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2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10">
            <a:extLst>
              <a:ext uri="{FF2B5EF4-FFF2-40B4-BE49-F238E27FC236}">
                <a16:creationId xmlns:a16="http://schemas.microsoft.com/office/drawing/2014/main" id="{27400555-FDF0-4051-BE1D-9F175795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574" y="658420"/>
            <a:ext cx="6408851" cy="66596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1AADE-B19E-418B-8245-970830BD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31.12.2024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E4C98-8D28-4E84-B804-8E35BF3E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MADE BY- MUSKAN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C6ECA-F6C9-4E40-9615-903B54C7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5" name="Text Placeholder 124">
            <a:extLst>
              <a:ext uri="{FF2B5EF4-FFF2-40B4-BE49-F238E27FC236}">
                <a16:creationId xmlns:a16="http://schemas.microsoft.com/office/drawing/2014/main" id="{E4FA2208-04FD-ED39-D42B-1A6FF5209022}"/>
              </a:ext>
            </a:extLst>
          </p:cNvPr>
          <p:cNvSpPr txBox="1">
            <a:spLocks/>
          </p:cNvSpPr>
          <p:nvPr/>
        </p:nvSpPr>
        <p:spPr>
          <a:xfrm>
            <a:off x="1597856" y="2020981"/>
            <a:ext cx="3281555" cy="426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Analyze data</a:t>
            </a:r>
          </a:p>
        </p:txBody>
      </p:sp>
      <p:sp>
        <p:nvSpPr>
          <p:cNvPr id="26" name="Text Placeholder 123">
            <a:extLst>
              <a:ext uri="{FF2B5EF4-FFF2-40B4-BE49-F238E27FC236}">
                <a16:creationId xmlns:a16="http://schemas.microsoft.com/office/drawing/2014/main" id="{16CDE2DC-2D34-436A-7784-FF94AAB813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9077" y="2447375"/>
            <a:ext cx="3281555" cy="1472693"/>
          </a:xfrm>
        </p:spPr>
        <p:txBody>
          <a:bodyPr>
            <a:normAutofit/>
          </a:bodyPr>
          <a:lstStyle/>
          <a:p>
            <a:pPr algn="ctr"/>
            <a:r>
              <a:rPr lang="en-US" sz="180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relationship between physiological parameters and drowsiness levels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 Placeholder 128">
            <a:extLst>
              <a:ext uri="{FF2B5EF4-FFF2-40B4-BE49-F238E27FC236}">
                <a16:creationId xmlns:a16="http://schemas.microsoft.com/office/drawing/2014/main" id="{874E0E66-98B8-3A81-9099-F64896550A74}"/>
              </a:ext>
            </a:extLst>
          </p:cNvPr>
          <p:cNvSpPr txBox="1">
            <a:spLocks/>
          </p:cNvSpPr>
          <p:nvPr/>
        </p:nvSpPr>
        <p:spPr>
          <a:xfrm>
            <a:off x="4174775" y="3760187"/>
            <a:ext cx="3897470" cy="426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Identifying key features</a:t>
            </a:r>
          </a:p>
        </p:txBody>
      </p:sp>
      <p:sp>
        <p:nvSpPr>
          <p:cNvPr id="97" name="Text Placeholder 127">
            <a:extLst>
              <a:ext uri="{FF2B5EF4-FFF2-40B4-BE49-F238E27FC236}">
                <a16:creationId xmlns:a16="http://schemas.microsoft.com/office/drawing/2014/main" id="{DECCEA15-E00F-6015-3515-3E3F6BBD17E0}"/>
              </a:ext>
            </a:extLst>
          </p:cNvPr>
          <p:cNvSpPr txBox="1">
            <a:spLocks/>
          </p:cNvSpPr>
          <p:nvPr/>
        </p:nvSpPr>
        <p:spPr>
          <a:xfrm>
            <a:off x="4290632" y="4146829"/>
            <a:ext cx="3281555" cy="1472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Features and Trends to understand the data.</a:t>
            </a:r>
          </a:p>
        </p:txBody>
      </p:sp>
      <p:sp>
        <p:nvSpPr>
          <p:cNvPr id="98" name="Text Placeholder 132">
            <a:extLst>
              <a:ext uri="{FF2B5EF4-FFF2-40B4-BE49-F238E27FC236}">
                <a16:creationId xmlns:a16="http://schemas.microsoft.com/office/drawing/2014/main" id="{133BCF0B-034F-4A92-D55C-687A492AF4A8}"/>
              </a:ext>
            </a:extLst>
          </p:cNvPr>
          <p:cNvSpPr txBox="1">
            <a:spLocks/>
          </p:cNvSpPr>
          <p:nvPr/>
        </p:nvSpPr>
        <p:spPr>
          <a:xfrm>
            <a:off x="7762756" y="1982638"/>
            <a:ext cx="3281555" cy="426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Evaluate Trends</a:t>
            </a:r>
          </a:p>
        </p:txBody>
      </p:sp>
      <p:sp>
        <p:nvSpPr>
          <p:cNvPr id="99" name="Text Placeholder 131">
            <a:extLst>
              <a:ext uri="{FF2B5EF4-FFF2-40B4-BE49-F238E27FC236}">
                <a16:creationId xmlns:a16="http://schemas.microsoft.com/office/drawing/2014/main" id="{9E9C3F31-9039-D9BF-1190-248BBB491543}"/>
              </a:ext>
            </a:extLst>
          </p:cNvPr>
          <p:cNvSpPr txBox="1">
            <a:spLocks/>
          </p:cNvSpPr>
          <p:nvPr/>
        </p:nvSpPr>
        <p:spPr>
          <a:xfrm>
            <a:off x="7428820" y="2447374"/>
            <a:ext cx="3281555" cy="1472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Trends to Uncover patterns and insights from the dataset</a:t>
            </a:r>
          </a:p>
        </p:txBody>
      </p:sp>
    </p:spTree>
    <p:extLst>
      <p:ext uri="{BB962C8B-B14F-4D97-AF65-F5344CB8AC3E}">
        <p14:creationId xmlns:p14="http://schemas.microsoft.com/office/powerpoint/2010/main" val="99161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>
            <a:extLst>
              <a:ext uri="{FF2B5EF4-FFF2-40B4-BE49-F238E27FC236}">
                <a16:creationId xmlns:a16="http://schemas.microsoft.com/office/drawing/2014/main" id="{BFE2B5AB-A5E2-4E81-9A28-0F3EFE4B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0766" y="3414597"/>
            <a:ext cx="4750589" cy="639195"/>
          </a:xfrm>
        </p:spPr>
        <p:txBody>
          <a:bodyPr/>
          <a:lstStyle/>
          <a:p>
            <a:pPr algn="ctr"/>
            <a:r>
              <a:rPr lang="en-US" dirty="0"/>
              <a:t>DATA INTRODUCTION</a:t>
            </a:r>
          </a:p>
        </p:txBody>
      </p:sp>
      <p:sp>
        <p:nvSpPr>
          <p:cNvPr id="102" name="Text Placeholder 101">
            <a:extLst>
              <a:ext uri="{FF2B5EF4-FFF2-40B4-BE49-F238E27FC236}">
                <a16:creationId xmlns:a16="http://schemas.microsoft.com/office/drawing/2014/main" id="{87C9F3E7-849D-4701-91D9-6C693FCDFD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14645" y="1994426"/>
            <a:ext cx="6939155" cy="3479536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created using a Galaxy Watch4 smartwatch vital signs sensors. Data were collected from heart rate and PPG sensors (PPG includes 3 variations, green, red and infrared). The 'drowsiness' column refers to the label assigned by the user based on an adaptation of the Karolinska Sleepiness Scale (KSS)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8B4C9-559E-4482-B57E-1FC2E444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31.12.2024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D95C1-F665-4F74-A306-5BD09EA2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MADE BY- MUSKAN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C6252-4303-4C45-9EC4-303A08CB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7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84">
            <a:extLst>
              <a:ext uri="{FF2B5EF4-FFF2-40B4-BE49-F238E27FC236}">
                <a16:creationId xmlns:a16="http://schemas.microsoft.com/office/drawing/2014/main" id="{583A8370-72B5-4ECE-B5E0-5B47654B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721" y="375249"/>
            <a:ext cx="6074545" cy="639192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7F3FD-3004-40DE-B48F-5B3CB156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31.12.2024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8B4B9-2FC5-4962-A892-85B758FE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MADE BY- MUSKAN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CBF2-4176-4C56-8824-858FA51A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3597E4-266B-E074-933A-55101DD9A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638401"/>
              </p:ext>
            </p:extLst>
          </p:nvPr>
        </p:nvGraphicFramePr>
        <p:xfrm>
          <a:off x="1055077" y="1095688"/>
          <a:ext cx="9316013" cy="46666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08599">
                  <a:extLst>
                    <a:ext uri="{9D8B030D-6E8A-4147-A177-3AD203B41FA5}">
                      <a16:colId xmlns:a16="http://schemas.microsoft.com/office/drawing/2014/main" val="4073383944"/>
                    </a:ext>
                  </a:extLst>
                </a:gridCol>
                <a:gridCol w="5707414">
                  <a:extLst>
                    <a:ext uri="{9D8B030D-6E8A-4147-A177-3AD203B41FA5}">
                      <a16:colId xmlns:a16="http://schemas.microsoft.com/office/drawing/2014/main" val="81994887"/>
                    </a:ext>
                  </a:extLst>
                </a:gridCol>
              </a:tblGrid>
              <a:tr h="407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COLUMNS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823498"/>
                  </a:ext>
                </a:extLst>
              </a:tr>
              <a:tr h="60195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heartrate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Heart rate readings from the smartwatch sensors.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04591"/>
                  </a:ext>
                </a:extLst>
              </a:tr>
              <a:tr h="67430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ppgGreen</a:t>
                      </a:r>
                      <a:endParaRPr lang="en-IN" dirty="0">
                        <a:solidFill>
                          <a:srgbClr val="F8F8F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PPG (Photoplethysmography) sensor readings in green wavelength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938823"/>
                  </a:ext>
                </a:extLst>
              </a:tr>
              <a:tr h="67430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ppgred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PPG (Photoplethysmography) sensor readings in red wavelength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520639"/>
                  </a:ext>
                </a:extLst>
              </a:tr>
              <a:tr h="67430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ppgIR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PPG (Photoplethysmography) sensor readings in infrared wavelength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097364"/>
                  </a:ext>
                </a:extLst>
              </a:tr>
              <a:tr h="163388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drowsiness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 indicating the level of drowsiness based on an adapted Karolinska Sleepiness Scale (KSS). Values range from 0.0 to 2.0, where 0.0 represents alertness and 2.0 represents significant drowsiness.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69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8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29D61-87D7-843B-1DCE-9A19FFC16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84">
            <a:extLst>
              <a:ext uri="{FF2B5EF4-FFF2-40B4-BE49-F238E27FC236}">
                <a16:creationId xmlns:a16="http://schemas.microsoft.com/office/drawing/2014/main" id="{14CCE3ED-B76B-C34E-3EE7-AED54162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675" y="445586"/>
            <a:ext cx="4897725" cy="581354"/>
          </a:xfrm>
        </p:spPr>
        <p:txBody>
          <a:bodyPr/>
          <a:lstStyle/>
          <a:p>
            <a:r>
              <a:rPr lang="en-US" dirty="0"/>
              <a:t>DATA SUMMARY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7EA1A-5CAD-9A99-C560-1E1E9644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31.12.2024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D31E9-BBB4-9951-D506-455101FC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MADE BY- MUSKAN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C43EB-A4CC-5B2F-189C-38E204E8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9822C-A30B-F58B-2BEB-B9D5D314EA8D}"/>
              </a:ext>
            </a:extLst>
          </p:cNvPr>
          <p:cNvSpPr txBox="1"/>
          <p:nvPr/>
        </p:nvSpPr>
        <p:spPr>
          <a:xfrm>
            <a:off x="1949050" y="1755276"/>
            <a:ext cx="7687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contains only 1file with 5 columns and 4890259  entries(rows).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columns are of same  data type- float64.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has in total 2494973 duplicate values but no null/missing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2CAC72-5E79-E6AF-9D9B-98BBB40363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25" r="15645"/>
          <a:stretch/>
        </p:blipFill>
        <p:spPr>
          <a:xfrm>
            <a:off x="838200" y="3454241"/>
            <a:ext cx="4521591" cy="21608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64BDE9-574A-53F4-4F44-6769B1BE3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250" y="3429000"/>
            <a:ext cx="4114800" cy="26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3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0853B-3181-4581-74D3-F516CB7D3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A790C-93B4-4F7A-9B5F-7184451E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31.12.2024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978AC-7F55-6A88-3FC7-CE817E7E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MADE BY- MUSKAN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8DDDA-A167-DE4E-E4C2-F4A3D6B6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4" descr="The Rise of AI-Powered Wearables: 6 Devices Revolutionising Personalised  Healthcare - Augnito">
            <a:extLst>
              <a:ext uri="{FF2B5EF4-FFF2-40B4-BE49-F238E27FC236}">
                <a16:creationId xmlns:a16="http://schemas.microsoft.com/office/drawing/2014/main" id="{7202A0B0-148F-4E82-C590-FE3234EE4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4" b="3644"/>
          <a:stretch>
            <a:fillRect/>
          </a:stretch>
        </p:blipFill>
        <p:spPr bwMode="auto">
          <a:xfrm>
            <a:off x="3920569" y="509183"/>
            <a:ext cx="8271431" cy="575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4F5642-5417-D863-6BB6-472CCBF2B438}"/>
              </a:ext>
            </a:extLst>
          </p:cNvPr>
          <p:cNvSpPr txBox="1"/>
          <p:nvPr/>
        </p:nvSpPr>
        <p:spPr>
          <a:xfrm>
            <a:off x="653933" y="2471321"/>
            <a:ext cx="6533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>
                  <a:solidFill>
                    <a:schemeClr val="accent1"/>
                  </a:solidFill>
                </a:ln>
                <a:noFill/>
                <a:latin typeface="+mj-lt"/>
              </a:rPr>
              <a:t>EXPLORATORY  DATA      ANALYSIS</a:t>
            </a:r>
            <a:endParaRPr lang="en-IN" sz="4000" b="1" dirty="0">
              <a:ln>
                <a:solidFill>
                  <a:schemeClr val="accent1"/>
                </a:solidFill>
              </a:ln>
              <a:noFill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430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FBBE5-7569-B783-8B02-5DF73958F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12D37-B284-FF4E-DAF1-C9171102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31.12.2024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0630E-28F4-E510-F54B-0F1433DB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MADE BY- MUSKAN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EBD3E-DEDC-E388-5564-3ABCA9A3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1BA6F7-6604-E54D-5C2F-C66919CEA5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93" r="7507"/>
          <a:stretch/>
        </p:blipFill>
        <p:spPr>
          <a:xfrm>
            <a:off x="407962" y="1981194"/>
            <a:ext cx="5373859" cy="28956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8041A0-05BC-5014-364E-CC058AF61D8A}"/>
              </a:ext>
            </a:extLst>
          </p:cNvPr>
          <p:cNvSpPr txBox="1"/>
          <p:nvPr/>
        </p:nvSpPr>
        <p:spPr>
          <a:xfrm>
            <a:off x="7047914" y="1981194"/>
            <a:ext cx="438443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the most heart rate range lies btw 60-90.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 peak of graph is between 70-80, which means most of the people have heart rate btw70-80.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Shape of distribution is right skewed. (HR above 90 are very common) (very few people have it btw 100-120.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E3B21B-8575-438C-2723-C96255DD647D}"/>
              </a:ext>
            </a:extLst>
          </p:cNvPr>
          <p:cNvSpPr/>
          <p:nvPr/>
        </p:nvSpPr>
        <p:spPr>
          <a:xfrm>
            <a:off x="8610600" y="238086"/>
            <a:ext cx="3581400" cy="10128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7C59FA-14D1-53CE-4EC1-842E4B244D6D}"/>
              </a:ext>
            </a:extLst>
          </p:cNvPr>
          <p:cNvSpPr txBox="1"/>
          <p:nvPr/>
        </p:nvSpPr>
        <p:spPr>
          <a:xfrm>
            <a:off x="640079" y="308957"/>
            <a:ext cx="102834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n>
                  <a:solidFill>
                    <a:schemeClr val="accent1"/>
                  </a:solidFill>
                </a:ln>
                <a:noFill/>
                <a:latin typeface="+mj-lt"/>
              </a:rPr>
              <a:t>DISTRIBUTION OF DROWSINESS CASES</a:t>
            </a:r>
            <a:endParaRPr lang="en-IN" sz="4000" dirty="0">
              <a:ln>
                <a:solidFill>
                  <a:schemeClr val="accent1"/>
                </a:solidFill>
              </a:ln>
              <a:noFill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341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F182DD3-EA3E-4EF6-BDC1-42B8FA257A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21304" y="1979478"/>
            <a:ext cx="4770121" cy="3928951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b="0" i="0" spc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0 means no drowsiness</a:t>
            </a:r>
            <a:r>
              <a:rPr lang="en-US" sz="18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spc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means moderate, 2 means high drowsiness.</a:t>
            </a:r>
          </a:p>
          <a:p>
            <a:pPr algn="just"/>
            <a:endParaRPr lang="en-US" sz="1800" b="0" i="0" spc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b="0" i="0" spc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the graphs shows only 3 distinct bar, because it grouped the values into bins.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800" b="0" i="0" spc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b="0" i="0" spc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KDE curve which is btw 0.2 till 1 and then till 2 (close to 0)shows that there are only few data points which lie here.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809A94BE-80ED-4291-814B-FD0FF1BD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31.12.2024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94EE481C-D029-498C-ADD0-63AB510C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MADE BY- MUSKAN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83D237B-5C8E-4573-85F9-91EC63F3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821AF6-99B0-1CE0-669E-52DF6613B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2043"/>
            <a:ext cx="5611008" cy="437258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FC5D4FE-D547-4C4D-CC99-76A2AEFE97DF}"/>
              </a:ext>
            </a:extLst>
          </p:cNvPr>
          <p:cNvSpPr/>
          <p:nvPr/>
        </p:nvSpPr>
        <p:spPr>
          <a:xfrm>
            <a:off x="8890782" y="309489"/>
            <a:ext cx="3301218" cy="9284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B81C1C-73E5-08F0-2E70-5CBA38B34D7A}"/>
              </a:ext>
            </a:extLst>
          </p:cNvPr>
          <p:cNvSpPr txBox="1"/>
          <p:nvPr/>
        </p:nvSpPr>
        <p:spPr>
          <a:xfrm>
            <a:off x="2153701" y="290082"/>
            <a:ext cx="78284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n>
                  <a:solidFill>
                    <a:schemeClr val="accent1"/>
                  </a:solidFill>
                </a:ln>
                <a:noFill/>
                <a:latin typeface="+mj-lt"/>
              </a:rPr>
              <a:t>KDE CURVE OF DROWSINESS </a:t>
            </a:r>
            <a:endParaRPr lang="en-IN" sz="4000" dirty="0">
              <a:ln>
                <a:solidFill>
                  <a:schemeClr val="accent1"/>
                </a:solidFill>
              </a:ln>
              <a:noFill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931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463"/>
      </a:accent1>
      <a:accent2>
        <a:srgbClr val="A8CADC"/>
      </a:accent2>
      <a:accent3>
        <a:srgbClr val="74A9EA"/>
      </a:accent3>
      <a:accent4>
        <a:srgbClr val="04B3C3"/>
      </a:accent4>
      <a:accent5>
        <a:srgbClr val="5F8473"/>
      </a:accent5>
      <a:accent6>
        <a:srgbClr val="D1EF59"/>
      </a:accent6>
      <a:hlink>
        <a:srgbClr val="0563C1"/>
      </a:hlink>
      <a:folHlink>
        <a:srgbClr val="954F72"/>
      </a:folHlink>
    </a:clrScheme>
    <a:fontScheme name="Custom 29">
      <a:majorFont>
        <a:latin typeface="Seaford Bold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care Pitch Deck_TM89652269_Win32_JC_v2" id="{F8764AB5-AEEF-4CC2-ABB0-6738C12D74B7}" vid="{4B84277E-49D1-4747-AC5A-A160BBEACD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F4F0A7-9599-4FE3-A548-853A09CF02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7064F8B-46A2-4F22-9203-449568FB58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84FD82-9185-4244-A7C8-36B2990083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2595</TotalTime>
  <Words>1006</Words>
  <Application>Microsoft Office PowerPoint</Application>
  <PresentationFormat>Widescreen</PresentationFormat>
  <Paragraphs>159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Bahnschrift</vt:lpstr>
      <vt:lpstr>Calibri</vt:lpstr>
      <vt:lpstr>Quire Sans</vt:lpstr>
      <vt:lpstr>Seaford</vt:lpstr>
      <vt:lpstr>Seaford Bold</vt:lpstr>
      <vt:lpstr>Times New Roman</vt:lpstr>
      <vt:lpstr>Wingdings</vt:lpstr>
      <vt:lpstr>Office Theme</vt:lpstr>
      <vt:lpstr> Exploring Drowsiness Patterns in Wearable Device Data</vt:lpstr>
      <vt:lpstr>Table of content</vt:lpstr>
      <vt:lpstr>AGENDA</vt:lpstr>
      <vt:lpstr>DATA INTRODUCTION</vt:lpstr>
      <vt:lpstr>DATA DESCRIPTION</vt:lpstr>
      <vt:lpstr>DATA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Muskan Garg</dc:creator>
  <cp:lastModifiedBy>Muskan Garg</cp:lastModifiedBy>
  <cp:revision>1</cp:revision>
  <dcterms:created xsi:type="dcterms:W3CDTF">2024-12-29T21:57:08Z</dcterms:created>
  <dcterms:modified xsi:type="dcterms:W3CDTF">2024-12-31T17:12:27Z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