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notesMasterIdLst>
    <p:notesMasterId r:id="rId16"/>
  </p:notesMasterIdLst>
  <p:sldIdLst>
    <p:sldId id="256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2A303-AFD6-447E-81BC-94BA1B602D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A3B2-3EB1-4E79-8A32-A0C3517FD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7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0A3B2-3EB1-4E79-8A32-A0C3517FD51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3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56E2D-6E5A-0E9A-E308-2982D8EF4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83E7C-D71C-8673-35CE-C37EBD74B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FC178-EA8A-8367-2A09-56D91895C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145B2-2A9D-25CF-5749-6D72F063E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0A3B2-3EB1-4E79-8A32-A0C3517FD51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7530-1139-54C6-4856-063B0301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96F8D-AD94-D887-78D9-B4CBE0E00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0959B-A427-CDBF-5B2C-296E9B833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70AB4-97EF-EEB6-06CD-82027EBF2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0A3B2-3EB1-4E79-8A32-A0C3517FD51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9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4ECF5-ADB8-5CE6-67FD-2254248F5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6A9569-A26C-F70C-7094-E936CF740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C9D54-B593-66DD-F6D4-14560F724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A0CC9-1042-D051-2F2A-856609843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0A3B2-3EB1-4E79-8A32-A0C3517FD51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7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5FBB-65B8-741E-DAB1-D74074F44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2EE07-B2B2-5023-73B1-8FF8B43A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1276-8EFD-34E8-3A68-68409A0A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8CCA-8ED3-4102-0FD7-48125952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35C0-2F2C-93C7-80ED-8E6FBF88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484D-C489-4485-6B6E-94EA11C3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BB5D4-9CC1-A730-CE04-83B5A425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E4A4-F67B-1621-ABAF-B6B3FA8D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5D34-7810-6A91-EF1C-5634AFDA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60BF-47E5-BB45-37B1-ADB463C0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4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1CC74-1A74-83EF-2372-47C06EC3F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A69EA-2F07-6B6E-2008-8D1172048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E1F4-C7C4-2354-994E-DA3490E5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546B-E15D-131B-E359-0430B282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9231-AC22-0F9F-9036-5F7D7177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9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8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5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4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4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73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42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17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B487-D819-83C7-42C0-9118705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8F1F-5D33-D0DD-19AB-37280FE5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E263-5AC8-EF70-923B-14FE1A84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3501-D05B-36BD-34F4-1BF91740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EA7-03CD-6210-A97C-29733C14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81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23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80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3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224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30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06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03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026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F417-385C-ABF8-7D04-308C3C7A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C6A8-5798-34BE-2D8C-0BC5484A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D832-95D8-33C1-B34D-2F7781B4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B30F-9EDA-7718-AFB4-F8E37E36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F56E-B5A1-A7F6-834A-396A751A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6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9F8A-0E3B-7037-D6DB-BEB048FD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4FC0-2DC8-C31F-BDB4-DFDFDCDE7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24688-67AF-4F10-0926-69572805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89F3-18E6-0EEC-2E89-2BBA23EB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F87D-3D64-3637-1537-075D113B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01DB6-D245-2615-FB85-853BDA3B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BAF-BB13-A193-353C-E66655B6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AC2E-844E-D11B-9224-81C634B7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1619-7B3D-D4F0-EC8D-2F00AD8E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24CAA-71BE-4151-C7DF-CBF91C66A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85F5B-0922-5BF0-DA3F-FDDA8F1C5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A1CD4-590C-18DE-63FA-444D81F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00BBF-1C22-44ED-A421-665522C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8BA2E-107B-5860-6141-CA543A2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4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BE22-6085-4919-DE8B-252CFD5B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8FFD5-B613-A88B-683B-B5C46033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DC57B-8981-4908-1DE9-C8378E9E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3E3EC-565B-BE1A-F367-715B5B2A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3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6C44-EB3F-21CB-F1D7-98BFD0C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91051-071F-205D-68F2-3CC28F7E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2CF4-13B1-F8B8-557A-E84B9D52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1278-E61B-95DE-01F8-75657645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ED6B-F5CF-A2F1-26A0-C77996A4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A4EA3-D769-9CD5-7749-905970FFD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CBE6-C268-4430-FF3E-31A4DFF9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87CE3-32E6-2C41-5FB1-BEE5E356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3540-D021-B33A-9592-EDB282D2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CC30-4042-EC49-5128-D59454EC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259BD-1046-0E98-4067-A734E6EA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72F8-BCC2-B684-0D7D-1DE9657F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71BFE-85B3-9884-B8FE-A812BDD3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7D651-03F7-33CD-2849-D5269C9D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94D2C-9D75-33FC-5F1F-334A6C21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9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6D31B-B9C0-8B09-EF7B-7CC0E3A0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5246-69D9-682D-7672-35EE2629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18C6-84FC-1DB7-95AC-B2FC75D7C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0771-0489-0C49-6D9B-65701E8E0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C811-EFCA-7C57-356D-0E210D847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3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D0972A-D864-424C-8C8A-4C65D1A8438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BC5EEC-C22E-44C9-9145-88393A1D0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06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Statistical Analysis? (Definition, Methods) | Built In">
            <a:extLst>
              <a:ext uri="{FF2B5EF4-FFF2-40B4-BE49-F238E27FC236}">
                <a16:creationId xmlns:a16="http://schemas.microsoft.com/office/drawing/2014/main" id="{36EFBEE4-88C1-4CFB-EBF7-B053902A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96" y="0"/>
            <a:ext cx="70438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63501A-8290-9FFD-3DFB-8AC1E89AEB1A}"/>
              </a:ext>
            </a:extLst>
          </p:cNvPr>
          <p:cNvSpPr txBox="1"/>
          <p:nvPr/>
        </p:nvSpPr>
        <p:spPr>
          <a:xfrm>
            <a:off x="333011" y="1561514"/>
            <a:ext cx="4576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AND VISUALIZATION WITH PYTHON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FF81C-7C3B-CCFF-85FC-D17E5BDA9200}"/>
              </a:ext>
            </a:extLst>
          </p:cNvPr>
          <p:cNvSpPr txBox="1"/>
          <p:nvPr/>
        </p:nvSpPr>
        <p:spPr>
          <a:xfrm>
            <a:off x="844062" y="5978769"/>
            <a:ext cx="279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 -MUSKAN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83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C5C8-B4A4-EFAE-0228-DB693F64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D45266-E15E-5FD6-164B-81F0413A59B8}"/>
              </a:ext>
            </a:extLst>
          </p:cNvPr>
          <p:cNvSpPr/>
          <p:nvPr/>
        </p:nvSpPr>
        <p:spPr>
          <a:xfrm>
            <a:off x="4107839" y="253279"/>
            <a:ext cx="3081194" cy="503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ECC76-94E2-E6DB-A0C4-79935D79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3"/>
          <a:stretch/>
        </p:blipFill>
        <p:spPr>
          <a:xfrm>
            <a:off x="0" y="1139042"/>
            <a:ext cx="4354879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84B7A-0D4A-707C-DE01-C67DB795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69"/>
          <a:stretch/>
        </p:blipFill>
        <p:spPr>
          <a:xfrm>
            <a:off x="7189033" y="1128491"/>
            <a:ext cx="4489110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49BE36-3887-90EF-3826-B196A847921C}"/>
              </a:ext>
            </a:extLst>
          </p:cNvPr>
          <p:cNvSpPr txBox="1"/>
          <p:nvPr/>
        </p:nvSpPr>
        <p:spPr>
          <a:xfrm>
            <a:off x="7450043" y="4391394"/>
            <a:ext cx="3967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income falls between the lower and upper whiskers.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in both ends suggest some people are getting very high pay while some are getting very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slightly 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median. Maybe because low-income outliers pulling the mean downward.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9061F-E4EE-07A4-30C6-DE97C6B24E83}"/>
              </a:ext>
            </a:extLst>
          </p:cNvPr>
          <p:cNvSpPr txBox="1"/>
          <p:nvPr/>
        </p:nvSpPr>
        <p:spPr>
          <a:xfrm>
            <a:off x="604911" y="4642338"/>
            <a:ext cx="3967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weights are between 45kg-95kg.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outliers on both the sides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affecting 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because it is close to median value.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9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3B0B7-458C-6918-46A2-25196460C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2B95C-FD13-8A38-AB37-77BE1B7600D1}"/>
              </a:ext>
            </a:extLst>
          </p:cNvPr>
          <p:cNvSpPr/>
          <p:nvPr/>
        </p:nvSpPr>
        <p:spPr>
          <a:xfrm>
            <a:off x="1263342" y="253219"/>
            <a:ext cx="9665316" cy="7315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PEARSON COORELATION COEFFICIENT 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73009-435A-87B7-8984-524BEE4BB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8" r="695"/>
          <a:stretch/>
        </p:blipFill>
        <p:spPr>
          <a:xfrm>
            <a:off x="252606" y="1420781"/>
            <a:ext cx="5843394" cy="518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E08800-FE47-BAA8-9871-B774B2F9D2D6}"/>
              </a:ext>
            </a:extLst>
          </p:cNvPr>
          <p:cNvSpPr txBox="1"/>
          <p:nvPr/>
        </p:nvSpPr>
        <p:spPr>
          <a:xfrm>
            <a:off x="6766560" y="2274838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values in the heatmap range from -0.032 to 0.055, which all are very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correlation near 0 indicates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linear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correlation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any variables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79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B5DC-5031-46A7-953B-E31F6CE91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52B2D-0922-158D-4C7C-775AC20847F4}"/>
              </a:ext>
            </a:extLst>
          </p:cNvPr>
          <p:cNvSpPr/>
          <p:nvPr/>
        </p:nvSpPr>
        <p:spPr>
          <a:xfrm>
            <a:off x="2500329" y="182880"/>
            <a:ext cx="71913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(T-TEST)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44930-561D-81A2-DFEE-457A8AB2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03"/>
          <a:stretch/>
        </p:blipFill>
        <p:spPr>
          <a:xfrm>
            <a:off x="2278966" y="1407104"/>
            <a:ext cx="6612560" cy="26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4F7C1-14FE-6FCB-A941-C353CA38830C}"/>
              </a:ext>
            </a:extLst>
          </p:cNvPr>
          <p:cNvSpPr txBox="1"/>
          <p:nvPr/>
        </p:nvSpPr>
        <p:spPr>
          <a:xfrm>
            <a:off x="2178146" y="4850731"/>
            <a:ext cx="7835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negative t-statistics value, it tells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thar mean income of male is less than mean income of female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p value, it is &gt; than 0.05. So, there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 statistically significant difference</a:t>
            </a:r>
            <a:r>
              <a:rPr lang="en-US" dirty="0"/>
              <a:t> in the mean incomes between male and female.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09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Pubs - Hypothesis Testing using R">
            <a:extLst>
              <a:ext uri="{FF2B5EF4-FFF2-40B4-BE49-F238E27FC236}">
                <a16:creationId xmlns:a16="http://schemas.microsoft.com/office/drawing/2014/main" id="{A275F73E-CEA5-88C4-9038-5BED0B430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/>
          <a:stretch/>
        </p:blipFill>
        <p:spPr bwMode="auto">
          <a:xfrm>
            <a:off x="3038622" y="689331"/>
            <a:ext cx="6414867" cy="547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Statistical Analysis? Types, Software, Examples | Appinio Blog">
            <a:extLst>
              <a:ext uri="{FF2B5EF4-FFF2-40B4-BE49-F238E27FC236}">
                <a16:creationId xmlns:a16="http://schemas.microsoft.com/office/drawing/2014/main" id="{23EC1B5A-CDA4-4E5A-3E2D-A7A713B3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84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4D6A19-A127-36FE-0D25-D6E15E4C0C25}"/>
              </a:ext>
            </a:extLst>
          </p:cNvPr>
          <p:cNvSpPr/>
          <p:nvPr/>
        </p:nvSpPr>
        <p:spPr>
          <a:xfrm>
            <a:off x="7596554" y="914399"/>
            <a:ext cx="4037428" cy="1139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</a:p>
          <a:p>
            <a:pPr algn="ctr"/>
            <a:r>
              <a:rPr lang="en-US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1D93F4-7785-E926-A7B4-D09B77239D97}"/>
              </a:ext>
            </a:extLst>
          </p:cNvPr>
          <p:cNvSpPr/>
          <p:nvPr/>
        </p:nvSpPr>
        <p:spPr>
          <a:xfrm>
            <a:off x="7208458" y="2300071"/>
            <a:ext cx="4983542" cy="3509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Generation of Synthetic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Insights of Descriptive Statistics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Histograms and KDE 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Box Plots Interpretation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Correlation Matrix</a:t>
            </a:r>
            <a:r>
              <a:rPr lang="en-IN" sz="2400" dirty="0">
                <a:solidFill>
                  <a:schemeClr val="bg1"/>
                </a:solidFill>
              </a:rPr>
              <a:t> and Heat Map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Inference Statistics (T-Test)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680671-A263-4EB0-74D5-FC24FCECA92B}"/>
              </a:ext>
            </a:extLst>
          </p:cNvPr>
          <p:cNvSpPr/>
          <p:nvPr/>
        </p:nvSpPr>
        <p:spPr>
          <a:xfrm>
            <a:off x="3760763" y="196947"/>
            <a:ext cx="3146474" cy="6471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72565-ADF5-3B02-B83A-CEDE9092D7E2}"/>
              </a:ext>
            </a:extLst>
          </p:cNvPr>
          <p:cNvSpPr txBox="1"/>
          <p:nvPr/>
        </p:nvSpPr>
        <p:spPr>
          <a:xfrm>
            <a:off x="6553493" y="2224316"/>
            <a:ext cx="4740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project aims to perform statistical analysis and data visualization using Python where we will generate a synthetic dataset, perform descriptive and inferential statistics, and visualize the results using Matplotlib and Seaborn.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will use the following Python libraries:</a:t>
            </a:r>
            <a:endParaRPr lang="en-IN" dirty="0"/>
          </a:p>
          <a:p>
            <a:r>
              <a:rPr lang="en-IN" dirty="0"/>
              <a:t>        • Pandas</a:t>
            </a:r>
          </a:p>
          <a:p>
            <a:r>
              <a:rPr lang="en-IN" dirty="0"/>
              <a:t>        • </a:t>
            </a:r>
            <a:r>
              <a:rPr lang="en-IN" dirty="0" err="1"/>
              <a:t>Numpy</a:t>
            </a:r>
            <a:r>
              <a:rPr lang="en-IN" dirty="0"/>
              <a:t> </a:t>
            </a:r>
          </a:p>
          <a:p>
            <a:r>
              <a:rPr lang="en-IN" dirty="0"/>
              <a:t>        • Matplotlib</a:t>
            </a:r>
          </a:p>
          <a:p>
            <a:r>
              <a:rPr lang="en-IN" dirty="0"/>
              <a:t>        • Seaborn        	</a:t>
            </a:r>
            <a:endParaRPr lang="en-US" dirty="0"/>
          </a:p>
        </p:txBody>
      </p:sp>
      <p:pic>
        <p:nvPicPr>
          <p:cNvPr id="3074" name="Picture 2" descr="Statistical Analysis Methods - The Data ...">
            <a:extLst>
              <a:ext uri="{FF2B5EF4-FFF2-40B4-BE49-F238E27FC236}">
                <a16:creationId xmlns:a16="http://schemas.microsoft.com/office/drawing/2014/main" id="{2FCA78C4-3176-3463-FD94-FEBBE77C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9" y="1969478"/>
            <a:ext cx="5655212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0763-2089-2BB1-CB32-F66108DF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F76C13-6AA4-0DF6-7D8D-264354F13097}"/>
              </a:ext>
            </a:extLst>
          </p:cNvPr>
          <p:cNvSpPr/>
          <p:nvPr/>
        </p:nvSpPr>
        <p:spPr>
          <a:xfrm>
            <a:off x="3150660" y="87082"/>
            <a:ext cx="5071500" cy="829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29CD6-A652-2DC0-5B29-460CF46B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0" t="3099" r="24855"/>
          <a:stretch/>
        </p:blipFill>
        <p:spPr>
          <a:xfrm>
            <a:off x="131920" y="1445638"/>
            <a:ext cx="5071500" cy="4812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CCE8-D834-E947-13C0-C78787E538FE}"/>
              </a:ext>
            </a:extLst>
          </p:cNvPr>
          <p:cNvSpPr/>
          <p:nvPr/>
        </p:nvSpPr>
        <p:spPr>
          <a:xfrm>
            <a:off x="5686410" y="1445638"/>
            <a:ext cx="6096000" cy="201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D8E03-8485-2028-8C32-1F2F40A36C3B}"/>
              </a:ext>
            </a:extLst>
          </p:cNvPr>
          <p:cNvSpPr txBox="1"/>
          <p:nvPr/>
        </p:nvSpPr>
        <p:spPr>
          <a:xfrm>
            <a:off x="5854410" y="1576374"/>
            <a:ext cx="576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Synthetic Data Generation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Define number of samples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Then generate data using NumPy (np.random.normal)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Then combining it to a data frame</a:t>
            </a:r>
          </a:p>
          <a:p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46B9E-444E-5E7B-3D5E-82F76F742478}"/>
              </a:ext>
            </a:extLst>
          </p:cNvPr>
          <p:cNvSpPr/>
          <p:nvPr/>
        </p:nvSpPr>
        <p:spPr>
          <a:xfrm>
            <a:off x="5686410" y="3845757"/>
            <a:ext cx="6096000" cy="2653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B27E3-2ED2-341A-B780-B8F0933DDC46}"/>
              </a:ext>
            </a:extLst>
          </p:cNvPr>
          <p:cNvSpPr txBox="1"/>
          <p:nvPr/>
        </p:nvSpPr>
        <p:spPr>
          <a:xfrm>
            <a:off x="6611815" y="4969414"/>
            <a:ext cx="3179299" cy="9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406BA-5DA2-7B1E-9566-7777E7BCE67D}"/>
              </a:ext>
            </a:extLst>
          </p:cNvPr>
          <p:cNvSpPr txBox="1"/>
          <p:nvPr/>
        </p:nvSpPr>
        <p:spPr>
          <a:xfrm>
            <a:off x="5545734" y="3945921"/>
            <a:ext cx="5059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Why are we using Normal Distribution here?</a:t>
            </a:r>
          </a:p>
          <a:p>
            <a:pPr algn="ctr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ctr"/>
            <a:r>
              <a:rPr lang="en-US" dirty="0">
                <a:solidFill>
                  <a:srgbClr val="1F1F1F"/>
                </a:solidFill>
                <a:latin typeface="Google Sans"/>
              </a:rPr>
              <a:t>     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3CB5C-DFD6-FC32-D276-7D79BCDAA6E8}"/>
              </a:ext>
            </a:extLst>
          </p:cNvPr>
          <p:cNvSpPr txBox="1"/>
          <p:nvPr/>
        </p:nvSpPr>
        <p:spPr>
          <a:xfrm>
            <a:off x="6001400" y="4605192"/>
            <a:ext cx="5613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As they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allow the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simulation of data points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with specific </a:t>
            </a:r>
            <a:r>
              <a:rPr lang="en-US" i="0" dirty="0">
                <a:solidFill>
                  <a:srgbClr val="040C28"/>
                </a:solidFill>
                <a:effectLst/>
                <a:latin typeface="Google Sans"/>
              </a:rPr>
              <a:t>statistical properties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which helps in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closely resembling  </a:t>
            </a:r>
            <a:r>
              <a:rPr lang="en-US" i="0" dirty="0">
                <a:solidFill>
                  <a:srgbClr val="1F1F1F"/>
                </a:solidFill>
                <a:effectLst/>
                <a:latin typeface="Google Sans"/>
              </a:rPr>
              <a:t>real-world phenomena.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Also, it works well with Machine Learning and statistical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9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7D48F-5926-0FB4-242F-DB0A817C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33"/>
          <a:stretch/>
        </p:blipFill>
        <p:spPr>
          <a:xfrm>
            <a:off x="0" y="1497480"/>
            <a:ext cx="5377173" cy="33699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66D4B4-F429-32E4-5951-E5C98E10222F}"/>
              </a:ext>
            </a:extLst>
          </p:cNvPr>
          <p:cNvSpPr/>
          <p:nvPr/>
        </p:nvSpPr>
        <p:spPr>
          <a:xfrm>
            <a:off x="2250020" y="196949"/>
            <a:ext cx="6823642" cy="5486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D60723-5402-D6D3-66CE-940B866E82D2}"/>
              </a:ext>
            </a:extLst>
          </p:cNvPr>
          <p:cNvSpPr/>
          <p:nvPr/>
        </p:nvSpPr>
        <p:spPr>
          <a:xfrm>
            <a:off x="6365631" y="1624088"/>
            <a:ext cx="5106572" cy="2511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near-zero skewness </a:t>
            </a:r>
            <a:r>
              <a:rPr lang="en-US" dirty="0"/>
              <a:t>and kurtosis, all variables are almost symmetric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Income shows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high variability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than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normally distributed</a:t>
            </a:r>
            <a:r>
              <a:rPr lang="en-IN" dirty="0"/>
              <a:t>, as decided while generating the data.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9A0B6-664C-72D0-2CAF-CEB8807A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10"/>
          <a:stretch/>
        </p:blipFill>
        <p:spPr>
          <a:xfrm>
            <a:off x="211015" y="5096031"/>
            <a:ext cx="4336164" cy="12947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394DD3-AD29-4238-9D36-71F30A88BAD8}"/>
              </a:ext>
            </a:extLst>
          </p:cNvPr>
          <p:cNvSpPr/>
          <p:nvPr/>
        </p:nvSpPr>
        <p:spPr>
          <a:xfrm>
            <a:off x="6586024" y="5233912"/>
            <a:ext cx="4665785" cy="608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mode of Gender came out to be ‘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Female</a:t>
            </a:r>
            <a:r>
              <a:rPr lang="en-US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6979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05CE-6BAC-C6C1-A92D-B86DDE47D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ltimate Guide to Data Visualization ...">
            <a:extLst>
              <a:ext uri="{FF2B5EF4-FFF2-40B4-BE49-F238E27FC236}">
                <a16:creationId xmlns:a16="http://schemas.microsoft.com/office/drawing/2014/main" id="{A989DB07-32F4-EF8F-8DC1-6A279F8B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90" y="405339"/>
            <a:ext cx="6793710" cy="60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C6B3F-BEAE-5732-7D03-D78563AFABDC}"/>
              </a:ext>
            </a:extLst>
          </p:cNvPr>
          <p:cNvSpPr txBox="1"/>
          <p:nvPr/>
        </p:nvSpPr>
        <p:spPr>
          <a:xfrm>
            <a:off x="-453684" y="2796736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VISUALIZATION</a:t>
            </a:r>
            <a:endParaRPr lang="en-I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50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0996-DCE5-1D7F-DC01-7A665A99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30FDD-C349-F443-167A-6D67B1E4D069}"/>
              </a:ext>
            </a:extLst>
          </p:cNvPr>
          <p:cNvSpPr/>
          <p:nvPr/>
        </p:nvSpPr>
        <p:spPr>
          <a:xfrm>
            <a:off x="2250020" y="196949"/>
            <a:ext cx="6823642" cy="5486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HISTOGRAMS AND KDE PLOTS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F7D30-F686-85EA-5269-772B0D8A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821" r="22344" b="3139"/>
          <a:stretch/>
        </p:blipFill>
        <p:spPr>
          <a:xfrm>
            <a:off x="492368" y="1072658"/>
            <a:ext cx="2903443" cy="302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3362DE-B8A6-6369-C0F0-E204371F5EB9}"/>
              </a:ext>
            </a:extLst>
          </p:cNvPr>
          <p:cNvSpPr txBox="1"/>
          <p:nvPr/>
        </p:nvSpPr>
        <p:spPr>
          <a:xfrm>
            <a:off x="350521" y="4390244"/>
            <a:ext cx="3996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the skewness and kurtosis,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data is from 30-40 Age group.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824F3-6AD8-14A9-9C62-38E71C724441}"/>
              </a:ext>
            </a:extLst>
          </p:cNvPr>
          <p:cNvSpPr txBox="1"/>
          <p:nvPr/>
        </p:nvSpPr>
        <p:spPr>
          <a:xfrm>
            <a:off x="6832794" y="4390244"/>
            <a:ext cx="38580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the skewness and kurtosis,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 is also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ar(--jp-content-font-famil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jp-content-font-family)"/>
              </a:rPr>
              <a:t>The most people are between 160-180 cm height.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CF1CD1-3FFB-B514-7AA9-45D19486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13" t="3725" r="20387"/>
          <a:stretch/>
        </p:blipFill>
        <p:spPr>
          <a:xfrm>
            <a:off x="7265268" y="1072658"/>
            <a:ext cx="2993115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24493-52E3-F09A-4454-04C2AE6E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703E0-153B-A7A4-3545-6F42567ED3CE}"/>
              </a:ext>
            </a:extLst>
          </p:cNvPr>
          <p:cNvSpPr/>
          <p:nvPr/>
        </p:nvSpPr>
        <p:spPr>
          <a:xfrm>
            <a:off x="2250020" y="196949"/>
            <a:ext cx="6823642" cy="5486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HISTOGRAMS AND KDE PLOTS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9441B-14C9-43CD-89F3-42B84152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r="15774" b="2137"/>
          <a:stretch/>
        </p:blipFill>
        <p:spPr>
          <a:xfrm>
            <a:off x="7579805" y="1086278"/>
            <a:ext cx="2987713" cy="298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FF648-9743-F10C-5DDD-67A38556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7" y="1086278"/>
            <a:ext cx="2951716" cy="29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B081F2-65F9-F929-48C3-1242A66D84F9}"/>
              </a:ext>
            </a:extLst>
          </p:cNvPr>
          <p:cNvSpPr txBox="1"/>
          <p:nvPr/>
        </p:nvSpPr>
        <p:spPr>
          <a:xfrm>
            <a:off x="249703" y="4414968"/>
            <a:ext cx="4519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As the graph looks little negatively skewed but as per the value of skewness , the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</a:rPr>
              <a:t>skew is negligible</a:t>
            </a:r>
            <a:r>
              <a:rPr lang="en-US" b="0" i="0" dirty="0">
                <a:effectLst/>
                <a:latin typeface="system-ui"/>
              </a:rPr>
              <a:t>. </a:t>
            </a:r>
            <a:r>
              <a:rPr lang="en-US" dirty="0">
                <a:latin typeface="system-ui"/>
              </a:rPr>
              <a:t>S</a:t>
            </a:r>
            <a:r>
              <a:rPr lang="en-US" b="0" i="0" dirty="0">
                <a:effectLst/>
                <a:latin typeface="system-ui"/>
              </a:rPr>
              <a:t>o, it is also normally distributed.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 most people have weight between 60-74kg.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B2656-4BC8-1283-70CE-A0CA242949BD}"/>
              </a:ext>
            </a:extLst>
          </p:cNvPr>
          <p:cNvSpPr txBox="1"/>
          <p:nvPr/>
        </p:nvSpPr>
        <p:spPr>
          <a:xfrm>
            <a:off x="7167489" y="4569713"/>
            <a:ext cx="42132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the skewness and kurtosis,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 is also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Highest income is between 42000-48000.</a:t>
            </a:r>
          </a:p>
        </p:txBody>
      </p:sp>
    </p:spTree>
    <p:extLst>
      <p:ext uri="{BB962C8B-B14F-4D97-AF65-F5344CB8AC3E}">
        <p14:creationId xmlns:p14="http://schemas.microsoft.com/office/powerpoint/2010/main" val="314152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9608-5C7F-E64D-8892-410F8F4F0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811245-1B40-8178-A919-B10790A6DFEE}"/>
              </a:ext>
            </a:extLst>
          </p:cNvPr>
          <p:cNvSpPr/>
          <p:nvPr/>
        </p:nvSpPr>
        <p:spPr>
          <a:xfrm>
            <a:off x="4086258" y="196949"/>
            <a:ext cx="3109771" cy="5496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F632E-E11E-7643-997B-E567EDE2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55" t="3419"/>
          <a:stretch/>
        </p:blipFill>
        <p:spPr>
          <a:xfrm>
            <a:off x="450166" y="1026941"/>
            <a:ext cx="3940262" cy="278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8913A-5C50-996C-2C39-99BBA4CAEA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930" t="5822"/>
          <a:stretch/>
        </p:blipFill>
        <p:spPr>
          <a:xfrm>
            <a:off x="7230794" y="1026941"/>
            <a:ext cx="4120637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A3924E-8B40-878A-CC68-B2D1D3360892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03529-775B-DC6A-7C39-B8261FB642D8}"/>
              </a:ext>
            </a:extLst>
          </p:cNvPr>
          <p:cNvSpPr txBox="1"/>
          <p:nvPr/>
        </p:nvSpPr>
        <p:spPr>
          <a:xfrm>
            <a:off x="7455876" y="4357106"/>
            <a:ext cx="4120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indicates that data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symmetrical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height is between 130cm-210cm.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outliers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affecting </a:t>
            </a:r>
            <a:r>
              <a:rPr lang="en-US" dirty="0"/>
              <a:t>the mean too much.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C1159-6F81-B20C-9DD9-615F0804C435}"/>
              </a:ext>
            </a:extLst>
          </p:cNvPr>
          <p:cNvSpPr txBox="1"/>
          <p:nvPr/>
        </p:nvSpPr>
        <p:spPr>
          <a:xfrm>
            <a:off x="450166" y="4357105"/>
            <a:ext cx="4120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age falls between 10-60 years, with 50 % data between 30-40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 outlier are affecting the mean,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pulling it upward.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outliers have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less impact </a:t>
            </a:r>
            <a:r>
              <a:rPr lang="en-US" dirty="0"/>
              <a:t>on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5549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568</Words>
  <Application>Microsoft Office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Calisto MT</vt:lpstr>
      <vt:lpstr>Google Sans</vt:lpstr>
      <vt:lpstr>system-ui</vt:lpstr>
      <vt:lpstr>Times New Roman</vt:lpstr>
      <vt:lpstr>var(--jp-content-font-family)</vt:lpstr>
      <vt:lpstr>Wingdings</vt:lpstr>
      <vt:lpstr>Wingdings 2</vt:lpstr>
      <vt:lpstr>Office Theme</vt:lpstr>
      <vt:lpstr>1_Slate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Garg</dc:creator>
  <cp:lastModifiedBy>Muskan Garg</cp:lastModifiedBy>
  <cp:revision>3</cp:revision>
  <dcterms:created xsi:type="dcterms:W3CDTF">2025-01-12T16:30:48Z</dcterms:created>
  <dcterms:modified xsi:type="dcterms:W3CDTF">2025-01-14T18:25:43Z</dcterms:modified>
</cp:coreProperties>
</file>