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2" roundtripDataSignature="AMtx7mjUF8W7XG9W7RpKS3dPS/CvIIG5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1951828b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f1951828bc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1951828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f1951828b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8efd7b2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e78efd7b2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78efd7b2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e78efd7b24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1951828bc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f1951828bc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1951828bc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f1951828bc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1951828bc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f1951828bc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3"/>
          <p:cNvSpPr/>
          <p:nvPr/>
        </p:nvSpPr>
        <p:spPr>
          <a:xfrm>
            <a:off x="-2" y="4664147"/>
            <a:ext cx="12201452"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23"/>
          <p:cNvSpPr txBox="1"/>
          <p:nvPr>
            <p:ph type="ctrTitle"/>
          </p:nvPr>
        </p:nvSpPr>
        <p:spPr>
          <a:xfrm>
            <a:off x="914400" y="1752602"/>
            <a:ext cx="103632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3"/>
          <p:cNvSpPr txBox="1"/>
          <p:nvPr>
            <p:ph idx="1" type="subTitle"/>
          </p:nvPr>
        </p:nvSpPr>
        <p:spPr>
          <a:xfrm>
            <a:off x="914400" y="3611607"/>
            <a:ext cx="103632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19" name="Google Shape;19;p23"/>
          <p:cNvGrpSpPr/>
          <p:nvPr/>
        </p:nvGrpSpPr>
        <p:grpSpPr>
          <a:xfrm>
            <a:off x="-5019" y="4953000"/>
            <a:ext cx="12197021" cy="1912088"/>
            <a:chOff x="-3765" y="4832896"/>
            <a:chExt cx="9147765" cy="2032192"/>
          </a:xfrm>
        </p:grpSpPr>
        <p:sp>
          <p:nvSpPr>
            <p:cNvPr id="20" name="Google Shape;20;p23"/>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 name="Google Shape;22;p23"/>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3" name="Google Shape;23;p23"/>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4" name="Google Shape;24;p23"/>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solidFill>
                  <a:srgbClr val="E7F0F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3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2"/>
          <p:cNvSpPr txBox="1"/>
          <p:nvPr>
            <p:ph idx="1" type="body"/>
          </p:nvPr>
        </p:nvSpPr>
        <p:spPr>
          <a:xfrm rot="5400000">
            <a:off x="3902965" y="-1812034"/>
            <a:ext cx="4386071" cy="109728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32"/>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2"/>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2"/>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33"/>
          <p:cNvSpPr txBox="1"/>
          <p:nvPr>
            <p:ph type="title"/>
          </p:nvPr>
        </p:nvSpPr>
        <p:spPr>
          <a:xfrm rot="5400000">
            <a:off x="7513950" y="1886041"/>
            <a:ext cx="5592761" cy="236996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3"/>
          <p:cNvSpPr txBox="1"/>
          <p:nvPr>
            <p:ph idx="1" type="body"/>
          </p:nvPr>
        </p:nvSpPr>
        <p:spPr>
          <a:xfrm rot="5400000">
            <a:off x="2029620" y="-1145379"/>
            <a:ext cx="5592760" cy="84328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5" name="Google Shape;95;p33"/>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3"/>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3"/>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4"/>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9" name="Google Shape;29;p24"/>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
        <p:nvSpPr>
          <p:cNvPr id="32" name="Google Shape;32;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33" name="Shape 33"/>
        <p:cNvGrpSpPr/>
        <p:nvPr/>
      </p:nvGrpSpPr>
      <p:grpSpPr>
        <a:xfrm>
          <a:off x="0" y="0"/>
          <a:ext cx="0" cy="0"/>
          <a:chOff x="0" y="0"/>
          <a:chExt cx="0" cy="0"/>
        </a:xfrm>
      </p:grpSpPr>
      <p:sp>
        <p:nvSpPr>
          <p:cNvPr id="34" name="Google Shape;34;p25"/>
          <p:cNvSpPr txBox="1"/>
          <p:nvPr>
            <p:ph type="title"/>
          </p:nvPr>
        </p:nvSpPr>
        <p:spPr>
          <a:xfrm>
            <a:off x="1219200" y="4876800"/>
            <a:ext cx="9975701"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5892800" y="5355102"/>
            <a:ext cx="5299456"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6" name="Google Shape;36;p25"/>
          <p:cNvSpPr txBox="1"/>
          <p:nvPr>
            <p:ph idx="2" type="body"/>
          </p:nvPr>
        </p:nvSpPr>
        <p:spPr>
          <a:xfrm>
            <a:off x="1219200" y="274320"/>
            <a:ext cx="9973056"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7" name="Google Shape;37;p25"/>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40" name="Shape 40"/>
        <p:cNvGrpSpPr/>
        <p:nvPr/>
      </p:nvGrpSpPr>
      <p:grpSpPr>
        <a:xfrm>
          <a:off x="0" y="0"/>
          <a:ext cx="0" cy="0"/>
          <a:chOff x="0" y="0"/>
          <a:chExt cx="0" cy="0"/>
        </a:xfrm>
      </p:grpSpPr>
      <p:sp>
        <p:nvSpPr>
          <p:cNvPr id="41" name="Google Shape;41;p26"/>
          <p:cNvSpPr txBox="1"/>
          <p:nvPr>
            <p:ph type="title"/>
          </p:nvPr>
        </p:nvSpPr>
        <p:spPr>
          <a:xfrm>
            <a:off x="963168" y="1059712"/>
            <a:ext cx="103632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5230284" y="2931712"/>
            <a:ext cx="6096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3" name="Google Shape;43;p26"/>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
        <p:nvSpPr>
          <p:cNvPr id="46" name="Google Shape;46;p26"/>
          <p:cNvSpPr/>
          <p:nvPr/>
        </p:nvSpPr>
        <p:spPr>
          <a:xfrm>
            <a:off x="4848907" y="3005472"/>
            <a:ext cx="24384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 name="Google Shape;47;p26"/>
          <p:cNvSpPr/>
          <p:nvPr/>
        </p:nvSpPr>
        <p:spPr>
          <a:xfrm>
            <a:off x="4600352" y="3005472"/>
            <a:ext cx="24384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8" name="Shape 48"/>
        <p:cNvGrpSpPr/>
        <p:nvPr/>
      </p:nvGrpSpPr>
      <p:grpSpPr>
        <a:xfrm>
          <a:off x="0" y="0"/>
          <a:ext cx="0" cy="0"/>
          <a:chOff x="0" y="0"/>
          <a:chExt cx="0" cy="0"/>
        </a:xfrm>
      </p:grpSpPr>
      <p:sp>
        <p:nvSpPr>
          <p:cNvPr id="49" name="Google Shape;49;p27"/>
          <p:cNvSpPr txBox="1"/>
          <p:nvPr>
            <p:ph idx="1" type="body"/>
          </p:nvPr>
        </p:nvSpPr>
        <p:spPr>
          <a:xfrm>
            <a:off x="609600" y="1481329"/>
            <a:ext cx="53848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0" name="Google Shape;50;p27"/>
          <p:cNvSpPr txBox="1"/>
          <p:nvPr>
            <p:ph idx="2" type="body"/>
          </p:nvPr>
        </p:nvSpPr>
        <p:spPr>
          <a:xfrm>
            <a:off x="6197600" y="1481329"/>
            <a:ext cx="53848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1" name="Google Shape;51;p27"/>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
        <p:nvSpPr>
          <p:cNvPr id="54" name="Google Shape;54;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5" name="Shape 55"/>
        <p:cNvGrpSpPr/>
        <p:nvPr/>
      </p:nvGrpSpPr>
      <p:grpSpPr>
        <a:xfrm>
          <a:off x="0" y="0"/>
          <a:ext cx="0" cy="0"/>
          <a:chOff x="0" y="0"/>
          <a:chExt cx="0" cy="0"/>
        </a:xfrm>
      </p:grpSpPr>
      <p:sp>
        <p:nvSpPr>
          <p:cNvPr id="56" name="Google Shape;56;p28"/>
          <p:cNvSpPr txBox="1"/>
          <p:nvPr>
            <p:ph type="title"/>
          </p:nvPr>
        </p:nvSpPr>
        <p:spPr>
          <a:xfrm>
            <a:off x="609600" y="273050"/>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8"/>
          <p:cNvSpPr txBox="1"/>
          <p:nvPr>
            <p:ph idx="1" type="body"/>
          </p:nvPr>
        </p:nvSpPr>
        <p:spPr>
          <a:xfrm>
            <a:off x="609600" y="5410200"/>
            <a:ext cx="5386917"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28"/>
          <p:cNvSpPr txBox="1"/>
          <p:nvPr>
            <p:ph idx="2" type="body"/>
          </p:nvPr>
        </p:nvSpPr>
        <p:spPr>
          <a:xfrm>
            <a:off x="6193369" y="5410200"/>
            <a:ext cx="5389033"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9" name="Google Shape;59;p28"/>
          <p:cNvSpPr txBox="1"/>
          <p:nvPr>
            <p:ph idx="3" type="body"/>
          </p:nvPr>
        </p:nvSpPr>
        <p:spPr>
          <a:xfrm>
            <a:off x="609600" y="1444295"/>
            <a:ext cx="5386917"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0" name="Google Shape;60;p28"/>
          <p:cNvSpPr txBox="1"/>
          <p:nvPr>
            <p:ph idx="4" type="body"/>
          </p:nvPr>
        </p:nvSpPr>
        <p:spPr>
          <a:xfrm>
            <a:off x="6193368" y="1444295"/>
            <a:ext cx="5389033"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1" name="Google Shape;61;p28"/>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8"/>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4" name="Shape 64"/>
        <p:cNvGrpSpPr/>
        <p:nvPr/>
      </p:nvGrpSpPr>
      <p:grpSpPr>
        <a:xfrm>
          <a:off x="0" y="0"/>
          <a:ext cx="0" cy="0"/>
          <a:chOff x="0" y="0"/>
          <a:chExt cx="0" cy="0"/>
        </a:xfrm>
      </p:grpSpPr>
      <p:sp>
        <p:nvSpPr>
          <p:cNvPr id="65" name="Google Shape;65;p29"/>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
        <p:nvSpPr>
          <p:cNvPr id="68" name="Google Shape;68;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30"/>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3" name="Shape 73"/>
        <p:cNvGrpSpPr/>
        <p:nvPr/>
      </p:nvGrpSpPr>
      <p:grpSpPr>
        <a:xfrm>
          <a:off x="0" y="0"/>
          <a:ext cx="0" cy="0"/>
          <a:chOff x="0" y="0"/>
          <a:chExt cx="0" cy="0"/>
        </a:xfrm>
      </p:grpSpPr>
      <p:sp>
        <p:nvSpPr>
          <p:cNvPr id="74" name="Google Shape;74;p31"/>
          <p:cNvSpPr txBox="1"/>
          <p:nvPr>
            <p:ph idx="1" type="body"/>
          </p:nvPr>
        </p:nvSpPr>
        <p:spPr>
          <a:xfrm>
            <a:off x="1521643" y="5443402"/>
            <a:ext cx="95504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5" name="Google Shape;75;p31"/>
          <p:cNvSpPr/>
          <p:nvPr>
            <p:ph idx="2" type="pic"/>
          </p:nvPr>
        </p:nvSpPr>
        <p:spPr>
          <a:xfrm>
            <a:off x="304800" y="189968"/>
            <a:ext cx="11582400" cy="4389120"/>
          </a:xfrm>
          <a:prstGeom prst="rect">
            <a:avLst/>
          </a:prstGeom>
          <a:solidFill>
            <a:schemeClr val="dk2"/>
          </a:solidFill>
          <a:ln cap="flat" cmpd="sng" w="9525">
            <a:solidFill>
              <a:schemeClr val="dk1"/>
            </a:solidFill>
            <a:prstDash val="solid"/>
            <a:round/>
            <a:headEnd len="sm" w="sm" type="none"/>
            <a:tailEnd len="sm" w="sm" type="none"/>
          </a:ln>
        </p:spPr>
      </p:sp>
      <p:sp>
        <p:nvSpPr>
          <p:cNvPr id="76" name="Google Shape;76;p31"/>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79" name="Google Shape;79;p31"/>
          <p:cNvSpPr txBox="1"/>
          <p:nvPr>
            <p:ph type="title"/>
          </p:nvPr>
        </p:nvSpPr>
        <p:spPr>
          <a:xfrm>
            <a:off x="304800" y="4865122"/>
            <a:ext cx="10767243"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p:nvPr/>
        </p:nvSpPr>
        <p:spPr>
          <a:xfrm>
            <a:off x="955249" y="5001994"/>
            <a:ext cx="5069337"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 name="Google Shape;81;p31"/>
          <p:cNvSpPr/>
          <p:nvPr/>
        </p:nvSpPr>
        <p:spPr>
          <a:xfrm>
            <a:off x="-71414" y="5785023"/>
            <a:ext cx="5069337"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 name="Google Shape;82;p31"/>
          <p:cNvSpPr/>
          <p:nvPr/>
        </p:nvSpPr>
        <p:spPr>
          <a:xfrm>
            <a:off x="-8056" y="5791253"/>
            <a:ext cx="4536419"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83" name="Google Shape;83;p31"/>
          <p:cNvCxnSpPr/>
          <p:nvPr/>
        </p:nvCxnSpPr>
        <p:spPr>
          <a:xfrm>
            <a:off x="-12315" y="5787739"/>
            <a:ext cx="4540679" cy="1084383"/>
          </a:xfrm>
          <a:prstGeom prst="straightConnector1">
            <a:avLst/>
          </a:prstGeom>
          <a:noFill/>
          <a:ln cap="flat" cmpd="sng" w="12050">
            <a:solidFill>
              <a:srgbClr val="93C5D8"/>
            </a:solidFill>
            <a:prstDash val="solid"/>
            <a:miter lim="800000"/>
            <a:headEnd len="sm" w="sm" type="none"/>
            <a:tailEnd len="sm" w="sm" type="none"/>
          </a:ln>
        </p:spPr>
      </p:cxnSp>
      <p:sp>
        <p:nvSpPr>
          <p:cNvPr id="84" name="Google Shape;84;p31"/>
          <p:cNvSpPr/>
          <p:nvPr/>
        </p:nvSpPr>
        <p:spPr>
          <a:xfrm>
            <a:off x="11552149" y="4988440"/>
            <a:ext cx="24384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31"/>
          <p:cNvSpPr/>
          <p:nvPr/>
        </p:nvSpPr>
        <p:spPr>
          <a:xfrm>
            <a:off x="11303595" y="4988440"/>
            <a:ext cx="24384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p:nvPr/>
        </p:nvSpPr>
        <p:spPr>
          <a:xfrm>
            <a:off x="955249" y="5001994"/>
            <a:ext cx="5069337"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 name="Google Shape;7;p22"/>
          <p:cNvSpPr/>
          <p:nvPr/>
        </p:nvSpPr>
        <p:spPr>
          <a:xfrm>
            <a:off x="-71414" y="5785023"/>
            <a:ext cx="5069337"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 name="Google Shape;8;p22"/>
          <p:cNvSpPr/>
          <p:nvPr/>
        </p:nvSpPr>
        <p:spPr>
          <a:xfrm>
            <a:off x="-8056" y="5791253"/>
            <a:ext cx="4536419"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9" name="Google Shape;9;p22"/>
          <p:cNvCxnSpPr/>
          <p:nvPr/>
        </p:nvCxnSpPr>
        <p:spPr>
          <a:xfrm>
            <a:off x="-12315" y="5787739"/>
            <a:ext cx="4540679" cy="1084383"/>
          </a:xfrm>
          <a:prstGeom prst="straightConnector1">
            <a:avLst/>
          </a:prstGeom>
          <a:noFill/>
          <a:ln cap="flat" cmpd="sng" w="12050">
            <a:solidFill>
              <a:srgbClr val="93C5D8"/>
            </a:solidFill>
            <a:prstDash val="solid"/>
            <a:miter lim="800000"/>
            <a:headEnd len="sm" w="sm" type="none"/>
            <a:tailEnd len="sm" w="sm" type="none"/>
          </a:ln>
        </p:spPr>
      </p:cxnSp>
      <p:sp>
        <p:nvSpPr>
          <p:cNvPr id="10" name="Google Shape;10;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2" name="Google Shape;12;p22"/>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22"/>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22"/>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1"/>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1"/>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
          <p:cNvSpPr/>
          <p:nvPr/>
        </p:nvSpPr>
        <p:spPr>
          <a:xfrm rot="2700000">
            <a:off x="10262924" y="1465780"/>
            <a:ext cx="1185708" cy="118570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1"/>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1"/>
          <p:cNvSpPr/>
          <p:nvPr/>
        </p:nvSpPr>
        <p:spPr>
          <a:xfrm rot="2700000">
            <a:off x="1769787" y="5439893"/>
            <a:ext cx="928467" cy="928467"/>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9" name="Google Shape;109;p1"/>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1"/>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1"/>
          <p:cNvSpPr txBox="1"/>
          <p:nvPr>
            <p:ph type="ctrTitle"/>
          </p:nvPr>
        </p:nvSpPr>
        <p:spPr>
          <a:xfrm>
            <a:off x="2619910" y="2353641"/>
            <a:ext cx="7146454" cy="21507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80808"/>
              </a:buClr>
              <a:buSzPts val="3600"/>
              <a:buFont typeface="Arial"/>
              <a:buNone/>
            </a:pPr>
            <a:r>
              <a:rPr b="1" lang="en-IN" sz="3600">
                <a:solidFill>
                  <a:srgbClr val="080808"/>
                </a:solidFill>
              </a:rPr>
              <a:t>Lead Score</a:t>
            </a:r>
            <a:r>
              <a:rPr b="1" lang="en-IN" sz="3600">
                <a:solidFill>
                  <a:srgbClr val="080808"/>
                </a:solidFill>
                <a:latin typeface="Arial"/>
                <a:ea typeface="Arial"/>
                <a:cs typeface="Arial"/>
                <a:sym typeface="Arial"/>
              </a:rPr>
              <a:t> Case Study</a:t>
            </a:r>
            <a:br>
              <a:rPr b="1" lang="en-IN" sz="3600">
                <a:solidFill>
                  <a:srgbClr val="080808"/>
                </a:solidFill>
                <a:latin typeface="Arial"/>
                <a:ea typeface="Arial"/>
                <a:cs typeface="Arial"/>
                <a:sym typeface="Arial"/>
              </a:rPr>
            </a:br>
            <a:r>
              <a:rPr b="1" lang="en-IN" sz="3600">
                <a:solidFill>
                  <a:srgbClr val="080808"/>
                </a:solidFill>
              </a:rPr>
              <a:t>Logistic Regression</a:t>
            </a:r>
            <a:endParaRPr/>
          </a:p>
        </p:txBody>
      </p:sp>
      <p:sp>
        <p:nvSpPr>
          <p:cNvPr id="112" name="Google Shape;112;p1"/>
          <p:cNvSpPr txBox="1"/>
          <p:nvPr>
            <p:ph idx="1" type="subTitle"/>
          </p:nvPr>
        </p:nvSpPr>
        <p:spPr>
          <a:xfrm>
            <a:off x="3363336" y="4518923"/>
            <a:ext cx="5287504" cy="114185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rgbClr val="080808"/>
              </a:buClr>
              <a:buSzPts val="1600"/>
              <a:buNone/>
            </a:pPr>
            <a:r>
              <a:rPr b="1" lang="en-IN" sz="1600">
                <a:solidFill>
                  <a:srgbClr val="080808"/>
                </a:solidFill>
              </a:rPr>
              <a:t>Created By:</a:t>
            </a:r>
            <a:endParaRPr/>
          </a:p>
          <a:p>
            <a:pPr indent="0" lvl="0" marL="0" rtl="0" algn="ctr">
              <a:lnSpc>
                <a:spcPct val="90000"/>
              </a:lnSpc>
              <a:spcBef>
                <a:spcPts val="1000"/>
              </a:spcBef>
              <a:spcAft>
                <a:spcPts val="0"/>
              </a:spcAft>
              <a:buClr>
                <a:srgbClr val="080808"/>
              </a:buClr>
              <a:buSzPts val="1600"/>
              <a:buNone/>
            </a:pPr>
            <a:r>
              <a:rPr b="1" lang="en-IN" sz="1600">
                <a:solidFill>
                  <a:srgbClr val="080808"/>
                </a:solidFill>
              </a:rPr>
              <a:t>Namia Modamed Ali</a:t>
            </a:r>
            <a:endParaRPr b="1" sz="1600">
              <a:solidFill>
                <a:srgbClr val="080808"/>
              </a:solidFill>
            </a:endParaRPr>
          </a:p>
          <a:p>
            <a:pPr indent="0" lvl="0" marL="0" rtl="0" algn="ctr">
              <a:lnSpc>
                <a:spcPct val="90000"/>
              </a:lnSpc>
              <a:spcBef>
                <a:spcPts val="1000"/>
              </a:spcBef>
              <a:spcAft>
                <a:spcPts val="0"/>
              </a:spcAft>
              <a:buClr>
                <a:srgbClr val="080808"/>
              </a:buClr>
              <a:buSzPts val="1600"/>
              <a:buNone/>
            </a:pPr>
            <a:r>
              <a:rPr b="1" lang="en-IN" sz="1600">
                <a:solidFill>
                  <a:srgbClr val="080808"/>
                </a:solidFill>
              </a:rPr>
              <a:t>Muskan Agrawal</a:t>
            </a:r>
            <a:endParaRPr/>
          </a:p>
        </p:txBody>
      </p:sp>
      <p:sp>
        <p:nvSpPr>
          <p:cNvPr id="113" name="Google Shape;113;p1"/>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 name="Google Shape;114;p1"/>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gf1951828bc_0_72"/>
          <p:cNvSpPr/>
          <p:nvPr/>
        </p:nvSpPr>
        <p:spPr>
          <a:xfrm>
            <a:off x="0" y="-144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9" name="Google Shape;229;gf1951828bc_0_72"/>
          <p:cNvSpPr txBox="1"/>
          <p:nvPr>
            <p:ph type="title"/>
          </p:nvPr>
        </p:nvSpPr>
        <p:spPr>
          <a:xfrm>
            <a:off x="754067" y="9"/>
            <a:ext cx="10905000" cy="113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Lucida Sans"/>
              <a:buNone/>
            </a:pPr>
            <a:r>
              <a:rPr lang="en-IN" sz="4400"/>
              <a:t>     Correlation </a:t>
            </a:r>
            <a:endParaRPr/>
          </a:p>
        </p:txBody>
      </p:sp>
      <p:sp>
        <p:nvSpPr>
          <p:cNvPr id="230" name="Google Shape;230;gf1951828bc_0_72"/>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1" name="Google Shape;231;gf1951828bc_0_72"/>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2" name="Google Shape;232;gf1951828bc_0_72"/>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3" name="Google Shape;233;gf1951828bc_0_72"/>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34" name="Google Shape;234;gf1951828bc_0_7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35" name="Google Shape;235;gf1951828bc_0_7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36" name="Google Shape;236;gf1951828bc_0_7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37" name="Google Shape;237;gf1951828bc_0_7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8" name="Google Shape;238;gf1951828bc_0_72"/>
          <p:cNvSpPr txBox="1"/>
          <p:nvPr/>
        </p:nvSpPr>
        <p:spPr>
          <a:xfrm>
            <a:off x="7635875" y="1421475"/>
            <a:ext cx="3699000" cy="14775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accent1"/>
              </a:buClr>
              <a:buSzPts val="1800"/>
              <a:buFont typeface="Cambria"/>
              <a:buChar char="➢"/>
            </a:pPr>
            <a:r>
              <a:rPr lang="en-IN" sz="1800">
                <a:latin typeface="Cambria"/>
                <a:ea typeface="Cambria"/>
                <a:cs typeface="Cambria"/>
                <a:sym typeface="Cambria"/>
              </a:rPr>
              <a:t>We can see that there is some correlation between pages views per visit and total visit, which can be further analyzed using VIF.</a:t>
            </a:r>
            <a:endParaRPr sz="1800">
              <a:latin typeface="Cambria"/>
              <a:ea typeface="Cambria"/>
              <a:cs typeface="Cambria"/>
              <a:sym typeface="Cambria"/>
            </a:endParaRPr>
          </a:p>
        </p:txBody>
      </p:sp>
      <p:pic>
        <p:nvPicPr>
          <p:cNvPr id="239" name="Google Shape;239;gf1951828bc_0_72"/>
          <p:cNvPicPr preferRelativeResize="0"/>
          <p:nvPr/>
        </p:nvPicPr>
        <p:blipFill>
          <a:blip r:embed="rId3">
            <a:alphaModFix/>
          </a:blip>
          <a:stretch>
            <a:fillRect/>
          </a:stretch>
        </p:blipFill>
        <p:spPr>
          <a:xfrm>
            <a:off x="71451" y="989000"/>
            <a:ext cx="6945299" cy="5724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5"/>
          <p:cNvSpPr/>
          <p:nvPr/>
        </p:nvSpPr>
        <p:spPr>
          <a:xfrm>
            <a:off x="238084"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5" name="Google Shape;245;p5"/>
          <p:cNvSpPr txBox="1"/>
          <p:nvPr>
            <p:ph idx="1" type="body"/>
          </p:nvPr>
        </p:nvSpPr>
        <p:spPr>
          <a:xfrm>
            <a:off x="8524891" y="1782981"/>
            <a:ext cx="3023641" cy="4393982"/>
          </a:xfrm>
          <a:prstGeom prst="rect">
            <a:avLst/>
          </a:prstGeom>
          <a:noFill/>
          <a:ln>
            <a:noFill/>
          </a:ln>
        </p:spPr>
        <p:txBody>
          <a:bodyPr anchorCtr="0" anchor="t" bIns="45700" lIns="91425" spcFirstLastPara="1" rIns="91425" wrap="square" tIns="45700">
            <a:noAutofit/>
          </a:bodyPr>
          <a:lstStyle/>
          <a:p>
            <a:pPr indent="-127000" lvl="0" marL="228600" rtl="0" algn="l">
              <a:spcBef>
                <a:spcPts val="400"/>
              </a:spcBef>
              <a:spcAft>
                <a:spcPts val="0"/>
              </a:spcAft>
              <a:buSzPts val="1600"/>
              <a:buChar char="🞂"/>
            </a:pPr>
            <a:r>
              <a:rPr lang="en-IN" sz="1800">
                <a:solidFill>
                  <a:srgbClr val="000000"/>
                </a:solidFill>
                <a:latin typeface="Cambria"/>
                <a:ea typeface="Cambria"/>
                <a:cs typeface="Cambria"/>
                <a:sym typeface="Cambria"/>
              </a:rPr>
              <a:t>Goggle and direct traffic has high number of leads but conversion rate is low. </a:t>
            </a:r>
            <a:endParaRPr/>
          </a:p>
          <a:p>
            <a:pPr indent="-127000" lvl="0" marL="228600" rtl="0" algn="l">
              <a:spcBef>
                <a:spcPts val="400"/>
              </a:spcBef>
              <a:spcAft>
                <a:spcPts val="0"/>
              </a:spcAft>
              <a:buSzPts val="1600"/>
              <a:buChar char="🞂"/>
            </a:pPr>
            <a:r>
              <a:rPr lang="en-IN" sz="1800">
                <a:solidFill>
                  <a:srgbClr val="000000"/>
                </a:solidFill>
                <a:latin typeface="Cambria"/>
                <a:ea typeface="Cambria"/>
                <a:cs typeface="Cambria"/>
                <a:sym typeface="Cambria"/>
              </a:rPr>
              <a:t>Welingak Website and reference has higher converted leads but total number of leads is low.</a:t>
            </a:r>
            <a:endParaRPr sz="1800">
              <a:solidFill>
                <a:srgbClr val="000000"/>
              </a:solidFill>
              <a:latin typeface="Cambria"/>
              <a:ea typeface="Cambria"/>
              <a:cs typeface="Cambria"/>
              <a:sym typeface="Cambria"/>
            </a:endParaRPr>
          </a:p>
          <a:p>
            <a:pPr indent="-127000" lvl="0" marL="228600" rtl="0" algn="l">
              <a:spcBef>
                <a:spcPts val="400"/>
              </a:spcBef>
              <a:spcAft>
                <a:spcPts val="0"/>
              </a:spcAft>
              <a:buSzPts val="1600"/>
              <a:buChar char="🞂"/>
            </a:pPr>
            <a:r>
              <a:rPr lang="en-IN" sz="1800">
                <a:solidFill>
                  <a:srgbClr val="000000"/>
                </a:solidFill>
                <a:latin typeface="Cambria"/>
                <a:ea typeface="Cambria"/>
                <a:cs typeface="Cambria"/>
                <a:sym typeface="Cambria"/>
              </a:rPr>
              <a:t>Business should focus on improving conversion rate of leads from google and direct traffic. They should also try to get more leads from reference and welingak website.</a:t>
            </a:r>
            <a:endParaRPr sz="1800">
              <a:solidFill>
                <a:srgbClr val="000000"/>
              </a:solidFill>
              <a:latin typeface="Arial"/>
              <a:ea typeface="Arial"/>
              <a:cs typeface="Arial"/>
              <a:sym typeface="Arial"/>
            </a:endParaRPr>
          </a:p>
        </p:txBody>
      </p:sp>
      <p:sp>
        <p:nvSpPr>
          <p:cNvPr id="246" name="Google Shape;246;p5"/>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Lucida Sans"/>
              <a:buNone/>
            </a:pPr>
            <a:r>
              <a:rPr lang="en-IN" sz="4000"/>
              <a:t>Important variables and their Impact</a:t>
            </a:r>
            <a:endParaRPr sz="4000"/>
          </a:p>
        </p:txBody>
      </p:sp>
      <p:sp>
        <p:nvSpPr>
          <p:cNvPr id="247" name="Google Shape;247;p5"/>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8" name="Google Shape;248;p5"/>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9" name="Google Shape;249;p5"/>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0" name="Google Shape;250;p5"/>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Lead Origin).png" id="251" name="Google Shape;251;p5"/>
          <p:cNvPicPr preferRelativeResize="0"/>
          <p:nvPr/>
        </p:nvPicPr>
        <p:blipFill rotWithShape="1">
          <a:blip r:embed="rId3">
            <a:alphaModFix/>
          </a:blip>
          <a:srcRect b="0" l="0" r="0" t="0"/>
          <a:stretch/>
        </p:blipFill>
        <p:spPr>
          <a:xfrm>
            <a:off x="398752" y="1857364"/>
            <a:ext cx="7483198" cy="40931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gf1951828bc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total Time (1).png" id="257" name="Google Shape;257;gf1951828bc_0_0"/>
          <p:cNvPicPr preferRelativeResize="0"/>
          <p:nvPr>
            <p:ph idx="1" type="body"/>
          </p:nvPr>
        </p:nvPicPr>
        <p:blipFill rotWithShape="1">
          <a:blip r:embed="rId3">
            <a:alphaModFix/>
          </a:blip>
          <a:srcRect b="0" l="0" r="0" t="0"/>
          <a:stretch/>
        </p:blipFill>
        <p:spPr>
          <a:xfrm>
            <a:off x="1095340" y="1928802"/>
            <a:ext cx="5286300" cy="4143300"/>
          </a:xfrm>
          <a:prstGeom prst="rect">
            <a:avLst/>
          </a:prstGeom>
          <a:noFill/>
          <a:ln>
            <a:noFill/>
          </a:ln>
        </p:spPr>
      </p:pic>
      <p:sp>
        <p:nvSpPr>
          <p:cNvPr id="258" name="Google Shape;258;gf1951828bc_0_0"/>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81818"/>
              <a:buFont typeface="Lucida Sans"/>
              <a:buNone/>
            </a:pPr>
            <a:r>
              <a:rPr lang="en-IN" sz="4400"/>
              <a:t>Important variables and their Impact</a:t>
            </a:r>
            <a:endParaRPr/>
          </a:p>
        </p:txBody>
      </p:sp>
      <p:sp>
        <p:nvSpPr>
          <p:cNvPr id="259" name="Google Shape;259;gf1951828bc_0_0"/>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0" name="Google Shape;260;gf1951828bc_0_0"/>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1" name="Google Shape;261;gf1951828bc_0_0"/>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2" name="Google Shape;262;gf1951828bc_0_0"/>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63" name="Google Shape;263;gf1951828bc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64" name="Google Shape;264;gf1951828bc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65" name="Google Shape;265;gf1951828bc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66" name="Google Shape;266;gf1951828bc_0_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7" name="Google Shape;267;gf1951828bc_0_0"/>
          <p:cNvSpPr txBox="1"/>
          <p:nvPr/>
        </p:nvSpPr>
        <p:spPr>
          <a:xfrm>
            <a:off x="8310578" y="2143116"/>
            <a:ext cx="34290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Cambria"/>
                <a:ea typeface="Cambria"/>
                <a:cs typeface="Cambria"/>
                <a:sym typeface="Cambria"/>
              </a:rPr>
              <a:t>We can clearly see that customers who spend more time on site have higher conversion rate. This can be because whoever is actually interested in enrolling into some course does there research and hence spends more time on the site. Thus the websites should be more engaging</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3" name="Google Shape;273;p7"/>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Lucida Sans"/>
              <a:buNone/>
            </a:pPr>
            <a:r>
              <a:rPr lang="en-IN" sz="3600"/>
              <a:t>Important variables and their Impact</a:t>
            </a:r>
            <a:endParaRPr/>
          </a:p>
        </p:txBody>
      </p:sp>
      <p:sp>
        <p:nvSpPr>
          <p:cNvPr id="274" name="Google Shape;274;p7"/>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7"/>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7"/>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7"/>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specialization.png" id="278" name="Google Shape;278;p7"/>
          <p:cNvPicPr preferRelativeResize="0"/>
          <p:nvPr>
            <p:ph idx="1" type="body"/>
          </p:nvPr>
        </p:nvPicPr>
        <p:blipFill rotWithShape="1">
          <a:blip r:embed="rId3">
            <a:alphaModFix/>
          </a:blip>
          <a:srcRect b="0" l="0" r="0" t="0"/>
          <a:stretch/>
        </p:blipFill>
        <p:spPr>
          <a:xfrm>
            <a:off x="809589" y="1481138"/>
            <a:ext cx="7786742" cy="4525962"/>
          </a:xfrm>
          <a:prstGeom prst="rect">
            <a:avLst/>
          </a:prstGeom>
          <a:noFill/>
          <a:ln>
            <a:noFill/>
          </a:ln>
        </p:spPr>
      </p:pic>
      <p:sp>
        <p:nvSpPr>
          <p:cNvPr id="279" name="Google Shape;279;p7"/>
          <p:cNvSpPr txBox="1"/>
          <p:nvPr/>
        </p:nvSpPr>
        <p:spPr>
          <a:xfrm>
            <a:off x="9167834" y="1785926"/>
            <a:ext cx="2714644" cy="3416320"/>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Cambria"/>
                <a:ea typeface="Cambria"/>
                <a:cs typeface="Cambria"/>
                <a:sym typeface="Cambria"/>
              </a:rPr>
              <a:t>We can see that Management has highest number of leads as well as well as converted leads. This is a significant column and we cannot drop 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mbria"/>
              <a:ea typeface="Cambria"/>
              <a:cs typeface="Cambria"/>
              <a:sym typeface="Cambria"/>
            </a:endParaRPr>
          </a:p>
          <a:p>
            <a:pPr indent="-114300" lvl="0" marL="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Cambria"/>
                <a:ea typeface="Cambria"/>
                <a:cs typeface="Cambria"/>
                <a:sym typeface="Cambria"/>
              </a:rPr>
              <a:t>Business should focus more on customers of management specialization.</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224"/>
              <a:buChar char="🞂"/>
            </a:pPr>
            <a:r>
              <a:rPr lang="en-IN" sz="1800">
                <a:latin typeface="Cambria"/>
                <a:ea typeface="Cambria"/>
                <a:cs typeface="Cambria"/>
                <a:sym typeface="Cambria"/>
              </a:rPr>
              <a:t>The model was built using the stats model and RFE was done to attain the top 15 relevant variables through feature Selection. Later the rest of the variables were removed manually depending on the VIF values and p-value (The variables with VIF &lt; 5 and p-value &lt; 0.05 were kept).</a:t>
            </a:r>
            <a:endParaRPr/>
          </a:p>
          <a:p>
            <a:pPr indent="-178307" lvl="0" marL="365760" rtl="0" algn="l">
              <a:spcBef>
                <a:spcPts val="400"/>
              </a:spcBef>
              <a:spcAft>
                <a:spcPts val="0"/>
              </a:spcAft>
              <a:buSzPts val="1224"/>
              <a:buNone/>
            </a:pPr>
            <a:r>
              <a:t/>
            </a:r>
            <a:endParaRPr sz="1800">
              <a:latin typeface="Cambria"/>
              <a:ea typeface="Cambria"/>
              <a:cs typeface="Cambria"/>
              <a:sym typeface="Cambria"/>
            </a:endParaRPr>
          </a:p>
          <a:p>
            <a:pPr indent="-256032" lvl="0" marL="365760" rtl="0" algn="l">
              <a:spcBef>
                <a:spcPts val="400"/>
              </a:spcBef>
              <a:spcAft>
                <a:spcPts val="0"/>
              </a:spcAft>
              <a:buSzPts val="1224"/>
              <a:buChar char="🞂"/>
            </a:pPr>
            <a:r>
              <a:rPr lang="en-IN" sz="1800">
                <a:latin typeface="Cambria"/>
                <a:ea typeface="Cambria"/>
                <a:cs typeface="Cambria"/>
                <a:sym typeface="Cambria"/>
              </a:rPr>
              <a:t>After plotting the ROC curve we found that our optimal threshold is 0.3. Then we calculated the metrics at this value. They are as follows: sensitivity: 91.41%,  specificity: 92.68%, Accuracy:92.2%</a:t>
            </a:r>
            <a:endParaRPr sz="1800">
              <a:latin typeface="Cambria"/>
              <a:ea typeface="Cambria"/>
              <a:cs typeface="Cambria"/>
              <a:sym typeface="Cambria"/>
            </a:endParaRPr>
          </a:p>
          <a:p>
            <a:pPr indent="-256032" lvl="0" marL="365760" rtl="0" algn="l">
              <a:spcBef>
                <a:spcPts val="400"/>
              </a:spcBef>
              <a:spcAft>
                <a:spcPts val="0"/>
              </a:spcAft>
              <a:buSzPts val="1224"/>
              <a:buNone/>
            </a:pPr>
            <a:r>
              <a:t/>
            </a:r>
            <a:endParaRPr sz="1800">
              <a:latin typeface="Cambria"/>
              <a:ea typeface="Cambria"/>
              <a:cs typeface="Cambria"/>
              <a:sym typeface="Cambria"/>
            </a:endParaRPr>
          </a:p>
          <a:p>
            <a:pPr indent="-256032" lvl="0" marL="365760" rtl="0" algn="l">
              <a:spcBef>
                <a:spcPts val="400"/>
              </a:spcBef>
              <a:spcAft>
                <a:spcPts val="0"/>
              </a:spcAft>
              <a:buSzPts val="1224"/>
              <a:buChar char="🞂"/>
            </a:pPr>
            <a:r>
              <a:rPr lang="en-IN" sz="1800">
                <a:latin typeface="Cambria"/>
                <a:ea typeface="Cambria"/>
                <a:cs typeface="Cambria"/>
                <a:sym typeface="Cambria"/>
              </a:rPr>
              <a:t>Prediction was done on the  test data frame and with an optimum cut off 0.3. Accuracy: 92.45%, Sensitivity: 92.05%, Specificity: 92.69%</a:t>
            </a:r>
            <a:endParaRPr/>
          </a:p>
          <a:p>
            <a:pPr indent="-178307" lvl="0" marL="365760" rtl="0" algn="l">
              <a:spcBef>
                <a:spcPts val="400"/>
              </a:spcBef>
              <a:spcAft>
                <a:spcPts val="0"/>
              </a:spcAft>
              <a:buSzPts val="1224"/>
              <a:buNone/>
            </a:pPr>
            <a:r>
              <a:t/>
            </a:r>
            <a:endParaRPr sz="1800">
              <a:latin typeface="Cambria"/>
              <a:ea typeface="Cambria"/>
              <a:cs typeface="Cambria"/>
              <a:sym typeface="Cambria"/>
            </a:endParaRPr>
          </a:p>
          <a:p>
            <a:pPr indent="-256032" lvl="0" marL="365760" rtl="0" algn="l">
              <a:spcBef>
                <a:spcPts val="400"/>
              </a:spcBef>
              <a:spcAft>
                <a:spcPts val="0"/>
              </a:spcAft>
              <a:buSzPts val="1224"/>
              <a:buChar char="🞂"/>
            </a:pPr>
            <a:r>
              <a:rPr lang="en-IN" sz="1800">
                <a:latin typeface="Cambria"/>
                <a:ea typeface="Cambria"/>
                <a:cs typeface="Cambria"/>
                <a:sym typeface="Cambria"/>
              </a:rPr>
              <a:t>As we can see the evaluation metrics are good when we run model on test data also. Model seems to predict conversion rate very well.</a:t>
            </a:r>
            <a:endParaRPr sz="1800">
              <a:latin typeface="Cambria"/>
              <a:ea typeface="Cambria"/>
              <a:cs typeface="Cambria"/>
              <a:sym typeface="Cambria"/>
            </a:endParaRPr>
          </a:p>
          <a:p>
            <a:pPr indent="-178307" lvl="0" marL="365760" rtl="0" algn="l">
              <a:spcBef>
                <a:spcPts val="400"/>
              </a:spcBef>
              <a:spcAft>
                <a:spcPts val="0"/>
              </a:spcAft>
              <a:buSzPts val="1224"/>
              <a:buNone/>
            </a:pPr>
            <a:r>
              <a:t/>
            </a:r>
            <a:endParaRPr sz="1800">
              <a:latin typeface="Cambria"/>
              <a:ea typeface="Cambria"/>
              <a:cs typeface="Cambria"/>
              <a:sym typeface="Cambria"/>
            </a:endParaRPr>
          </a:p>
          <a:p>
            <a:pPr indent="-139446" lvl="0" marL="365760" rtl="0" algn="l">
              <a:spcBef>
                <a:spcPts val="400"/>
              </a:spcBef>
              <a:spcAft>
                <a:spcPts val="0"/>
              </a:spcAft>
              <a:buSzPts val="1836"/>
              <a:buNone/>
            </a:pPr>
            <a:r>
              <a:t/>
            </a:r>
            <a:endParaRPr/>
          </a:p>
        </p:txBody>
      </p:sp>
      <p:sp>
        <p:nvSpPr>
          <p:cNvPr id="285" name="Google Shape;285;p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IN"/>
              <a:t>Model Building and evaluation</a:t>
            </a:r>
            <a:endParaRPr/>
          </a:p>
        </p:txBody>
      </p:sp>
      <p:sp>
        <p:nvSpPr>
          <p:cNvPr id="286" name="Google Shape;286;p4"/>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7" name="Google Shape;287;p4"/>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txBox="1"/>
          <p:nvPr>
            <p:ph type="title"/>
          </p:nvPr>
        </p:nvSpPr>
        <p:spPr>
          <a:xfrm flipH="1">
            <a:off x="5953124" y="2143116"/>
            <a:ext cx="5214974" cy="5715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500"/>
              <a:buFont typeface="Lucida Sans"/>
              <a:buNone/>
            </a:pPr>
            <a:r>
              <a:rPr lang="en-IN"/>
              <a:t>Accuracy, Sensitivity and Specificity</a:t>
            </a:r>
            <a:endParaRPr/>
          </a:p>
        </p:txBody>
      </p:sp>
      <p:sp>
        <p:nvSpPr>
          <p:cNvPr id="293" name="Google Shape;293;p20"/>
          <p:cNvSpPr txBox="1"/>
          <p:nvPr>
            <p:ph idx="1" type="body"/>
          </p:nvPr>
        </p:nvSpPr>
        <p:spPr>
          <a:xfrm>
            <a:off x="5892800" y="3143248"/>
            <a:ext cx="5299456" cy="3126254"/>
          </a:xfrm>
          <a:prstGeom prst="rect">
            <a:avLst/>
          </a:prstGeom>
          <a:noFill/>
          <a:ln>
            <a:noFill/>
          </a:ln>
        </p:spPr>
        <p:txBody>
          <a:bodyPr anchorCtr="0" anchor="t" bIns="45700" lIns="91425" spcFirstLastPara="1" rIns="91425" wrap="square" tIns="45700">
            <a:normAutofit/>
          </a:bodyPr>
          <a:lstStyle/>
          <a:p>
            <a:pPr indent="-77724" lvl="0" marL="0" rtl="0" algn="l">
              <a:spcBef>
                <a:spcPts val="0"/>
              </a:spcBef>
              <a:spcAft>
                <a:spcPts val="0"/>
              </a:spcAft>
              <a:buSzPts val="1224"/>
              <a:buFont typeface="Arial"/>
              <a:buChar char="•"/>
            </a:pPr>
            <a:r>
              <a:rPr lang="en-IN" sz="1800">
                <a:latin typeface="Cambria"/>
                <a:ea typeface="Cambria"/>
                <a:cs typeface="Cambria"/>
                <a:sym typeface="Cambria"/>
              </a:rPr>
              <a:t>ROC curve is a trade off between True Positive Rate and False Positive Rate. A good ROC curve has a value close to 1. And our model’s value of ROC is 0.97 which is a very good value.</a:t>
            </a:r>
            <a:endParaRPr/>
          </a:p>
          <a:p>
            <a:pPr indent="-82042" lvl="0" marL="0" rtl="0" algn="l">
              <a:spcBef>
                <a:spcPts val="400"/>
              </a:spcBef>
              <a:spcAft>
                <a:spcPts val="0"/>
              </a:spcAft>
              <a:buSzPts val="1292"/>
              <a:buFont typeface="Arial"/>
              <a:buChar char="•"/>
            </a:pPr>
            <a:r>
              <a:rPr lang="en-IN" sz="1900">
                <a:latin typeface="Cambria"/>
                <a:ea typeface="Cambria"/>
                <a:cs typeface="Cambria"/>
                <a:sym typeface="Cambria"/>
              </a:rPr>
              <a:t>After plotting the ROC curve we found that our optimal threshold is 0.3. Then we calculated the metrics at this value. They are as follows:</a:t>
            </a:r>
            <a:endParaRPr sz="1800">
              <a:latin typeface="Cambria"/>
              <a:ea typeface="Cambria"/>
              <a:cs typeface="Cambria"/>
              <a:sym typeface="Cambria"/>
            </a:endParaRPr>
          </a:p>
          <a:p>
            <a:pPr indent="-77724" lvl="0" marL="0" rtl="0" algn="l">
              <a:spcBef>
                <a:spcPts val="400"/>
              </a:spcBef>
              <a:spcAft>
                <a:spcPts val="0"/>
              </a:spcAft>
              <a:buSzPts val="1224"/>
              <a:buFont typeface="Arial"/>
              <a:buChar char="•"/>
            </a:pPr>
            <a:r>
              <a:rPr lang="en-IN" sz="1800">
                <a:latin typeface="Cambria"/>
                <a:ea typeface="Cambria"/>
                <a:cs typeface="Cambria"/>
                <a:sym typeface="Cambria"/>
              </a:rPr>
              <a:t>sensitivity: 91.41%</a:t>
            </a:r>
            <a:endParaRPr sz="1800">
              <a:latin typeface="Cambria"/>
              <a:ea typeface="Cambria"/>
              <a:cs typeface="Cambria"/>
              <a:sym typeface="Cambria"/>
            </a:endParaRPr>
          </a:p>
          <a:p>
            <a:pPr indent="-77724" lvl="0" marL="0" rtl="0" algn="l">
              <a:spcBef>
                <a:spcPts val="400"/>
              </a:spcBef>
              <a:spcAft>
                <a:spcPts val="0"/>
              </a:spcAft>
              <a:buSzPts val="1224"/>
              <a:buFont typeface="Arial"/>
              <a:buChar char="•"/>
            </a:pPr>
            <a:r>
              <a:rPr lang="en-IN" sz="1800">
                <a:latin typeface="Cambria"/>
                <a:ea typeface="Cambria"/>
                <a:cs typeface="Cambria"/>
                <a:sym typeface="Cambria"/>
              </a:rPr>
              <a:t>specificity: 92.68%</a:t>
            </a:r>
            <a:endParaRPr sz="1800">
              <a:latin typeface="Cambria"/>
              <a:ea typeface="Cambria"/>
              <a:cs typeface="Cambria"/>
              <a:sym typeface="Cambria"/>
            </a:endParaRPr>
          </a:p>
          <a:p>
            <a:pPr indent="-77724" lvl="0" marL="0" rtl="0" algn="l">
              <a:spcBef>
                <a:spcPts val="400"/>
              </a:spcBef>
              <a:spcAft>
                <a:spcPts val="0"/>
              </a:spcAft>
              <a:buSzPts val="1224"/>
              <a:buFont typeface="Arial"/>
              <a:buChar char="•"/>
            </a:pPr>
            <a:r>
              <a:rPr lang="en-IN" sz="1800">
                <a:latin typeface="Cambria"/>
                <a:ea typeface="Cambria"/>
                <a:cs typeface="Cambria"/>
                <a:sym typeface="Cambria"/>
              </a:rPr>
              <a:t>Accuracy:92.2%</a:t>
            </a:r>
            <a:endParaRPr/>
          </a:p>
          <a:p>
            <a:pPr indent="0" lvl="0" marL="0" rtl="0" algn="l">
              <a:spcBef>
                <a:spcPts val="400"/>
              </a:spcBef>
              <a:spcAft>
                <a:spcPts val="0"/>
              </a:spcAft>
              <a:buSzPts val="1224"/>
              <a:buFont typeface="Arial"/>
              <a:buNone/>
            </a:pPr>
            <a:r>
              <a:t/>
            </a:r>
            <a:endParaRPr sz="1800">
              <a:latin typeface="Cambria"/>
              <a:ea typeface="Cambria"/>
              <a:cs typeface="Cambria"/>
              <a:sym typeface="Cambria"/>
            </a:endParaRPr>
          </a:p>
          <a:p>
            <a:pPr indent="0" lvl="0" marL="0" rtl="0" algn="l">
              <a:spcBef>
                <a:spcPts val="400"/>
              </a:spcBef>
              <a:spcAft>
                <a:spcPts val="0"/>
              </a:spcAft>
              <a:buSzPts val="1224"/>
              <a:buFont typeface="Arial"/>
              <a:buNone/>
            </a:pPr>
            <a:r>
              <a:t/>
            </a:r>
            <a:endParaRPr sz="1800">
              <a:latin typeface="Cambria"/>
              <a:ea typeface="Cambria"/>
              <a:cs typeface="Cambria"/>
              <a:sym typeface="Cambria"/>
            </a:endParaRPr>
          </a:p>
          <a:p>
            <a:pPr indent="0" lvl="0" marL="0" rtl="0" algn="r">
              <a:spcBef>
                <a:spcPts val="400"/>
              </a:spcBef>
              <a:spcAft>
                <a:spcPts val="0"/>
              </a:spcAft>
              <a:buSzPts val="1088"/>
              <a:buNone/>
            </a:pPr>
            <a:r>
              <a:t/>
            </a:r>
            <a:endParaRPr/>
          </a:p>
        </p:txBody>
      </p:sp>
      <p:sp>
        <p:nvSpPr>
          <p:cNvPr id="294" name="Google Shape;294;p20"/>
          <p:cNvSpPr txBox="1"/>
          <p:nvPr>
            <p:ph idx="2" type="body"/>
          </p:nvPr>
        </p:nvSpPr>
        <p:spPr>
          <a:xfrm>
            <a:off x="1219200" y="274320"/>
            <a:ext cx="9973056" cy="1440168"/>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720"/>
              <a:buNone/>
            </a:pPr>
            <a:r>
              <a:rPr b="1" lang="en-IN" sz="4000">
                <a:latin typeface="Arial"/>
                <a:ea typeface="Arial"/>
                <a:cs typeface="Arial"/>
                <a:sym typeface="Arial"/>
              </a:rPr>
              <a:t>ROC Curve</a:t>
            </a:r>
            <a:endParaRPr b="1" sz="4000">
              <a:latin typeface="Arial"/>
              <a:ea typeface="Arial"/>
              <a:cs typeface="Arial"/>
              <a:sym typeface="Arial"/>
            </a:endParaRPr>
          </a:p>
        </p:txBody>
      </p:sp>
      <p:sp>
        <p:nvSpPr>
          <p:cNvPr id="295" name="Google Shape;295;p20"/>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6" name="Google Shape;296;p20"/>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ROC.png" id="297" name="Google Shape;297;p20"/>
          <p:cNvPicPr preferRelativeResize="0"/>
          <p:nvPr/>
        </p:nvPicPr>
        <p:blipFill rotWithShape="1">
          <a:blip r:embed="rId3">
            <a:alphaModFix/>
          </a:blip>
          <a:srcRect b="0" l="0" r="0" t="0"/>
          <a:stretch/>
        </p:blipFill>
        <p:spPr>
          <a:xfrm>
            <a:off x="952464" y="2000240"/>
            <a:ext cx="4725477" cy="33281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1"/>
          <p:cNvSpPr txBox="1"/>
          <p:nvPr>
            <p:ph type="title"/>
          </p:nvPr>
        </p:nvSpPr>
        <p:spPr>
          <a:xfrm flipH="1">
            <a:off x="809587" y="1643050"/>
            <a:ext cx="10358510" cy="45720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Cambria"/>
              <a:buNone/>
            </a:pPr>
            <a:r>
              <a:rPr lang="en-IN" sz="2000">
                <a:solidFill>
                  <a:schemeClr val="dk1"/>
                </a:solidFill>
                <a:latin typeface="Cambria"/>
                <a:ea typeface="Cambria"/>
                <a:cs typeface="Cambria"/>
                <a:sym typeface="Cambria"/>
              </a:rPr>
              <a:t>1.) Target leads who belong to management specialization as this category has high conversion rate.</a:t>
            </a:r>
            <a:br>
              <a:rPr lang="en-IN" sz="2000">
                <a:solidFill>
                  <a:schemeClr val="dk1"/>
                </a:solidFill>
                <a:latin typeface="Cambria"/>
                <a:ea typeface="Cambria"/>
                <a:cs typeface="Cambria"/>
                <a:sym typeface="Cambria"/>
              </a:rPr>
            </a:br>
            <a:br>
              <a:rPr lang="en-IN" sz="2000">
                <a:solidFill>
                  <a:schemeClr val="dk1"/>
                </a:solidFill>
                <a:latin typeface="Cambria"/>
                <a:ea typeface="Cambria"/>
                <a:cs typeface="Cambria"/>
                <a:sym typeface="Cambria"/>
              </a:rPr>
            </a:br>
            <a:r>
              <a:rPr lang="en-IN" sz="2000">
                <a:solidFill>
                  <a:schemeClr val="dk1"/>
                </a:solidFill>
                <a:latin typeface="Cambria"/>
                <a:ea typeface="Cambria"/>
                <a:cs typeface="Cambria"/>
                <a:sym typeface="Cambria"/>
              </a:rPr>
              <a:t>2.) Target leads that spend a lot of time on X-education site i.e. total time spent is high.</a:t>
            </a:r>
            <a:br>
              <a:rPr lang="en-IN" sz="2000">
                <a:solidFill>
                  <a:schemeClr val="dk1"/>
                </a:solidFill>
                <a:latin typeface="Cambria"/>
                <a:ea typeface="Cambria"/>
                <a:cs typeface="Cambria"/>
                <a:sym typeface="Cambria"/>
              </a:rPr>
            </a:br>
            <a:br>
              <a:rPr lang="en-IN" sz="2000">
                <a:solidFill>
                  <a:schemeClr val="dk1"/>
                </a:solidFill>
                <a:latin typeface="Cambria"/>
                <a:ea typeface="Cambria"/>
                <a:cs typeface="Cambria"/>
                <a:sym typeface="Cambria"/>
              </a:rPr>
            </a:br>
            <a:r>
              <a:rPr lang="en-IN" sz="2000">
                <a:solidFill>
                  <a:schemeClr val="dk1"/>
                </a:solidFill>
                <a:latin typeface="Cambria"/>
                <a:ea typeface="Cambria"/>
                <a:cs typeface="Cambria"/>
                <a:sym typeface="Cambria"/>
              </a:rPr>
              <a:t>3.) Target leads who are working professionals as the conversion rate is high.</a:t>
            </a:r>
            <a:br>
              <a:rPr lang="en-IN" sz="2000">
                <a:solidFill>
                  <a:schemeClr val="dk1"/>
                </a:solidFill>
                <a:latin typeface="Cambria"/>
                <a:ea typeface="Cambria"/>
                <a:cs typeface="Cambria"/>
                <a:sym typeface="Cambria"/>
              </a:rPr>
            </a:br>
            <a:br>
              <a:rPr lang="en-IN" sz="2000">
                <a:solidFill>
                  <a:schemeClr val="dk1"/>
                </a:solidFill>
                <a:latin typeface="Cambria"/>
                <a:ea typeface="Cambria"/>
                <a:cs typeface="Cambria"/>
                <a:sym typeface="Cambria"/>
              </a:rPr>
            </a:br>
            <a:r>
              <a:rPr lang="en-IN" sz="2000">
                <a:solidFill>
                  <a:schemeClr val="dk1"/>
                </a:solidFill>
                <a:latin typeface="Cambria"/>
                <a:ea typeface="Cambria"/>
                <a:cs typeface="Cambria"/>
                <a:sym typeface="Cambria"/>
              </a:rPr>
              <a:t>4.) Focus on leads that come through reference.</a:t>
            </a:r>
            <a:br>
              <a:rPr lang="en-IN" sz="2000">
                <a:solidFill>
                  <a:schemeClr val="dk1"/>
                </a:solidFill>
                <a:latin typeface="Cambria"/>
                <a:ea typeface="Cambria"/>
                <a:cs typeface="Cambria"/>
                <a:sym typeface="Cambria"/>
              </a:rPr>
            </a:br>
            <a:br>
              <a:rPr lang="en-IN" sz="2000">
                <a:solidFill>
                  <a:schemeClr val="dk1"/>
                </a:solidFill>
                <a:latin typeface="Cambria"/>
                <a:ea typeface="Cambria"/>
                <a:cs typeface="Cambria"/>
                <a:sym typeface="Cambria"/>
              </a:rPr>
            </a:br>
            <a:r>
              <a:rPr lang="en-IN" sz="2000">
                <a:solidFill>
                  <a:schemeClr val="dk1"/>
                </a:solidFill>
                <a:latin typeface="Cambria"/>
                <a:ea typeface="Cambria"/>
                <a:cs typeface="Cambria"/>
                <a:sym typeface="Cambria"/>
              </a:rPr>
              <a:t>5.) Avoid unemployed leads as they might not have the budget to enrol for the course.</a:t>
            </a:r>
            <a:br>
              <a:rPr lang="en-IN" sz="2000">
                <a:solidFill>
                  <a:schemeClr val="dk1"/>
                </a:solidFill>
                <a:latin typeface="Cambria"/>
                <a:ea typeface="Cambria"/>
                <a:cs typeface="Cambria"/>
                <a:sym typeface="Cambria"/>
              </a:rPr>
            </a:br>
            <a:br>
              <a:rPr lang="en-IN" sz="2000">
                <a:solidFill>
                  <a:schemeClr val="dk1"/>
                </a:solidFill>
                <a:latin typeface="Cambria"/>
                <a:ea typeface="Cambria"/>
                <a:cs typeface="Cambria"/>
                <a:sym typeface="Cambria"/>
              </a:rPr>
            </a:br>
            <a:r>
              <a:rPr lang="en-IN" sz="2000">
                <a:solidFill>
                  <a:schemeClr val="dk1"/>
                </a:solidFill>
                <a:latin typeface="Cambria"/>
                <a:ea typeface="Cambria"/>
                <a:cs typeface="Cambria"/>
                <a:sym typeface="Cambria"/>
              </a:rPr>
              <a:t>6.) Avoid approaching student as they are already studying so they won’t be interested but still they can be informed about the options they have for their future.</a:t>
            </a:r>
            <a:br>
              <a:rPr lang="en-IN" sz="2000">
                <a:solidFill>
                  <a:schemeClr val="dk1"/>
                </a:solidFill>
                <a:latin typeface="Cambria"/>
                <a:ea typeface="Cambria"/>
                <a:cs typeface="Cambria"/>
                <a:sym typeface="Cambria"/>
              </a:rPr>
            </a:br>
            <a:r>
              <a:rPr lang="en-IN" sz="2000">
                <a:solidFill>
                  <a:schemeClr val="dk1"/>
                </a:solidFill>
                <a:latin typeface="Cambria"/>
                <a:ea typeface="Cambria"/>
                <a:cs typeface="Cambria"/>
                <a:sym typeface="Cambria"/>
              </a:rPr>
              <a:t>.</a:t>
            </a:r>
            <a:br>
              <a:rPr lang="en-IN" sz="2000">
                <a:solidFill>
                  <a:schemeClr val="dk1"/>
                </a:solidFill>
                <a:latin typeface="Cambria"/>
                <a:ea typeface="Cambria"/>
                <a:cs typeface="Cambria"/>
                <a:sym typeface="Cambria"/>
              </a:rPr>
            </a:br>
            <a:endParaRPr sz="2000">
              <a:solidFill>
                <a:schemeClr val="dk1"/>
              </a:solidFill>
              <a:latin typeface="Cambria"/>
              <a:ea typeface="Cambria"/>
              <a:cs typeface="Cambria"/>
              <a:sym typeface="Cambria"/>
            </a:endParaRPr>
          </a:p>
        </p:txBody>
      </p:sp>
      <p:sp>
        <p:nvSpPr>
          <p:cNvPr id="303" name="Google Shape;303;p21"/>
          <p:cNvSpPr txBox="1"/>
          <p:nvPr>
            <p:ph idx="1" type="body"/>
          </p:nvPr>
        </p:nvSpPr>
        <p:spPr>
          <a:xfrm>
            <a:off x="5892800" y="6215082"/>
            <a:ext cx="5299456" cy="5442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68000"/>
              <a:buFont typeface="Arial"/>
              <a:buNone/>
            </a:pPr>
            <a:r>
              <a:t/>
            </a:r>
            <a:endParaRPr sz="1800">
              <a:latin typeface="Cambria"/>
              <a:ea typeface="Cambria"/>
              <a:cs typeface="Cambria"/>
              <a:sym typeface="Cambria"/>
            </a:endParaRPr>
          </a:p>
          <a:p>
            <a:pPr indent="0" lvl="0" marL="0" rtl="0" algn="l">
              <a:spcBef>
                <a:spcPts val="400"/>
              </a:spcBef>
              <a:spcAft>
                <a:spcPts val="0"/>
              </a:spcAft>
              <a:buSzPct val="68000"/>
              <a:buFont typeface="Arial"/>
              <a:buNone/>
            </a:pPr>
            <a:r>
              <a:t/>
            </a:r>
            <a:endParaRPr sz="1800">
              <a:latin typeface="Cambria"/>
              <a:ea typeface="Cambria"/>
              <a:cs typeface="Cambria"/>
              <a:sym typeface="Cambria"/>
            </a:endParaRPr>
          </a:p>
          <a:p>
            <a:pPr indent="0" lvl="0" marL="0" rtl="0" algn="l">
              <a:spcBef>
                <a:spcPts val="400"/>
              </a:spcBef>
              <a:spcAft>
                <a:spcPts val="0"/>
              </a:spcAft>
              <a:buSzPct val="68000"/>
              <a:buFont typeface="Arial"/>
              <a:buNone/>
            </a:pPr>
            <a:r>
              <a:t/>
            </a:r>
            <a:endParaRPr sz="1800">
              <a:latin typeface="Cambria"/>
              <a:ea typeface="Cambria"/>
              <a:cs typeface="Cambria"/>
              <a:sym typeface="Cambria"/>
            </a:endParaRPr>
          </a:p>
          <a:p>
            <a:pPr indent="0" lvl="0" marL="0" rtl="0" algn="r">
              <a:spcBef>
                <a:spcPts val="400"/>
              </a:spcBef>
              <a:spcAft>
                <a:spcPts val="0"/>
              </a:spcAft>
              <a:buSzPct val="68000"/>
              <a:buNone/>
            </a:pPr>
            <a:r>
              <a:t/>
            </a:r>
            <a:endParaRPr/>
          </a:p>
        </p:txBody>
      </p:sp>
      <p:sp>
        <p:nvSpPr>
          <p:cNvPr id="304" name="Google Shape;304;p21"/>
          <p:cNvSpPr txBox="1"/>
          <p:nvPr>
            <p:ph idx="2" type="body"/>
          </p:nvPr>
        </p:nvSpPr>
        <p:spPr>
          <a:xfrm>
            <a:off x="1219200" y="274320"/>
            <a:ext cx="9973056" cy="1440168"/>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720"/>
              <a:buNone/>
            </a:pPr>
            <a:r>
              <a:rPr b="1" lang="en-IN" sz="4000">
                <a:latin typeface="Arial"/>
                <a:ea typeface="Arial"/>
                <a:cs typeface="Arial"/>
                <a:sym typeface="Arial"/>
              </a:rPr>
              <a:t>Recommendations:</a:t>
            </a:r>
            <a:endParaRPr b="1" sz="4000">
              <a:latin typeface="Arial"/>
              <a:ea typeface="Arial"/>
              <a:cs typeface="Arial"/>
              <a:sym typeface="Arial"/>
            </a:endParaRPr>
          </a:p>
        </p:txBody>
      </p:sp>
      <p:sp>
        <p:nvSpPr>
          <p:cNvPr id="305" name="Google Shape;305;p21"/>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p21"/>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2"/>
          <p:cNvSpPr txBox="1"/>
          <p:nvPr>
            <p:ph idx="1" type="body"/>
          </p:nvPr>
        </p:nvSpPr>
        <p:spPr>
          <a:xfrm>
            <a:off x="643467" y="1782981"/>
            <a:ext cx="10905066" cy="4393982"/>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rgbClr val="000000"/>
              </a:buClr>
              <a:buSzPts val="1600"/>
              <a:buChar char="🞂"/>
            </a:pPr>
            <a:r>
              <a:rPr lang="en-IN" sz="2000">
                <a:latin typeface="Cambria"/>
                <a:ea typeface="Cambria"/>
                <a:cs typeface="Cambria"/>
                <a:sym typeface="Cambria"/>
              </a:rPr>
              <a:t>X Education is an education company which sells online courses to industry professionals. The company markets its courses on several websites and search engines like Google. On any given day, many professionals who are interested in the courses land on their website and browse for courses.  When these people fill up a form providing their email address or phone number, they are classified to be a lead.</a:t>
            </a:r>
            <a:endParaRPr/>
          </a:p>
          <a:p>
            <a:pPr indent="-127000" lvl="0" marL="228600" rtl="0" algn="l">
              <a:spcBef>
                <a:spcPts val="0"/>
              </a:spcBef>
              <a:spcAft>
                <a:spcPts val="0"/>
              </a:spcAft>
              <a:buClr>
                <a:srgbClr val="000000"/>
              </a:buClr>
              <a:buSzPts val="1600"/>
              <a:buNone/>
            </a:pPr>
            <a:r>
              <a:t/>
            </a:r>
            <a:endParaRPr sz="2000">
              <a:solidFill>
                <a:srgbClr val="000000"/>
              </a:solidFill>
              <a:latin typeface="Cambria"/>
              <a:ea typeface="Cambria"/>
              <a:cs typeface="Cambria"/>
              <a:sym typeface="Cambria"/>
            </a:endParaRPr>
          </a:p>
          <a:p>
            <a:pPr indent="-228600" lvl="0" marL="228600" rtl="0" algn="l">
              <a:spcBef>
                <a:spcPts val="0"/>
              </a:spcBef>
              <a:spcAft>
                <a:spcPts val="0"/>
              </a:spcAft>
              <a:buClr>
                <a:srgbClr val="000000"/>
              </a:buClr>
              <a:buSzPts val="1600"/>
              <a:buChar char="🞂"/>
            </a:pPr>
            <a:r>
              <a:rPr lang="en-IN" sz="2000">
                <a:solidFill>
                  <a:srgbClr val="000000"/>
                </a:solidFill>
                <a:latin typeface="Cambria"/>
                <a:ea typeface="Cambria"/>
                <a:cs typeface="Cambria"/>
                <a:sym typeface="Cambria"/>
              </a:rPr>
              <a:t>X Education wants to select most promising leads that can be converted to paying customers. </a:t>
            </a:r>
            <a:r>
              <a:rPr lang="en-IN" sz="2000">
                <a:latin typeface="Cambria"/>
                <a:ea typeface="Cambria"/>
                <a:cs typeface="Cambria"/>
                <a:sym typeface="Cambria"/>
              </a:rPr>
              <a:t>Now, although X Education gets a lot of leads, its lead conversion rate is very poor.</a:t>
            </a:r>
            <a:endParaRPr/>
          </a:p>
          <a:p>
            <a:pPr indent="-127000" lvl="0" marL="228600" rtl="0" algn="l">
              <a:spcBef>
                <a:spcPts val="0"/>
              </a:spcBef>
              <a:spcAft>
                <a:spcPts val="0"/>
              </a:spcAft>
              <a:buClr>
                <a:srgbClr val="000000"/>
              </a:buClr>
              <a:buSzPts val="1600"/>
              <a:buNone/>
            </a:pPr>
            <a:r>
              <a:t/>
            </a:r>
            <a:endParaRPr sz="2000">
              <a:solidFill>
                <a:srgbClr val="000000"/>
              </a:solidFill>
              <a:latin typeface="Cambria"/>
              <a:ea typeface="Cambria"/>
              <a:cs typeface="Cambria"/>
              <a:sym typeface="Cambria"/>
            </a:endParaRPr>
          </a:p>
          <a:p>
            <a:pPr indent="-228600" lvl="0" marL="228600" rtl="0" algn="l">
              <a:spcBef>
                <a:spcPts val="0"/>
              </a:spcBef>
              <a:spcAft>
                <a:spcPts val="0"/>
              </a:spcAft>
              <a:buClr>
                <a:srgbClr val="000000"/>
              </a:buClr>
              <a:buSzPts val="1600"/>
              <a:buNone/>
            </a:pPr>
            <a:r>
              <a:t/>
            </a:r>
            <a:endParaRPr sz="2000">
              <a:solidFill>
                <a:srgbClr val="000000"/>
              </a:solidFill>
              <a:latin typeface="Cambria"/>
              <a:ea typeface="Cambria"/>
              <a:cs typeface="Cambria"/>
              <a:sym typeface="Cambria"/>
            </a:endParaRPr>
          </a:p>
          <a:p>
            <a:pPr indent="-228600" lvl="0" marL="228600" rtl="0" algn="l">
              <a:spcBef>
                <a:spcPts val="0"/>
              </a:spcBef>
              <a:spcAft>
                <a:spcPts val="0"/>
              </a:spcAft>
              <a:buClr>
                <a:srgbClr val="000000"/>
              </a:buClr>
              <a:buSzPts val="1600"/>
              <a:buChar char="🞂"/>
            </a:pPr>
            <a:r>
              <a:rPr lang="en-IN" sz="2000">
                <a:solidFill>
                  <a:srgbClr val="000000"/>
                </a:solidFill>
                <a:latin typeface="Cambria"/>
                <a:ea typeface="Cambria"/>
                <a:cs typeface="Cambria"/>
                <a:sym typeface="Cambria"/>
              </a:rPr>
              <a:t>The company has had 30% conversion rate through the whole process of turning leads into customers by approaching  those leads which are to be found having interest in taking the course. The implementation process of lead  generating attributes are not efficient in helping conversions</a:t>
            </a:r>
            <a:endParaRPr/>
          </a:p>
        </p:txBody>
      </p:sp>
      <p:sp>
        <p:nvSpPr>
          <p:cNvPr id="121" name="Google Shape;121;p2"/>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n-IN" sz="4000"/>
              <a:t>Problem Statement</a:t>
            </a:r>
            <a:endParaRPr sz="4000"/>
          </a:p>
        </p:txBody>
      </p:sp>
      <p:sp>
        <p:nvSpPr>
          <p:cNvPr id="122" name="Google Shape;122;p2"/>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2"/>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2"/>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2"/>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3"/>
          <p:cNvSpPr txBox="1"/>
          <p:nvPr>
            <p:ph idx="1" type="body"/>
          </p:nvPr>
        </p:nvSpPr>
        <p:spPr>
          <a:xfrm>
            <a:off x="643467" y="1782981"/>
            <a:ext cx="10905066" cy="4393982"/>
          </a:xfrm>
          <a:prstGeom prst="rect">
            <a:avLst/>
          </a:prstGeom>
          <a:noFill/>
          <a:ln>
            <a:noFill/>
          </a:ln>
        </p:spPr>
        <p:txBody>
          <a:bodyPr anchorCtr="0" anchor="t" bIns="45700" lIns="91425" spcFirstLastPara="1" rIns="91425" wrap="square" tIns="45700">
            <a:normAutofit/>
          </a:bodyPr>
          <a:lstStyle/>
          <a:p>
            <a:pPr indent="-228600" lvl="0" marL="228600" rtl="0" algn="l">
              <a:spcBef>
                <a:spcPts val="400"/>
              </a:spcBef>
              <a:spcAft>
                <a:spcPts val="0"/>
              </a:spcAft>
              <a:buClr>
                <a:srgbClr val="000000"/>
              </a:buClr>
              <a:buSzPts val="1600"/>
              <a:buChar char="🞂"/>
            </a:pPr>
            <a:r>
              <a:rPr lang="en-IN" sz="2000">
                <a:latin typeface="Cambria"/>
                <a:ea typeface="Cambria"/>
                <a:cs typeface="Cambria"/>
                <a:sym typeface="Cambria"/>
              </a:rPr>
              <a:t>The company requires  a model to be built for select most promising lead. They want a strategy to distinguish between  the leads which are more promising and their chances of getting converted are higher with the ones which are less promising.</a:t>
            </a:r>
            <a:endParaRPr/>
          </a:p>
          <a:p>
            <a:pPr indent="-228600" lvl="0" marL="228600" rtl="0" algn="l">
              <a:spcBef>
                <a:spcPts val="400"/>
              </a:spcBef>
              <a:spcAft>
                <a:spcPts val="0"/>
              </a:spcAft>
              <a:buClr>
                <a:srgbClr val="000000"/>
              </a:buClr>
              <a:buSzPts val="1600"/>
              <a:buNone/>
            </a:pPr>
            <a:r>
              <a:t/>
            </a:r>
            <a:endParaRPr sz="2000">
              <a:solidFill>
                <a:srgbClr val="000000"/>
              </a:solidFill>
              <a:latin typeface="Cambria"/>
              <a:ea typeface="Cambria"/>
              <a:cs typeface="Cambria"/>
              <a:sym typeface="Cambria"/>
            </a:endParaRPr>
          </a:p>
          <a:p>
            <a:pPr indent="-228600" lvl="0" marL="228600" rtl="0" algn="l">
              <a:spcBef>
                <a:spcPts val="400"/>
              </a:spcBef>
              <a:spcAft>
                <a:spcPts val="0"/>
              </a:spcAft>
              <a:buClr>
                <a:srgbClr val="000000"/>
              </a:buClr>
              <a:buSzPts val="1600"/>
              <a:buChar char="🞂"/>
            </a:pPr>
            <a:r>
              <a:rPr lang="en-IN" sz="2000">
                <a:latin typeface="Cambria"/>
                <a:ea typeface="Cambria"/>
                <a:cs typeface="Cambria"/>
                <a:sym typeface="Cambria"/>
              </a:rPr>
              <a:t>Assign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endParaRPr sz="2000">
              <a:latin typeface="Cambria"/>
              <a:ea typeface="Cambria"/>
              <a:cs typeface="Cambria"/>
              <a:sym typeface="Cambria"/>
            </a:endParaRPr>
          </a:p>
          <a:p>
            <a:pPr indent="-228600" lvl="0" marL="228600" rtl="0" algn="l">
              <a:spcBef>
                <a:spcPts val="400"/>
              </a:spcBef>
              <a:spcAft>
                <a:spcPts val="0"/>
              </a:spcAft>
              <a:buClr>
                <a:srgbClr val="000000"/>
              </a:buClr>
              <a:buSzPts val="1600"/>
              <a:buNone/>
            </a:pPr>
            <a:r>
              <a:t/>
            </a:r>
            <a:endParaRPr sz="2000">
              <a:latin typeface="Cambria"/>
              <a:ea typeface="Cambria"/>
              <a:cs typeface="Cambria"/>
              <a:sym typeface="Cambria"/>
            </a:endParaRPr>
          </a:p>
          <a:p>
            <a:pPr indent="-228600" lvl="0" marL="228600" rtl="0" algn="l">
              <a:spcBef>
                <a:spcPts val="400"/>
              </a:spcBef>
              <a:spcAft>
                <a:spcPts val="0"/>
              </a:spcAft>
              <a:buClr>
                <a:srgbClr val="000000"/>
              </a:buClr>
              <a:buSzPts val="1600"/>
              <a:buChar char="🞂"/>
            </a:pPr>
            <a:r>
              <a:rPr lang="en-IN" sz="2000">
                <a:latin typeface="Cambria"/>
                <a:ea typeface="Cambria"/>
                <a:cs typeface="Cambria"/>
                <a:sym typeface="Cambria"/>
              </a:rPr>
              <a:t>The CEO, in particular, has given a ballpark of the target lead conversion rate to be around 80%.</a:t>
            </a:r>
            <a:endParaRPr sz="2000">
              <a:latin typeface="Cambria"/>
              <a:ea typeface="Cambria"/>
              <a:cs typeface="Cambria"/>
              <a:sym typeface="Cambria"/>
            </a:endParaRPr>
          </a:p>
        </p:txBody>
      </p:sp>
      <p:sp>
        <p:nvSpPr>
          <p:cNvPr id="132" name="Google Shape;132;p3"/>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n-IN" sz="4000"/>
              <a:t>Business Objective</a:t>
            </a:r>
            <a:endParaRPr sz="4000"/>
          </a:p>
        </p:txBody>
      </p:sp>
      <p:sp>
        <p:nvSpPr>
          <p:cNvPr id="133" name="Google Shape;133;p3"/>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3"/>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3"/>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3"/>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ge78efd7b24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ge78efd7b24_0_0"/>
          <p:cNvSpPr txBox="1"/>
          <p:nvPr>
            <p:ph idx="1" type="body"/>
          </p:nvPr>
        </p:nvSpPr>
        <p:spPr>
          <a:xfrm>
            <a:off x="327200" y="1206500"/>
            <a:ext cx="10905000" cy="51084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SzPct val="68000"/>
              <a:buNone/>
            </a:pPr>
            <a:r>
              <a:t/>
            </a:r>
            <a:endParaRPr sz="1600">
              <a:solidFill>
                <a:srgbClr val="000000"/>
              </a:solidFill>
            </a:endParaRPr>
          </a:p>
          <a:p>
            <a:pPr indent="0" lvl="0" marL="0" rtl="0" algn="l">
              <a:lnSpc>
                <a:spcPct val="90000"/>
              </a:lnSpc>
              <a:spcBef>
                <a:spcPts val="0"/>
              </a:spcBef>
              <a:spcAft>
                <a:spcPts val="0"/>
              </a:spcAft>
              <a:buSzPct val="68000"/>
              <a:buNone/>
            </a:pPr>
            <a:r>
              <a:t/>
            </a:r>
            <a:endParaRPr sz="1600">
              <a:solidFill>
                <a:srgbClr val="000000"/>
              </a:solidFill>
            </a:endParaRPr>
          </a:p>
          <a:p>
            <a:pPr indent="0" lvl="0" marL="0" rtl="0" algn="l">
              <a:lnSpc>
                <a:spcPct val="90000"/>
              </a:lnSpc>
              <a:spcBef>
                <a:spcPts val="0"/>
              </a:spcBef>
              <a:spcAft>
                <a:spcPts val="0"/>
              </a:spcAft>
              <a:buSzPct val="67999"/>
              <a:buNone/>
            </a:pPr>
            <a:r>
              <a:t/>
            </a:r>
            <a:endParaRPr sz="2900">
              <a:solidFill>
                <a:srgbClr val="000000"/>
              </a:solidFill>
              <a:latin typeface="Cambria"/>
              <a:ea typeface="Cambria"/>
              <a:cs typeface="Cambria"/>
              <a:sym typeface="Cambria"/>
            </a:endParaRPr>
          </a:p>
          <a:p>
            <a:pPr indent="0" lvl="0" marL="0" rtl="0" algn="l">
              <a:lnSpc>
                <a:spcPct val="90000"/>
              </a:lnSpc>
              <a:spcBef>
                <a:spcPts val="0"/>
              </a:spcBef>
              <a:spcAft>
                <a:spcPts val="0"/>
              </a:spcAft>
              <a:buSzPct val="68000"/>
              <a:buNone/>
            </a:pPr>
            <a:r>
              <a:t/>
            </a:r>
            <a:endParaRPr sz="4200">
              <a:solidFill>
                <a:srgbClr val="000000"/>
              </a:solidFill>
              <a:latin typeface="Cambria"/>
              <a:ea typeface="Cambria"/>
              <a:cs typeface="Cambria"/>
              <a:sym typeface="Cambria"/>
            </a:endParaRPr>
          </a:p>
          <a:p>
            <a:pPr indent="-86144" lvl="0" marL="0" rtl="0" algn="l">
              <a:lnSpc>
                <a:spcPct val="90000"/>
              </a:lnSpc>
              <a:spcBef>
                <a:spcPts val="0"/>
              </a:spcBef>
              <a:spcAft>
                <a:spcPts val="0"/>
              </a:spcAft>
              <a:buSzPct val="68000"/>
              <a:buFont typeface="Arial"/>
              <a:buChar char="•"/>
            </a:pPr>
            <a:r>
              <a:rPr lang="en-IN" sz="4200">
                <a:solidFill>
                  <a:srgbClr val="000000"/>
                </a:solidFill>
                <a:latin typeface="Cambria"/>
                <a:ea typeface="Cambria"/>
                <a:cs typeface="Cambria"/>
                <a:sym typeface="Cambria"/>
              </a:rPr>
              <a:t> Reading and understanding the data</a:t>
            </a:r>
            <a:endParaRPr/>
          </a:p>
          <a:p>
            <a:pPr indent="0" lvl="0" marL="0" rtl="0" algn="l">
              <a:lnSpc>
                <a:spcPct val="90000"/>
              </a:lnSpc>
              <a:spcBef>
                <a:spcPts val="0"/>
              </a:spcBef>
              <a:spcAft>
                <a:spcPts val="0"/>
              </a:spcAft>
              <a:buSzPct val="68000"/>
              <a:buNone/>
            </a:pPr>
            <a:r>
              <a:t/>
            </a:r>
            <a:endParaRPr sz="3800">
              <a:solidFill>
                <a:srgbClr val="000000"/>
              </a:solidFill>
              <a:latin typeface="Cambria"/>
              <a:ea typeface="Cambria"/>
              <a:cs typeface="Cambria"/>
              <a:sym typeface="Cambria"/>
            </a:endParaRPr>
          </a:p>
          <a:p>
            <a:pPr indent="-77939" lvl="0" marL="0" rtl="0" algn="l">
              <a:lnSpc>
                <a:spcPct val="90000"/>
              </a:lnSpc>
              <a:spcBef>
                <a:spcPts val="0"/>
              </a:spcBef>
              <a:spcAft>
                <a:spcPts val="0"/>
              </a:spcAft>
              <a:buSzPct val="68000"/>
              <a:buFont typeface="Arial"/>
              <a:buChar char="•"/>
            </a:pPr>
            <a:r>
              <a:rPr lang="en-IN" sz="3800">
                <a:solidFill>
                  <a:srgbClr val="000000"/>
                </a:solidFill>
                <a:latin typeface="Cambria"/>
                <a:ea typeface="Cambria"/>
                <a:cs typeface="Cambria"/>
                <a:sym typeface="Cambria"/>
              </a:rPr>
              <a:t> </a:t>
            </a:r>
            <a:r>
              <a:rPr lang="en-IN" sz="4200">
                <a:solidFill>
                  <a:srgbClr val="000000"/>
                </a:solidFill>
                <a:latin typeface="Cambria"/>
                <a:ea typeface="Cambria"/>
                <a:cs typeface="Cambria"/>
                <a:sym typeface="Cambria"/>
              </a:rPr>
              <a:t>Data Cleaning</a:t>
            </a:r>
            <a:endParaRPr/>
          </a:p>
          <a:p>
            <a:pPr indent="0" lvl="0" marL="0" rtl="0" algn="l">
              <a:lnSpc>
                <a:spcPct val="90000"/>
              </a:lnSpc>
              <a:spcBef>
                <a:spcPts val="0"/>
              </a:spcBef>
              <a:spcAft>
                <a:spcPts val="0"/>
              </a:spcAft>
              <a:buSzPct val="68000"/>
              <a:buNone/>
            </a:pPr>
            <a:r>
              <a:t/>
            </a:r>
            <a:endParaRPr sz="3800">
              <a:solidFill>
                <a:srgbClr val="000000"/>
              </a:solidFill>
              <a:latin typeface="Cambria"/>
              <a:ea typeface="Cambria"/>
              <a:cs typeface="Cambria"/>
              <a:sym typeface="Cambria"/>
            </a:endParaRPr>
          </a:p>
          <a:p>
            <a:pPr indent="-77939" lvl="0" marL="0" rtl="0" algn="l">
              <a:lnSpc>
                <a:spcPct val="90000"/>
              </a:lnSpc>
              <a:spcBef>
                <a:spcPts val="0"/>
              </a:spcBef>
              <a:spcAft>
                <a:spcPts val="0"/>
              </a:spcAft>
              <a:buSzPct val="68000"/>
              <a:buFont typeface="Arial"/>
              <a:buChar char="•"/>
            </a:pPr>
            <a:r>
              <a:rPr lang="en-IN" sz="3800">
                <a:solidFill>
                  <a:srgbClr val="000000"/>
                </a:solidFill>
                <a:latin typeface="Cambria"/>
                <a:ea typeface="Cambria"/>
                <a:cs typeface="Cambria"/>
                <a:sym typeface="Cambria"/>
              </a:rPr>
              <a:t> </a:t>
            </a:r>
            <a:r>
              <a:rPr lang="en-IN" sz="4200">
                <a:solidFill>
                  <a:srgbClr val="000000"/>
                </a:solidFill>
                <a:latin typeface="Cambria"/>
                <a:ea typeface="Cambria"/>
                <a:cs typeface="Cambria"/>
                <a:sym typeface="Cambria"/>
              </a:rPr>
              <a:t>EDA</a:t>
            </a:r>
            <a:endParaRPr/>
          </a:p>
          <a:p>
            <a:pPr indent="0" lvl="0" marL="0" rtl="0" algn="l">
              <a:lnSpc>
                <a:spcPct val="90000"/>
              </a:lnSpc>
              <a:spcBef>
                <a:spcPts val="0"/>
              </a:spcBef>
              <a:spcAft>
                <a:spcPts val="0"/>
              </a:spcAft>
              <a:buSzPct val="68000"/>
              <a:buNone/>
            </a:pPr>
            <a:r>
              <a:t/>
            </a:r>
            <a:endParaRPr sz="3800">
              <a:solidFill>
                <a:srgbClr val="000000"/>
              </a:solidFill>
              <a:latin typeface="Cambria"/>
              <a:ea typeface="Cambria"/>
              <a:cs typeface="Cambria"/>
              <a:sym typeface="Cambria"/>
            </a:endParaRPr>
          </a:p>
          <a:p>
            <a:pPr indent="-77939" lvl="0" marL="0" rtl="0" algn="l">
              <a:lnSpc>
                <a:spcPct val="90000"/>
              </a:lnSpc>
              <a:spcBef>
                <a:spcPts val="0"/>
              </a:spcBef>
              <a:spcAft>
                <a:spcPts val="0"/>
              </a:spcAft>
              <a:buSzPct val="68000"/>
              <a:buFont typeface="Arial"/>
              <a:buChar char="•"/>
            </a:pPr>
            <a:r>
              <a:rPr lang="en-IN" sz="3800">
                <a:solidFill>
                  <a:srgbClr val="000000"/>
                </a:solidFill>
                <a:latin typeface="Cambria"/>
                <a:ea typeface="Cambria"/>
                <a:cs typeface="Cambria"/>
                <a:sym typeface="Cambria"/>
              </a:rPr>
              <a:t> </a:t>
            </a:r>
            <a:r>
              <a:rPr lang="en-IN" sz="4200">
                <a:solidFill>
                  <a:srgbClr val="000000"/>
                </a:solidFill>
                <a:latin typeface="Cambria"/>
                <a:ea typeface="Cambria"/>
                <a:cs typeface="Cambria"/>
                <a:sym typeface="Cambria"/>
              </a:rPr>
              <a:t>Creating Dummy Variables.</a:t>
            </a:r>
            <a:endParaRPr/>
          </a:p>
          <a:p>
            <a:pPr indent="0" lvl="0" marL="0" rtl="0" algn="l">
              <a:lnSpc>
                <a:spcPct val="90000"/>
              </a:lnSpc>
              <a:spcBef>
                <a:spcPts val="0"/>
              </a:spcBef>
              <a:spcAft>
                <a:spcPts val="0"/>
              </a:spcAft>
              <a:buSzPct val="68000"/>
              <a:buNone/>
            </a:pPr>
            <a:r>
              <a:t/>
            </a:r>
            <a:endParaRPr sz="4200">
              <a:solidFill>
                <a:srgbClr val="000000"/>
              </a:solidFill>
              <a:latin typeface="Cambria"/>
              <a:ea typeface="Cambria"/>
              <a:cs typeface="Cambria"/>
              <a:sym typeface="Cambria"/>
            </a:endParaRPr>
          </a:p>
          <a:p>
            <a:pPr indent="-86144" lvl="0" marL="0" rtl="0" algn="l">
              <a:lnSpc>
                <a:spcPct val="90000"/>
              </a:lnSpc>
              <a:spcBef>
                <a:spcPts val="0"/>
              </a:spcBef>
              <a:spcAft>
                <a:spcPts val="0"/>
              </a:spcAft>
              <a:buSzPct val="68000"/>
              <a:buFont typeface="Arial"/>
              <a:buChar char="•"/>
            </a:pPr>
            <a:r>
              <a:rPr lang="en-IN" sz="4200">
                <a:solidFill>
                  <a:srgbClr val="000000"/>
                </a:solidFill>
                <a:latin typeface="Cambria"/>
                <a:ea typeface="Cambria"/>
                <a:cs typeface="Cambria"/>
                <a:sym typeface="Cambria"/>
              </a:rPr>
              <a:t> Feature Scaling</a:t>
            </a:r>
            <a:endParaRPr/>
          </a:p>
          <a:p>
            <a:pPr indent="0" lvl="0" marL="0" rtl="0" algn="l">
              <a:lnSpc>
                <a:spcPct val="90000"/>
              </a:lnSpc>
              <a:spcBef>
                <a:spcPts val="0"/>
              </a:spcBef>
              <a:spcAft>
                <a:spcPts val="0"/>
              </a:spcAft>
              <a:buSzPct val="68000"/>
              <a:buNone/>
            </a:pPr>
            <a:r>
              <a:t/>
            </a:r>
            <a:endParaRPr sz="3800">
              <a:solidFill>
                <a:srgbClr val="000000"/>
              </a:solidFill>
              <a:latin typeface="Cambria"/>
              <a:ea typeface="Cambria"/>
              <a:cs typeface="Cambria"/>
              <a:sym typeface="Cambria"/>
            </a:endParaRPr>
          </a:p>
          <a:p>
            <a:pPr indent="-77939" lvl="0" marL="0" rtl="0" algn="l">
              <a:lnSpc>
                <a:spcPct val="90000"/>
              </a:lnSpc>
              <a:spcBef>
                <a:spcPts val="0"/>
              </a:spcBef>
              <a:spcAft>
                <a:spcPts val="0"/>
              </a:spcAft>
              <a:buSzPct val="68000"/>
              <a:buFont typeface="Arial"/>
              <a:buChar char="•"/>
            </a:pPr>
            <a:r>
              <a:rPr lang="en-IN" sz="3800">
                <a:solidFill>
                  <a:srgbClr val="000000"/>
                </a:solidFill>
                <a:latin typeface="Cambria"/>
                <a:ea typeface="Cambria"/>
                <a:cs typeface="Cambria"/>
                <a:sym typeface="Cambria"/>
              </a:rPr>
              <a:t> </a:t>
            </a:r>
            <a:r>
              <a:rPr lang="en-IN" sz="4200">
                <a:solidFill>
                  <a:srgbClr val="000000"/>
                </a:solidFill>
                <a:latin typeface="Cambria"/>
                <a:ea typeface="Cambria"/>
                <a:cs typeface="Cambria"/>
                <a:sym typeface="Cambria"/>
              </a:rPr>
              <a:t>Splitting the data into train-test dataset</a:t>
            </a:r>
            <a:endParaRPr/>
          </a:p>
          <a:p>
            <a:pPr indent="0" lvl="0" marL="0" rtl="0" algn="l">
              <a:lnSpc>
                <a:spcPct val="90000"/>
              </a:lnSpc>
              <a:spcBef>
                <a:spcPts val="0"/>
              </a:spcBef>
              <a:spcAft>
                <a:spcPts val="0"/>
              </a:spcAft>
              <a:buSzPct val="68000"/>
              <a:buNone/>
            </a:pPr>
            <a:r>
              <a:t/>
            </a:r>
            <a:endParaRPr sz="3800">
              <a:solidFill>
                <a:srgbClr val="000000"/>
              </a:solidFill>
              <a:latin typeface="Cambria"/>
              <a:ea typeface="Cambria"/>
              <a:cs typeface="Cambria"/>
              <a:sym typeface="Cambria"/>
            </a:endParaRPr>
          </a:p>
          <a:p>
            <a:pPr indent="-86144" lvl="0" marL="0" rtl="0" algn="l">
              <a:lnSpc>
                <a:spcPct val="90000"/>
              </a:lnSpc>
              <a:spcBef>
                <a:spcPts val="0"/>
              </a:spcBef>
              <a:spcAft>
                <a:spcPts val="0"/>
              </a:spcAft>
              <a:buSzPct val="68000"/>
              <a:buFont typeface="Arial"/>
              <a:buChar char="•"/>
            </a:pPr>
            <a:r>
              <a:rPr lang="en-IN" sz="4200">
                <a:solidFill>
                  <a:srgbClr val="000000"/>
                </a:solidFill>
                <a:latin typeface="Cambria"/>
                <a:ea typeface="Cambria"/>
                <a:cs typeface="Cambria"/>
                <a:sym typeface="Cambria"/>
              </a:rPr>
              <a:t>Model Building</a:t>
            </a:r>
            <a:endParaRPr/>
          </a:p>
          <a:p>
            <a:pPr indent="0" lvl="0" marL="0" rtl="0" algn="l">
              <a:lnSpc>
                <a:spcPct val="90000"/>
              </a:lnSpc>
              <a:spcBef>
                <a:spcPts val="0"/>
              </a:spcBef>
              <a:spcAft>
                <a:spcPts val="0"/>
              </a:spcAft>
              <a:buSzPct val="68000"/>
              <a:buNone/>
            </a:pPr>
            <a:r>
              <a:t/>
            </a:r>
            <a:endParaRPr sz="4200">
              <a:solidFill>
                <a:srgbClr val="000000"/>
              </a:solidFill>
              <a:latin typeface="Cambria"/>
              <a:ea typeface="Cambria"/>
              <a:cs typeface="Cambria"/>
              <a:sym typeface="Cambria"/>
            </a:endParaRPr>
          </a:p>
          <a:p>
            <a:pPr indent="-86144" lvl="0" marL="0" rtl="0" algn="l">
              <a:lnSpc>
                <a:spcPct val="90000"/>
              </a:lnSpc>
              <a:spcBef>
                <a:spcPts val="0"/>
              </a:spcBef>
              <a:spcAft>
                <a:spcPts val="0"/>
              </a:spcAft>
              <a:buSzPct val="68000"/>
              <a:buFont typeface="Arial"/>
              <a:buChar char="•"/>
            </a:pPr>
            <a:r>
              <a:rPr lang="en-IN" sz="4200">
                <a:solidFill>
                  <a:srgbClr val="000000"/>
                </a:solidFill>
                <a:latin typeface="Cambria"/>
                <a:ea typeface="Cambria"/>
                <a:cs typeface="Cambria"/>
                <a:sym typeface="Cambria"/>
              </a:rPr>
              <a:t>Model Evaluation- Accuracy, Sensitivity, Specificity, Precision, recall</a:t>
            </a:r>
            <a:endParaRPr/>
          </a:p>
          <a:p>
            <a:pPr indent="0" lvl="0" marL="0" rtl="0" algn="l">
              <a:lnSpc>
                <a:spcPct val="90000"/>
              </a:lnSpc>
              <a:spcBef>
                <a:spcPts val="0"/>
              </a:spcBef>
              <a:spcAft>
                <a:spcPts val="0"/>
              </a:spcAft>
              <a:buSzPct val="68000"/>
              <a:buNone/>
            </a:pPr>
            <a:r>
              <a:t/>
            </a:r>
            <a:endParaRPr sz="4200">
              <a:solidFill>
                <a:srgbClr val="000000"/>
              </a:solidFill>
              <a:latin typeface="Cambria"/>
              <a:ea typeface="Cambria"/>
              <a:cs typeface="Cambria"/>
              <a:sym typeface="Cambria"/>
            </a:endParaRPr>
          </a:p>
          <a:p>
            <a:pPr indent="-86144" lvl="0" marL="0" rtl="0" algn="l">
              <a:lnSpc>
                <a:spcPct val="90000"/>
              </a:lnSpc>
              <a:spcBef>
                <a:spcPts val="0"/>
              </a:spcBef>
              <a:spcAft>
                <a:spcPts val="0"/>
              </a:spcAft>
              <a:buSzPct val="68000"/>
              <a:buFont typeface="Arial"/>
              <a:buChar char="•"/>
            </a:pPr>
            <a:r>
              <a:rPr lang="en-IN" sz="4200">
                <a:solidFill>
                  <a:srgbClr val="000000"/>
                </a:solidFill>
                <a:latin typeface="Cambria"/>
                <a:ea typeface="Cambria"/>
                <a:cs typeface="Cambria"/>
                <a:sym typeface="Cambria"/>
              </a:rPr>
              <a:t> Making predictions on test set.</a:t>
            </a:r>
            <a:endParaRPr/>
          </a:p>
          <a:p>
            <a:pPr indent="0" lvl="0" marL="0" rtl="0" algn="l">
              <a:lnSpc>
                <a:spcPct val="90000"/>
              </a:lnSpc>
              <a:spcBef>
                <a:spcPts val="0"/>
              </a:spcBef>
              <a:spcAft>
                <a:spcPts val="0"/>
              </a:spcAft>
              <a:buSzPct val="67999"/>
              <a:buFont typeface="Arial"/>
              <a:buNone/>
            </a:pPr>
            <a:r>
              <a:t/>
            </a:r>
            <a:endParaRPr sz="2900">
              <a:solidFill>
                <a:srgbClr val="000000"/>
              </a:solidFill>
              <a:latin typeface="Cambria"/>
              <a:ea typeface="Cambria"/>
              <a:cs typeface="Cambria"/>
              <a:sym typeface="Cambria"/>
            </a:endParaRPr>
          </a:p>
          <a:p>
            <a:pPr indent="0" lvl="0" marL="0" rtl="0" algn="l">
              <a:lnSpc>
                <a:spcPct val="90000"/>
              </a:lnSpc>
              <a:spcBef>
                <a:spcPts val="0"/>
              </a:spcBef>
              <a:spcAft>
                <a:spcPts val="0"/>
              </a:spcAft>
              <a:buSzPct val="68000"/>
              <a:buFont typeface="Arial"/>
              <a:buNone/>
            </a:pPr>
            <a:r>
              <a:t/>
            </a:r>
            <a:endParaRPr sz="1600">
              <a:solidFill>
                <a:srgbClr val="000000"/>
              </a:solidFill>
            </a:endParaRPr>
          </a:p>
          <a:p>
            <a:pPr indent="0" lvl="0" marL="0" rtl="0" algn="l">
              <a:lnSpc>
                <a:spcPct val="90000"/>
              </a:lnSpc>
              <a:spcBef>
                <a:spcPts val="0"/>
              </a:spcBef>
              <a:spcAft>
                <a:spcPts val="0"/>
              </a:spcAft>
              <a:buSzPct val="68000"/>
              <a:buFont typeface="Arial"/>
              <a:buNone/>
            </a:pPr>
            <a:r>
              <a:t/>
            </a:r>
            <a:endParaRPr sz="1600">
              <a:solidFill>
                <a:srgbClr val="000000"/>
              </a:solidFill>
            </a:endParaRPr>
          </a:p>
          <a:p>
            <a:pPr indent="0" lvl="0" marL="0" rtl="0" algn="l">
              <a:lnSpc>
                <a:spcPct val="90000"/>
              </a:lnSpc>
              <a:spcBef>
                <a:spcPts val="0"/>
              </a:spcBef>
              <a:spcAft>
                <a:spcPts val="0"/>
              </a:spcAft>
              <a:buSzPct val="68000"/>
              <a:buFont typeface="Arial"/>
              <a:buNone/>
            </a:pPr>
            <a:r>
              <a:t/>
            </a:r>
            <a:endParaRPr sz="1600">
              <a:solidFill>
                <a:srgbClr val="000000"/>
              </a:solidFill>
            </a:endParaRPr>
          </a:p>
          <a:p>
            <a:pPr indent="0" lvl="0" marL="0" rtl="0" algn="l">
              <a:spcBef>
                <a:spcPts val="0"/>
              </a:spcBef>
              <a:spcAft>
                <a:spcPts val="0"/>
              </a:spcAft>
              <a:buSzPct val="68000"/>
              <a:buNone/>
            </a:pPr>
            <a:r>
              <a:t/>
            </a:r>
            <a:endParaRPr sz="1600">
              <a:solidFill>
                <a:srgbClr val="000000"/>
              </a:solidFill>
            </a:endParaRPr>
          </a:p>
          <a:p>
            <a:pPr indent="0" lvl="0" marL="0" rtl="0" algn="l">
              <a:lnSpc>
                <a:spcPct val="90000"/>
              </a:lnSpc>
              <a:spcBef>
                <a:spcPts val="0"/>
              </a:spcBef>
              <a:spcAft>
                <a:spcPts val="0"/>
              </a:spcAft>
              <a:buSzPct val="68000"/>
              <a:buNone/>
            </a:pPr>
            <a:r>
              <a:rPr lang="en-IN" sz="1600">
                <a:solidFill>
                  <a:srgbClr val="000000"/>
                </a:solidFill>
              </a:rPr>
              <a:t>      </a:t>
            </a:r>
            <a:endParaRPr/>
          </a:p>
          <a:p>
            <a:pPr indent="0" lvl="0" marL="0" rtl="0" algn="l">
              <a:lnSpc>
                <a:spcPct val="90000"/>
              </a:lnSpc>
              <a:spcBef>
                <a:spcPts val="0"/>
              </a:spcBef>
              <a:spcAft>
                <a:spcPts val="0"/>
              </a:spcAft>
              <a:buSzPct val="68000"/>
              <a:buNone/>
            </a:pPr>
            <a:r>
              <a:t/>
            </a:r>
            <a:endParaRPr sz="1600">
              <a:solidFill>
                <a:srgbClr val="000000"/>
              </a:solidFill>
            </a:endParaRPr>
          </a:p>
        </p:txBody>
      </p:sp>
      <p:sp>
        <p:nvSpPr>
          <p:cNvPr id="143" name="Google Shape;143;ge78efd7b24_0_0"/>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IN" sz="4000">
                <a:latin typeface="Lucida Sans"/>
                <a:ea typeface="Lucida Sans"/>
                <a:cs typeface="Lucida Sans"/>
                <a:sym typeface="Lucida Sans"/>
              </a:rPr>
              <a:t>APPROACH</a:t>
            </a:r>
            <a:endParaRPr b="1" sz="4000">
              <a:latin typeface="Lucida Sans"/>
              <a:ea typeface="Lucida Sans"/>
              <a:cs typeface="Lucida Sans"/>
              <a:sym typeface="Lucida Sans"/>
            </a:endParaRPr>
          </a:p>
        </p:txBody>
      </p:sp>
      <p:sp>
        <p:nvSpPr>
          <p:cNvPr id="144" name="Google Shape;144;ge78efd7b24_0_0"/>
          <p:cNvSpPr/>
          <p:nvPr/>
        </p:nvSpPr>
        <p:spPr>
          <a:xfrm rot="2700000">
            <a:off x="11052660" y="2120011"/>
            <a:ext cx="645306" cy="645306"/>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ge78efd7b24_0_0"/>
          <p:cNvSpPr/>
          <p:nvPr/>
        </p:nvSpPr>
        <p:spPr>
          <a:xfrm rot="-5400000">
            <a:off x="10288968" y="1343059"/>
            <a:ext cx="2532900" cy="1272900"/>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ge78efd7b24_0_0"/>
          <p:cNvSpPr/>
          <p:nvPr/>
        </p:nvSpPr>
        <p:spPr>
          <a:xfrm rot="5400000">
            <a:off x="-501690" y="5103247"/>
            <a:ext cx="2017500" cy="101400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ge78efd7b24_0_0"/>
          <p:cNvSpPr/>
          <p:nvPr/>
        </p:nvSpPr>
        <p:spPr>
          <a:xfrm rot="2700000">
            <a:off x="427814" y="5728750"/>
            <a:ext cx="485782" cy="485782"/>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ge78efd7b24_0_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ge78efd7b24_0_10"/>
          <p:cNvSpPr txBox="1"/>
          <p:nvPr>
            <p:ph idx="1" type="body"/>
          </p:nvPr>
        </p:nvSpPr>
        <p:spPr>
          <a:xfrm>
            <a:off x="327200" y="1206500"/>
            <a:ext cx="10905000" cy="5108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088"/>
              <a:buNone/>
            </a:pPr>
            <a:r>
              <a:t/>
            </a:r>
            <a:endParaRPr sz="1600">
              <a:solidFill>
                <a:srgbClr val="000000"/>
              </a:solidFill>
            </a:endParaRPr>
          </a:p>
          <a:p>
            <a:pPr indent="-256032" lvl="0" marL="365760" rtl="0" algn="l">
              <a:spcBef>
                <a:spcPts val="400"/>
              </a:spcBef>
              <a:spcAft>
                <a:spcPts val="0"/>
              </a:spcAft>
              <a:buSzPts val="1360"/>
              <a:buChar char="🞂"/>
            </a:pPr>
            <a:r>
              <a:rPr lang="en-IN" sz="2000">
                <a:latin typeface="Cambria"/>
                <a:ea typeface="Cambria"/>
                <a:cs typeface="Cambria"/>
                <a:sym typeface="Cambria"/>
              </a:rPr>
              <a:t>Firstly, we analyzed the data to know more about its Attributes.</a:t>
            </a:r>
            <a:endParaRPr sz="2000">
              <a:latin typeface="Cambria"/>
              <a:ea typeface="Cambria"/>
              <a:cs typeface="Cambria"/>
              <a:sym typeface="Cambria"/>
            </a:endParaRPr>
          </a:p>
          <a:p>
            <a:pPr indent="-169671" lvl="0" marL="365760" rtl="0" algn="l">
              <a:spcBef>
                <a:spcPts val="400"/>
              </a:spcBef>
              <a:spcAft>
                <a:spcPts val="0"/>
              </a:spcAft>
              <a:buSzPts val="1360"/>
              <a:buNone/>
            </a:pPr>
            <a:r>
              <a:t/>
            </a:r>
            <a:endParaRPr sz="2000">
              <a:latin typeface="Cambria"/>
              <a:ea typeface="Cambria"/>
              <a:cs typeface="Cambria"/>
              <a:sym typeface="Cambria"/>
            </a:endParaRPr>
          </a:p>
          <a:p>
            <a:pPr indent="-256032" lvl="0" marL="365760" rtl="0" algn="l">
              <a:spcBef>
                <a:spcPts val="400"/>
              </a:spcBef>
              <a:spcAft>
                <a:spcPts val="0"/>
              </a:spcAft>
              <a:buSzPts val="1360"/>
              <a:buChar char="🞂"/>
            </a:pPr>
            <a:r>
              <a:rPr lang="en-IN" sz="2000">
                <a:latin typeface="Cambria"/>
                <a:ea typeface="Cambria"/>
                <a:cs typeface="Cambria"/>
                <a:sym typeface="Cambria"/>
              </a:rPr>
              <a:t>Columns with more than 45% of null values were dropped.</a:t>
            </a:r>
            <a:endParaRPr/>
          </a:p>
          <a:p>
            <a:pPr indent="-169671" lvl="0" marL="365760" rtl="0" algn="l">
              <a:spcBef>
                <a:spcPts val="400"/>
              </a:spcBef>
              <a:spcAft>
                <a:spcPts val="0"/>
              </a:spcAft>
              <a:buSzPts val="1360"/>
              <a:buNone/>
            </a:pPr>
            <a:r>
              <a:t/>
            </a:r>
            <a:endParaRPr sz="2000">
              <a:latin typeface="Cambria"/>
              <a:ea typeface="Cambria"/>
              <a:cs typeface="Cambria"/>
              <a:sym typeface="Cambria"/>
            </a:endParaRPr>
          </a:p>
          <a:p>
            <a:pPr indent="-256032" lvl="0" marL="365760" rtl="0" algn="l">
              <a:spcBef>
                <a:spcPts val="400"/>
              </a:spcBef>
              <a:spcAft>
                <a:spcPts val="0"/>
              </a:spcAft>
              <a:buSzPts val="1360"/>
              <a:buChar char="🞂"/>
            </a:pPr>
            <a:r>
              <a:rPr lang="en-IN" sz="2000">
                <a:latin typeface="Cambria"/>
                <a:ea typeface="Cambria"/>
                <a:cs typeface="Cambria"/>
                <a:sym typeface="Cambria"/>
              </a:rPr>
              <a:t>We checked some of the columns had one class with more than 90% of data. Those columns had class imbalance so, we dropped those columns. </a:t>
            </a:r>
            <a:endParaRPr/>
          </a:p>
          <a:p>
            <a:pPr indent="-169671" lvl="0" marL="365760" rtl="0" algn="l">
              <a:spcBef>
                <a:spcPts val="400"/>
              </a:spcBef>
              <a:spcAft>
                <a:spcPts val="0"/>
              </a:spcAft>
              <a:buSzPts val="1360"/>
              <a:buNone/>
            </a:pPr>
            <a:r>
              <a:t/>
            </a:r>
            <a:endParaRPr sz="2000">
              <a:latin typeface="Cambria"/>
              <a:ea typeface="Cambria"/>
              <a:cs typeface="Cambria"/>
              <a:sym typeface="Cambria"/>
            </a:endParaRPr>
          </a:p>
          <a:p>
            <a:pPr indent="-256032" lvl="0" marL="365760" rtl="0" algn="l">
              <a:spcBef>
                <a:spcPts val="400"/>
              </a:spcBef>
              <a:spcAft>
                <a:spcPts val="0"/>
              </a:spcAft>
              <a:buSzPts val="1360"/>
              <a:buChar char="🞂"/>
            </a:pPr>
            <a:r>
              <a:rPr lang="en-IN" sz="2000">
                <a:latin typeface="Cambria"/>
                <a:ea typeface="Cambria"/>
                <a:cs typeface="Cambria"/>
                <a:sym typeface="Cambria"/>
              </a:rPr>
              <a:t>Lastly, we checked if any column was not relevant for our business objective so, we dropped those columns also.</a:t>
            </a:r>
            <a:endParaRPr/>
          </a:p>
          <a:p>
            <a:pPr indent="-169671" lvl="0" marL="365760" rtl="0" algn="l">
              <a:spcBef>
                <a:spcPts val="400"/>
              </a:spcBef>
              <a:spcAft>
                <a:spcPts val="0"/>
              </a:spcAft>
              <a:buSzPts val="1360"/>
              <a:buNone/>
            </a:pPr>
            <a:r>
              <a:t/>
            </a:r>
            <a:endParaRPr sz="2000">
              <a:latin typeface="Cambria"/>
              <a:ea typeface="Cambria"/>
              <a:cs typeface="Cambria"/>
              <a:sym typeface="Cambria"/>
            </a:endParaRPr>
          </a:p>
          <a:p>
            <a:pPr indent="-256032" lvl="0" marL="365760" rtl="0" algn="l">
              <a:spcBef>
                <a:spcPts val="400"/>
              </a:spcBef>
              <a:spcAft>
                <a:spcPts val="0"/>
              </a:spcAft>
              <a:buSzPts val="1360"/>
              <a:buChar char="🞂"/>
            </a:pPr>
            <a:r>
              <a:rPr lang="en-IN" sz="2000">
                <a:latin typeface="Cambria"/>
                <a:ea typeface="Cambria"/>
                <a:cs typeface="Cambria"/>
                <a:sym typeface="Cambria"/>
              </a:rPr>
              <a:t>Rest of the columns were imputed with mode or we kept the null values as unknown. We performed outliers treatment on numerical columns.</a:t>
            </a:r>
            <a:endParaRPr sz="2000">
              <a:latin typeface="Cambria"/>
              <a:ea typeface="Cambria"/>
              <a:cs typeface="Cambria"/>
              <a:sym typeface="Cambria"/>
            </a:endParaRPr>
          </a:p>
        </p:txBody>
      </p:sp>
      <p:sp>
        <p:nvSpPr>
          <p:cNvPr id="154" name="Google Shape;154;ge78efd7b24_0_10"/>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Lucida Sans"/>
              <a:buNone/>
            </a:pPr>
            <a:r>
              <a:rPr b="1" lang="en-IN" sz="4000"/>
              <a:t>Data Understanding Cleaning </a:t>
            </a:r>
            <a:endParaRPr b="1" sz="3600"/>
          </a:p>
        </p:txBody>
      </p:sp>
      <p:sp>
        <p:nvSpPr>
          <p:cNvPr id="155" name="Google Shape;155;ge78efd7b24_0_10"/>
          <p:cNvSpPr/>
          <p:nvPr/>
        </p:nvSpPr>
        <p:spPr>
          <a:xfrm rot="2700000">
            <a:off x="11052660" y="2120011"/>
            <a:ext cx="645306" cy="645306"/>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ge78efd7b24_0_10"/>
          <p:cNvSpPr/>
          <p:nvPr/>
        </p:nvSpPr>
        <p:spPr>
          <a:xfrm rot="-5400000">
            <a:off x="10288968" y="1343059"/>
            <a:ext cx="2532900" cy="1272900"/>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ge78efd7b24_0_10"/>
          <p:cNvSpPr/>
          <p:nvPr/>
        </p:nvSpPr>
        <p:spPr>
          <a:xfrm rot="5400000">
            <a:off x="-501690" y="5103247"/>
            <a:ext cx="2017500" cy="101400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ge78efd7b24_0_10"/>
          <p:cNvSpPr/>
          <p:nvPr/>
        </p:nvSpPr>
        <p:spPr>
          <a:xfrm rot="2700000">
            <a:off x="427814" y="5728750"/>
            <a:ext cx="485782" cy="485782"/>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4" name="Google Shape;164;p6"/>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Lucida Sans"/>
              <a:buNone/>
            </a:pPr>
            <a:r>
              <a:rPr lang="en-IN" sz="4400"/>
              <a:t>Exploratory Data Analysis</a:t>
            </a:r>
            <a:endParaRPr/>
          </a:p>
        </p:txBody>
      </p:sp>
      <p:sp>
        <p:nvSpPr>
          <p:cNvPr id="165" name="Google Shape;165;p6"/>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6" name="Google Shape;166;p6"/>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7" name="Google Shape;167;p6"/>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8" name="Google Shape;168;p6"/>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169" name="Google Shape;169;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170" name="Google Shape;170;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171" name="Google Shape;171;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172" name="Google Shape;172;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 name="Google Shape;173;p6"/>
          <p:cNvSpPr txBox="1"/>
          <p:nvPr/>
        </p:nvSpPr>
        <p:spPr>
          <a:xfrm>
            <a:off x="8310578" y="2143116"/>
            <a:ext cx="34290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IN" sz="1800">
                <a:latin typeface="Cambria"/>
                <a:ea typeface="Cambria"/>
                <a:cs typeface="Cambria"/>
                <a:sym typeface="Cambria"/>
              </a:rPr>
              <a:t>Tags represents the current status of the customers, </a:t>
            </a:r>
            <a:r>
              <a:rPr b="0" i="0" lang="en-IN" sz="1800" u="none" cap="none" strike="noStrike">
                <a:solidFill>
                  <a:srgbClr val="000000"/>
                </a:solidFill>
                <a:latin typeface="Cambria"/>
                <a:ea typeface="Cambria"/>
                <a:cs typeface="Cambria"/>
                <a:sym typeface="Cambria"/>
              </a:rPr>
              <a:t>We can clearly see that customers who spend </a:t>
            </a:r>
            <a:r>
              <a:rPr lang="en-IN" sz="1800">
                <a:latin typeface="Cambria"/>
                <a:ea typeface="Cambria"/>
                <a:cs typeface="Cambria"/>
                <a:sym typeface="Cambria"/>
              </a:rPr>
              <a:t>has their tag status as closed by horizon followed by lost to EINS has higher rate of conversion. There are more leads who has tag will revert after email with higher chances of conversion.</a:t>
            </a:r>
            <a:endParaRPr b="0" i="0" sz="1800" u="none" cap="none" strike="noStrike">
              <a:solidFill>
                <a:srgbClr val="000000"/>
              </a:solidFill>
              <a:latin typeface="Cambria"/>
              <a:ea typeface="Cambria"/>
              <a:cs typeface="Cambria"/>
              <a:sym typeface="Cambria"/>
            </a:endParaRPr>
          </a:p>
        </p:txBody>
      </p:sp>
      <p:pic>
        <p:nvPicPr>
          <p:cNvPr id="174" name="Google Shape;174;p6"/>
          <p:cNvPicPr preferRelativeResize="0"/>
          <p:nvPr/>
        </p:nvPicPr>
        <p:blipFill>
          <a:blip r:embed="rId3">
            <a:alphaModFix/>
          </a:blip>
          <a:stretch>
            <a:fillRect/>
          </a:stretch>
        </p:blipFill>
        <p:spPr>
          <a:xfrm>
            <a:off x="835025" y="1749425"/>
            <a:ext cx="7118350" cy="480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gf1951828bc_0_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0" name="Google Shape;180;gf1951828bc_0_15"/>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Lucida Sans"/>
              <a:buNone/>
            </a:pPr>
            <a:r>
              <a:rPr lang="en-IN" sz="4400"/>
              <a:t>Exploratory Data Analysis</a:t>
            </a:r>
            <a:endParaRPr/>
          </a:p>
        </p:txBody>
      </p:sp>
      <p:sp>
        <p:nvSpPr>
          <p:cNvPr id="181" name="Google Shape;181;gf1951828bc_0_15"/>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2" name="Google Shape;182;gf1951828bc_0_15"/>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3" name="Google Shape;183;gf1951828bc_0_15"/>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4" name="Google Shape;184;gf1951828bc_0_15"/>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185" name="Google Shape;185;gf1951828bc_0_1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186" name="Google Shape;186;gf1951828bc_0_1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187" name="Google Shape;187;gf1951828bc_0_1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188" name="Google Shape;188;gf1951828bc_0_1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gf1951828bc_0_15"/>
          <p:cNvSpPr txBox="1"/>
          <p:nvPr/>
        </p:nvSpPr>
        <p:spPr>
          <a:xfrm>
            <a:off x="8231203" y="1678816"/>
            <a:ext cx="3429000" cy="4248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accent1"/>
              </a:buClr>
              <a:buSzPts val="1800"/>
              <a:buFont typeface="Cambria"/>
              <a:buChar char="➢"/>
            </a:pPr>
            <a:r>
              <a:rPr b="0" i="0" lang="en-IN" sz="1800" u="none" cap="none" strike="noStrike">
                <a:solidFill>
                  <a:srgbClr val="000000"/>
                </a:solidFill>
                <a:latin typeface="Cambria"/>
                <a:ea typeface="Cambria"/>
                <a:cs typeface="Cambria"/>
                <a:sym typeface="Cambria"/>
              </a:rPr>
              <a:t>We can clearly see that </a:t>
            </a:r>
            <a:r>
              <a:rPr lang="en-IN" sz="1800">
                <a:latin typeface="Cambria"/>
                <a:ea typeface="Cambria"/>
                <a:cs typeface="Cambria"/>
                <a:sym typeface="Cambria"/>
              </a:rPr>
              <a:t>Lead Add Form has higher percentage of converted leads and therefore business should focus on generating more leads from this category.</a:t>
            </a:r>
            <a:endParaRPr sz="1800">
              <a:latin typeface="Cambria"/>
              <a:ea typeface="Cambria"/>
              <a:cs typeface="Cambria"/>
              <a:sym typeface="Cambria"/>
            </a:endParaRPr>
          </a:p>
          <a:p>
            <a:pPr indent="0" lvl="0" marL="457200" marR="0" rtl="0" algn="l">
              <a:lnSpc>
                <a:spcPct val="100000"/>
              </a:lnSpc>
              <a:spcBef>
                <a:spcPts val="0"/>
              </a:spcBef>
              <a:spcAft>
                <a:spcPts val="0"/>
              </a:spcAft>
              <a:buNone/>
            </a:pPr>
            <a:r>
              <a:t/>
            </a:r>
            <a:endParaRPr sz="1800">
              <a:solidFill>
                <a:srgbClr val="93C5D8"/>
              </a:solidFill>
              <a:latin typeface="Cambria"/>
              <a:ea typeface="Cambria"/>
              <a:cs typeface="Cambria"/>
              <a:sym typeface="Cambria"/>
            </a:endParaRPr>
          </a:p>
          <a:p>
            <a:pPr indent="-342900" lvl="0" marL="457200" marR="0" rtl="0" algn="l">
              <a:lnSpc>
                <a:spcPct val="100000"/>
              </a:lnSpc>
              <a:spcBef>
                <a:spcPts val="0"/>
              </a:spcBef>
              <a:spcAft>
                <a:spcPts val="0"/>
              </a:spcAft>
              <a:buClr>
                <a:schemeClr val="accent1"/>
              </a:buClr>
              <a:buSzPts val="1800"/>
              <a:buFont typeface="Cambria"/>
              <a:buChar char="➢"/>
            </a:pPr>
            <a:r>
              <a:rPr lang="en-IN" sz="1800">
                <a:latin typeface="Cambria"/>
                <a:ea typeface="Cambria"/>
                <a:cs typeface="Cambria"/>
                <a:sym typeface="Cambria"/>
              </a:rPr>
              <a:t>API and Landing Page Submission get a lot of leads but their conversion rate is less. Business should focus on improving conversion rate of these categories.</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1800">
              <a:latin typeface="Cambria"/>
              <a:ea typeface="Cambria"/>
              <a:cs typeface="Cambria"/>
              <a:sym typeface="Cambria"/>
            </a:endParaRPr>
          </a:p>
        </p:txBody>
      </p:sp>
      <p:pic>
        <p:nvPicPr>
          <p:cNvPr id="190" name="Google Shape;190;gf1951828bc_0_15"/>
          <p:cNvPicPr preferRelativeResize="0"/>
          <p:nvPr/>
        </p:nvPicPr>
        <p:blipFill>
          <a:blip r:embed="rId3">
            <a:alphaModFix/>
          </a:blip>
          <a:stretch>
            <a:fillRect/>
          </a:stretch>
        </p:blipFill>
        <p:spPr>
          <a:xfrm>
            <a:off x="1014050" y="1653000"/>
            <a:ext cx="6129550" cy="455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gf1951828bc_0_34"/>
          <p:cNvSpPr/>
          <p:nvPr/>
        </p:nvSpPr>
        <p:spPr>
          <a:xfrm>
            <a:off x="0" y="-144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96" name="Google Shape;196;gf1951828bc_0_34"/>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Lucida Sans"/>
              <a:buNone/>
            </a:pPr>
            <a:r>
              <a:rPr lang="en-IN" sz="4400"/>
              <a:t>Exploratory Data Analysis</a:t>
            </a:r>
            <a:endParaRPr/>
          </a:p>
        </p:txBody>
      </p:sp>
      <p:sp>
        <p:nvSpPr>
          <p:cNvPr id="197" name="Google Shape;197;gf1951828bc_0_34"/>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98" name="Google Shape;198;gf1951828bc_0_34"/>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99" name="Google Shape;199;gf1951828bc_0_34"/>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0" name="Google Shape;200;gf1951828bc_0_34"/>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01" name="Google Shape;201;gf1951828bc_0_3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02" name="Google Shape;202;gf1951828bc_0_3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03" name="Google Shape;203;gf1951828bc_0_3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04" name="Google Shape;204;gf1951828bc_0_3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5" name="Google Shape;205;gf1951828bc_0_34"/>
          <p:cNvSpPr txBox="1"/>
          <p:nvPr/>
        </p:nvSpPr>
        <p:spPr>
          <a:xfrm>
            <a:off x="8231203" y="1678816"/>
            <a:ext cx="3429000" cy="39711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accent1"/>
              </a:buClr>
              <a:buSzPts val="1800"/>
              <a:buFont typeface="Cambria"/>
              <a:buChar char="➢"/>
            </a:pPr>
            <a:r>
              <a:rPr lang="en-IN" sz="1800">
                <a:latin typeface="Cambria"/>
                <a:ea typeface="Cambria"/>
                <a:cs typeface="Cambria"/>
                <a:sym typeface="Cambria"/>
              </a:rPr>
              <a:t>From the plot it is evident that leads whose Last Activity is  ‘SMS sent’ has higher conversion rate </a:t>
            </a:r>
            <a:r>
              <a:rPr lang="en-IN" sz="1800">
                <a:latin typeface="Cambria"/>
                <a:ea typeface="Cambria"/>
                <a:cs typeface="Cambria"/>
                <a:sym typeface="Cambria"/>
              </a:rPr>
              <a:t>therefore business should focus on generating more leads from this category.</a:t>
            </a:r>
            <a:endParaRPr sz="1800">
              <a:latin typeface="Cambria"/>
              <a:ea typeface="Cambria"/>
              <a:cs typeface="Cambria"/>
              <a:sym typeface="Cambria"/>
            </a:endParaRPr>
          </a:p>
          <a:p>
            <a:pPr indent="0" lvl="0" marL="457200" marR="0" rtl="0" algn="l">
              <a:lnSpc>
                <a:spcPct val="100000"/>
              </a:lnSpc>
              <a:spcBef>
                <a:spcPts val="0"/>
              </a:spcBef>
              <a:spcAft>
                <a:spcPts val="0"/>
              </a:spcAft>
              <a:buNone/>
            </a:pPr>
            <a:r>
              <a:t/>
            </a:r>
            <a:endParaRPr sz="1800">
              <a:solidFill>
                <a:srgbClr val="93C5D8"/>
              </a:solidFill>
              <a:latin typeface="Cambria"/>
              <a:ea typeface="Cambria"/>
              <a:cs typeface="Cambria"/>
              <a:sym typeface="Cambria"/>
            </a:endParaRPr>
          </a:p>
          <a:p>
            <a:pPr indent="-342900" lvl="0" marL="457200" marR="0" rtl="0" algn="l">
              <a:lnSpc>
                <a:spcPct val="100000"/>
              </a:lnSpc>
              <a:spcBef>
                <a:spcPts val="0"/>
              </a:spcBef>
              <a:spcAft>
                <a:spcPts val="0"/>
              </a:spcAft>
              <a:buClr>
                <a:schemeClr val="accent1"/>
              </a:buClr>
              <a:buSzPts val="1800"/>
              <a:buFont typeface="Cambria"/>
              <a:buChar char="➢"/>
            </a:pPr>
            <a:r>
              <a:rPr lang="en-IN" sz="1800">
                <a:latin typeface="Cambria"/>
                <a:ea typeface="Cambria"/>
                <a:cs typeface="Cambria"/>
                <a:sym typeface="Cambria"/>
              </a:rPr>
              <a:t>We can also see that customers who opens the email as their last activity also has higher conversion rate.</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1800">
              <a:latin typeface="Cambria"/>
              <a:ea typeface="Cambria"/>
              <a:cs typeface="Cambria"/>
              <a:sym typeface="Cambria"/>
            </a:endParaRPr>
          </a:p>
        </p:txBody>
      </p:sp>
      <p:pic>
        <p:nvPicPr>
          <p:cNvPr id="206" name="Google Shape;206;gf1951828bc_0_34"/>
          <p:cNvPicPr preferRelativeResize="0"/>
          <p:nvPr/>
        </p:nvPicPr>
        <p:blipFill>
          <a:blip r:embed="rId3">
            <a:alphaModFix/>
          </a:blip>
          <a:stretch>
            <a:fillRect/>
          </a:stretch>
        </p:blipFill>
        <p:spPr>
          <a:xfrm>
            <a:off x="395300" y="1563700"/>
            <a:ext cx="7835900" cy="452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gf1951828bc_0_55"/>
          <p:cNvSpPr/>
          <p:nvPr/>
        </p:nvSpPr>
        <p:spPr>
          <a:xfrm>
            <a:off x="0" y="-144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2" name="Google Shape;212;gf1951828bc_0_55"/>
          <p:cNvSpPr txBox="1"/>
          <p:nvPr>
            <p:ph type="title"/>
          </p:nvPr>
        </p:nvSpPr>
        <p:spPr>
          <a:xfrm>
            <a:off x="754067" y="9"/>
            <a:ext cx="10905000" cy="113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Lucida Sans"/>
              <a:buNone/>
            </a:pPr>
            <a:r>
              <a:rPr lang="en-IN" sz="4400"/>
              <a:t>Imbalance in Data</a:t>
            </a:r>
            <a:endParaRPr/>
          </a:p>
        </p:txBody>
      </p:sp>
      <p:sp>
        <p:nvSpPr>
          <p:cNvPr id="213" name="Google Shape;213;gf1951828bc_0_55"/>
          <p:cNvSpPr/>
          <p:nvPr/>
        </p:nvSpPr>
        <p:spPr>
          <a:xfrm rot="2700000">
            <a:off x="11052660" y="2120011"/>
            <a:ext cx="645306" cy="645306"/>
          </a:xfrm>
          <a:prstGeom prst="rect">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4" name="Google Shape;214;gf1951828bc_0_55"/>
          <p:cNvSpPr/>
          <p:nvPr/>
        </p:nvSpPr>
        <p:spPr>
          <a:xfrm rot="-5400000">
            <a:off x="10288968" y="1343059"/>
            <a:ext cx="2532900" cy="1272900"/>
          </a:xfrm>
          <a:prstGeom prst="triangle">
            <a:avLst>
              <a:gd fmla="val 50000" name="adj"/>
            </a:avLst>
          </a:prstGeom>
          <a:solidFill>
            <a:schemeClr val="accent4">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5" name="Google Shape;215;gf1951828bc_0_55"/>
          <p:cNvSpPr/>
          <p:nvPr/>
        </p:nvSpPr>
        <p:spPr>
          <a:xfrm rot="5400000">
            <a:off x="-501690" y="5103247"/>
            <a:ext cx="2017500" cy="1014000"/>
          </a:xfrm>
          <a:prstGeom prst="triangle">
            <a:avLst>
              <a:gd fmla="val 50000" name="adj"/>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6" name="Google Shape;216;gf1951828bc_0_55"/>
          <p:cNvSpPr/>
          <p:nvPr/>
        </p:nvSpPr>
        <p:spPr>
          <a:xfrm rot="2700000">
            <a:off x="427814" y="5728750"/>
            <a:ext cx="485782" cy="485782"/>
          </a:xfrm>
          <a:prstGeom prst="rect">
            <a:avLst/>
          </a:prstGeom>
          <a:solidFill>
            <a:schemeClr val="accent1">
              <a:alpha val="294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17" name="Google Shape;217;gf1951828bc_0_5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18" name="Google Shape;218;gf1951828bc_0_5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19" name="Google Shape;219;gf1951828bc_0_5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A4EAAAHmCAYAAADNxIsHAAAAOXRFWHRTb2Z0d2FyZQBNYXRwbG90bGliIHZlcnNpb24zLjMuMiwgaHR0cHM6Ly9tYXRwbG90bGliLm9yZy8vihELAAAACXBIWXMAAAsTAAALEwEAmpwYAABahUlEQVR4nO3deZxcdZX//9ebsARkUSRuRAQRQUB2ENQR1MFtFDcUEMRtRGdQcZxxxuX7UwaXUdx3R2XABRFcGNERBZRlEBATDLKJMoAaRQVcQBAk4fz+uLdJpVOddCCVW9X1ej4e/UjdT1V1HYru6nvu5/M5J1WFJEmSJGk8rNF1AJIkSZKk1cckUJIkSZLGiEmgJEmSJI0Rk0BJkiRJGiMmgZIkSZI0RkwCJUmSJGmMDCwJTPLgJGcmuSLJZUmOaMePTPKrJAvar6f1POeNSa5KcmWSJ/eM75rkkva+DyfJoOKWJEmSpJksg+oTmOSBwAOr6qIkGwDzgWcBzwf+XFXvnfT4bYETgD2ABwFnAA+vqsVJLgSOAC4AvgV8uKpOXd7rb7LJJrX55puv2v8oSZIkSRoR8+fPv6Gq5kweX3NQL1hV1wHXtbdvTnIFsOlynvJM4EtVdTtwTZKrgD2SXAtsWFXnAyT5HE0yudwkcPPNN2fevHn3+L9DkiRJkkZRkp/3G18tewKTbA7sDPygHXpVkh8n+a8k92nHNgV+2fO0he3Ypu3tyeOSJEmSpJU08CQwyfrAV4HXVtVNwCeALYGdaGYK3zfx0D5Pr+WM93utw5LMSzLv+uuvv6ehS5IkSdKMM9AkMMlaNAng8VX1NYCq+m1VLa6qO4FP0+wBhGaG78E9T58L/Lodn9tnfBlV9amq2q2qdpszZ5mlr5IkSZI09ga2J7Ct4HkMcEVVvb9n/IHtfkGAZwOXtrdPAb6Y5P00hWG2Ai5sC8PcnGRPmuWkhwIfGVTckiRJkkbfHXfcwcKFC7ntttu6DmXgZs+ezdy5c1lrrbWm9fiBJYHAY4AXApckWdCOvQk4KMlONEs6rwVeAVBVlyU5CbgcWAQcXlWL2+f9A3AcsC5NQZjlFoWRJEmSNN4WLlzIBhtswOabb85M7jBXVdx4440sXLiQLbbYYlrPGWR10HPpv5/vW8t5zjuAd/QZnwdsv+qikyRJkjST3XbbbTM+AQRIwn3ve19WpibKaqkOKkmSJEmr20xPACes7H+nSaAkSZKksfCb3/yGAw88kC233JJtt92Wpz3tafz0pz9d7XEcd9xx/PrXfWtdTunaa69l++1XzeJIk0BJkiRJM15V8exnP5t99tmH//u//+Pyyy/nne98J7/97W9XaxyLFy++W0ngqmQSKEmSJGnGO/PMM1lrrbV45StfedfYTjvtxGMf+1he//rXs/322/PIRz6SE088EYCzzjqLffbZh/33359tttmGgw8+mKri1FNP5fnPf/5d3+Oss87iGc94BgCnnXYae+21F7vssgvPe97z+POf/wzA5ptvzlFHHcVjH/tYTjjhBObNm8fBBx/MTjvtxF/+8hfmz5/P3nvvza677sqTn/xkrruuaaYwf/58dtxxR/baay8+9rGPrbL3wiRQkiRJ0ox36aWXsuuuuy4z/rWvfY0FCxZw8cUXc8YZZ/D617/+riTsRz/6ER/84Ae5/PLLufrqq/n+97/PvvvuywUXXMAtt9wCwIknnsgBBxzADTfcwNvf/nbOOOMMLrroInbbbTfe//67OuUxe/Zszj33XA455BB22203jj/+eBYsWMCaa67Jq1/9ar7yla8wf/58XvrSl/LmN78ZgJe85CV8+MMf5vzzz1+l78UgW0QMrV1f/7nOXnv+ew7t7LUlSZIkLe3cc8/loIMOYtasWdz//vdn77335oc//CEbbrghe+yxB3PnzgWaWcNrr72Wxz72sTzlKU/hG9/4Bvvvvz//8z//w9FHH83ZZ5/N5ZdfzmMe8xgA/vrXv7LXXnvd9ToHHHBA39e/8sorufTSS9l3332BZrnoAx/4QP70pz/xxz/+kb333huAF77whZx66qrplDeWSaAkSZKk8bLddtvxla98ZZnxqpryOeuss85dt2fNmsWiRYuAJqH72Mc+xsYbb8zuu+/OBhtsQFWx7777csIJJ/T9Xve61736jlcV22233TKzfX/84x8HVt3U5aCSJEmSZrwnPOEJ3H777Xz605++a+yHP/wh97nPfTjxxBNZvHgx119/Peeccw577LHHcr/XPvvsw0UXXcSnP/3pu2b49txzT77//e9z1VVXAXDrrbdOWXl0gw024OabbwZg66235vrrr78rCbzjjju47LLLuPe9781GG23EueeeC8Dxxx9/z96AHiaBkiRJkma8JJx88smcfvrpbLnllmy33XYceeSRvOAFL2CHHXZgxx135AlPeAJHH300D3jAA5b7vWbNmsXTn/50Tj31VJ7+9KcDMGfOHI477jgOOuggdthhB/bcc09+8pOf9H3+i1/8Yl75yley0047sXjxYr7yla/wb//2b+y4447stNNOnHfeeQAce+yxHH744ey1116su+66q+69WN705yjbbbfdat68eX3vc0+gJEmSNLNdccUVPOIRj+g6jNWm339vkvlVtdvkxzoTKEmSJEljxCRQkiRJksaISaAkSZIkjRFbREjqXFf7dN2jK0mSxpEzgZIkSZI0RkwCJUmSJGmMmARKkiRJUke+/e1vs/XWW/Owhz2Md73rXavlNd0TKEmSJEms+joFK6o/sHjxYg4//HBOP/105s6dy+67785+++3Htttuu0rjmMyZQEmSJEnqwIUXXsjDHvYwHvrQh7L22mtz4IEH8vWvf33gr2sSKEmSJEkd+NWvfsWDH/zgu47nzp3Lr371q4G/rkmgJEmSJHWgqpYZSzLw1zUJlCRJkqQOzJ07l1/+8pd3HS9cuJAHPehBA39dk0BJkiRJ6sDuu+/Oz372M6655hr++te/8qUvfYn99ttv4K9rdVBJkiRJ6sCaa67JRz/6UZ785CezePFiXvrSl7LddtsN/nUH/gqSJEmSNAJW1NJhEJ72tKfxtKc9bbW+pstBJUmSJGmMmARKkiRJ0hgxCZQkSZKkMWISKEmSJEljxCRQkiRJksaISaAkSZIkjRGTQEmSJEnqyEtf+lLud7/7sf3226+217RPoCRJkiQBvzjqkav0+232lktW+JgXv/jFvOpVr+LQQ1dfj0JnAiVJkiSpI4973OPYeOONV+trmgRKkiRJ0hgxCZQkSZKkMWISKEmSJEljxCRQkiRJksaISaAkSZIkdeSggw5ir7324sorr2Tu3Lkcc8wxA39NW0RIkiRJEtNr6bCqnXDCCav9NZ0JlCRJkqQxYhIoSZIkSWPEJFCSJEmSxohJoCRJkqQZqaq6DmG1WNn/TpNASZIkSTPO7NmzufHGG2d8IlhV3HjjjcyePXvazxlYddAkDwY+BzwAuBP4VFV9KMnGwInA5sC1wPOr6g/tc94IvAxYDLymqr7Tju8KHAesC3wLOKJm+v9NSZIkSXfb3LlzWbhwIddff33XoQzc7NmzmTt37rQfP8gWEYuAf66qi5JsAMxPcjrwYuC7VfWuJG8A3gD8W5JtgQOB7YAHAWckeXhVLQY+ARwGXECTBD4FOHWAsUuSJEkaYWuttRZbbLFF12EMpYEtB62q66rqovb2zcAVwKbAM4HPtg/7LPCs9vYzgS9V1e1VdQ1wFbBHkgcCG1bV+e3s3+d6niNJkiRJWgmrZU9gks2BnYEfAPevquugSRSB+7UP2xT4Zc/TFrZjm7a3J49LkiRJklbSwJPAJOsDXwVeW1U3Le+hfcZqOeP9XuuwJPOSzBuHtb+SJEmStLIGmgQmWYsmATy+qr7WDv+2XeJJ++/v2vGFwIN7nj4X+HU7PrfP+DKq6lNVtVtV7TZnzpxV9x8iSZIkSTPEwJLAJAGOAa6oqvf33HUK8KL29ouAr/eMH5hknSRbAFsBF7ZLRm9Osmf7PQ/teY4kSZIkaSUMsjroY4AXApckWdCOvQl4F3BSkpcBvwCeB1BVlyU5CbicprLo4W1lUIB/YEmLiFOxMqgkSZIk3S0DSwKr6lz67+cDeOIUz3kH8I4+4/OA7VdddJIkSZI0nlZLdVBJkiRJ0nAwCZQkSZKkMWISKEmSJEljZJCFYSRpqP3iqEd28rqbveWSTl5XkiQJnAmUJEmSpL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MrAkMMl/Jfldkkt7xo5M8qskC9qvp/Xc98YkVyW5MsmTe8Z3TXJJe9+Hk2RQMUuSJEnSTDfImcDjgKf0Gf9AVe3Ufn0LIMm2wIHAdu1zPp5kVvv4TwCHAVu1X/2+pyRJkiRpGgaWBFbVOcDvp/nwZwJfqqrbq+oa4CpgjyQPBDasqvOrqoDPAc8aSMCSJEmSNAa62BP4qiQ/bpeL3qcd2xT4Zc9jFrZjm7a3J4/3leSwJPOSzLv++utXddySJEmSNPJWdxL4CWBLYCfgOuB97Xi/fX61nPG+qupTVbVbVe02Z86cexiqJEmSJM08qzUJrKrfVtXiqroT+DSwR3vXQuDBPQ+dC/y6HZ/bZ1ySJEmSdDes1iSw3eM34dnAROXQU4ADk6yTZAuaAjAXVtV1wM1J9myrgh4KfH11xixJkiRJM8mag/rGSU4A9gE2SbIQeCuwT5KdaJZ0Xgu8AqCqLktyEnA5sAg4vKoWt9/qH2gqja4LnNp+SZIkSZLuhoElgVV1UJ/hY5bz+HcA7+gzPg/YfhWGJkmSJEljq4vqoJIkSZKkjpgESpIkSdIYMQmUJEmSpDFiEihJkiRJY8QkUJIkSZLGiEmgJEmSJI0Rk0BJkiRJGiMmgZIkSZI0RqaVBCb57nTGJEmSJEnDbc3l3ZlkNrAesEmS+wBp79oQeNCAY5MkSZIkrWLLTQKBVwCvpUn45rMkCbwJ+NjgwpIkSZIkDcJyk8Cq+hDwoSSvrqqPrKaYJEmSJEkDsqKZQACq6iNJHg1s3vucqvrcgOKSJEmSJA3AtJLAJJ8HtgQWAIvb4QJMAiVJkiRphEwrCQR2A7atqhpkMJIkSZKkwZpun8BLgQcMMhBJkiRJ0uBNdyZwE+DyJBcCt08MVtV+A4lKkiRJkjQQ000CjxxkEJIkSZKk1WO61UHPHnQgkiRJkqTBm2510JtpqoECrA2sBdxSVRsOKjBJkiRJ0qo33ZnADXqPkzwL2GMQAUmSJEmSBme61UGXUlX/DTxh1YYiSZIkSRq06S4HfU7P4Ro0fQPtGShJkiRJI2a61UGf0XN7EXAt8MxVHo0kSZIkaaCmuyfwJYMORJIkSZI0eNPaE5hkbpKTk/wuyW+TfDXJ3EEHJ0mSJElataZbGOZY4BTgQcCmwDfaMUmSJEnSCJluEjinqo6tqkXt13HAnAHGJUmSJEkagOkmgTckOSTJrPbrEODGQQYmSZIkSVr1ppsEvhR4PvAb4Dpgf8BiMZIkSZI0YqbbIuJtwIuq6g8ASTYG3kuTHEqSJEmSRsR0ZwJ3mEgAAarq98DOgwlJkiRJkjQo000C10hyn4mDdiZwurOIkiRJkqQhMd1E7n3AeUm+AhTN/sB3DCwqSZIkSdJATCsJrKrPJZkHPAEI8JyqunygkUmSJEmSVrlpL+lskz4TP0mSJEkaYdPdEyhJkiRJmgFMAiVJkiRpjJgESpIkSdIYMQmUJEmSpDFiEihJkiRJY8QkUJIkSZLGiEmgJEmSJI0Rk0BJkiRJGiMDSwKT/FeS3yW5tGds4ySnJ/lZ++99eu57Y5KrklyZ5Mk947smuaS978NJMqiYJUmSJGmmG+RM4HHAUyaNvQH4blVtBXy3PSbJtsCBwHbtcz6eZFb7nE8AhwFbtV+Tv6ckSZIkaZoGlgRW1TnA7ycNPxP4bHv7s8Czesa/VFW3V9U1wFXAHkkeCGxYVedXVQGf63mOJEmSJGklre49gfevqusA2n/v145vCvyy53EL27FN29uTxyVJkiRJd8OwFIbpt8+vljPe/5skhyWZl2Te9ddfv8qCkyRJkqSZYnUngb9tl3jS/vu7dnwh8OCex80Fft2Oz+0z3ldVfaqqdquq3ebMmbNKA5ckSZKkmWB1J4GnAC9qb78I+HrP+IFJ1kmyBU0BmAvbJaM3J9mzrQp6aM9zJEmSJEkrac1BfeMkJwD7AJskWQi8FXgXcFKSlwG/AJ4HUFWXJTkJuBxYBBxeVYvbb/UPNJVG1wVObb9G1i+OemQnr7vZWy7p5HUlSZIkDZeBJYFVddAUdz1xise/A3hHn/F5wParMDRJkiRJGlvDUhhGkiRJkrQamARKkiRJ0hgxCZQkSZKkMWISKEmSJEljxCRQkiRJksaISaAkSZIkjRGTQEmSJEkaIyaBkiRJkjRGTAIlSZIkaYyYBEqSJEnSGDEJlCRJkqQxYhIoSZIkSWPEJFCSJEmSxohJoCRJkiSNEZNASZIkSRojJoGSJEmSNEZMAiVJkiRpjJgESpIkSdIYMQmUJEmSpDFiEihJkiRJY8QkUJIkSZLGiEmgJEmSJI0Rk0BJkiRJGiMmgZIkSZI0RkwCJUmSJGmMmARKkiRJ0hgxCZQkSZKkMWISKEmSJEljxCRQkiRJksaISaAkSZIkjRGTQEmSJEkaIyaBkiRJkjRGTAIlSZIkaYyYBEqSJEnSGDEJlCRJkqQxYhIoSZIkSWPEJFCSJEmSxohJoCRJkiSNEZNASZIkSRojJoGSJEmSNEZMAiVJkiRpjJgESpIkSdIYMQmUJEmSpDFiEihJkiRJY8QkUJIkSZLGSCdJYJJrk1ySZEGSee3YxklOT/Kz9t/79Dz+jUmuSnJlkid3EbMkSZIkzQRdzgQ+vqp2qqrd2uM3AN+tqq2A77bHJNkWOBDYDngK8PEks7oIWJIkSZJG3TAtB30m8Nn29meBZ/WMf6mqbq+qa4CrgD1Wf3iSJEmSNPq6SgILOC3J/CSHtWP3r6rrANp/79eObwr8sue5C9sxSZIkSdJKWrOj131MVf06yf2A05P8ZDmPTZ+x6vvAJqE8DGCzzTa751FKkiRJ0gzTyUxgVf26/fd3wMk0yzt/m+SBAO2/v2sfvhB4cM/T5wK/nuL7fqqqdquq3ebMmTOo8CVJkiRpZK32JDDJvZJsMHEbeBJwKXAK8KL2YS8Cvt7ePgU4MMk6SbYAtgIuXL1RS5IkSdLM0MVy0PsDJyeZeP0vVtW3k/wQOCnJy4BfAM8DqKrLkpwEXA4sAg6vqsUdxC1JkiRJI2+1J4FVdTWwY5/xG4EnTvGcdwDvGHBokiRJkjTjDVOLCEmSJEnSgJkESpIkSdIYMQmUJEmSpDFiEihJkiRJY8QkUJIkSZLGiEmgJEmSJI0Rk0BJkiRJGiMmgZIkSZI0RkwCJUmSJGmMmARKkiRJ0hgxCZQkSZKkMWISKEmSJEljxCRQkiRJksaISaAkSZIkjRGTQEmSJEkaIyaBkiRJkjRGTAIlSZIkaYyYBEqSJEnSGDEJlCRJkqQxYhIoSZIkSWPEJFCSJEmSxohJoCRJkiSNEZNASZIkSRojJoGSJEmSNEbW7DoADb9dX/+5zl57/nsO7ey1JUmSpJnImUBJkiRJGiMmgZIkSZI0RkwCJUmSJGmMmARKkiRJ0hixMIyG2i+OemQnr7vZWy7p5HUlSZKkQTMJlCTNaF1VOD55g/d08rrghSxJ0vK5HFSSJEmSxohJoCRJkiSNEZNASZIkSRoj7gmUpBHT1R63+e85tJPXlSRJq5YzgZIkSZI0RpwJlFaxrmZpwJkaSfecM82SNPM5EyhJkiRJY8QkUJIkSZLGiMtBpRnkF0c9spPXtTG1JEnS6HAmUJIkSZLGiDOBkqRp6WqmGZxt1vCykI6kUWQSKEmSOudFBklafVwOKkmSJEljxJlASZKkEePM6Xiw97AGZWSSwCRPAT4EzAI+U1Xv6jgkSZIkrQT3UI6OUaw4btI8fSORBCaZBXwM2BdYCPwwySlVdXm3kUmSJEkad6OWNI9EEgjsAVxVVVcDJPkS8EzAJFCSJEnL5fJZaWmpqq5jWKEk+wNPqaq/b49fCDyqql416XGHAYe1h1sDV67WQKdnE+CGroMYIb5fK8f3a+X4fq0c36+V4/u1cny/Vo7v18rx/Vp5vmcrZ1jfr4dU1ZzJg6MyE5g+Y8tkr1X1KeBTgw/n7ksyr6p26zqOUeH7tXJ8v1aO79fK8f1aOb5fK8f3a+X4fq0c36+V53u2ckbt/RqVFhELgQf3HM8Fft1RLJIkSZI0skYlCfwhsFWSLZKsDRwInNJxTJIkSZI0ckZiOWhVLUryKuA7NC0i/quqLus4rLtrqJerDiHfr5Xj+7VyfL9Wju/XyvH9Wjm+XyvH92vl+H6tPN+zlTNS79dIFIaRJEmSJK0ao7IcVJIkSZK0CpgESpIkSdIYMQmUJEnSjJNk3SRbdx2HNIxGojDMKEryEfr0MpxQVa9ZjeGMjCTPAd4N3I+mP2SAqqoNOw1sSCXZpc/wn4CfV9Wi1R2PZpYks4C/Azan5+9FVb2/q5iGWZL7A+8EHlRVT02yLbBXVR3TcWhDKckRwLHAzcBngJ2BN1TVaZ0GphkhyTOA9wJrA1sk2Qk4qqr26zSwIZZkS2BhVd2eZB9gB+BzVfXHLuMaZknuBfylqu5M8nBgG+DUqrqj49BWyJnAwZkHzAdmA7sAP2u/dgIWdxfW0Dsa2K+qNqqqDatqAxPA5fo4cAFNRapPA+cDXwJ+muRJXQY2rJI8L8kG7e3/l+RrUyTTgm8ALwbuC2zQ86X+jqOpYv2g9vinwGu7CmYEvLSqbgKeBMwBXgK8q9uQhlOSk3puv3vSfSbN/R0J7AH8EaCqFtBc0NLUvgosTvIw4BhgC+CL3YY09M4BZifZFPguzefYcZ1GNE3OBA5IVX0WIMmLgcdPXBFI8knAD+yp/baqrug6iBFyLfCyiZYp7czD64G3AV/Dn7V+/r+q+nKSxwJPprlS/AngUd2GNZTmVtUOXQcxQjapqpOSvBHuam/kRb+ppf33acCxVXVxkizvCWNsq57b+wL/1nM8ZzXHMioWVdWf/JFaKXe2n1vPBj5YVR9J8qOugxpyqapbk7wM+EhVHT0q75kzgYP3IJa+cr4+S64Sa1nzkpyY5KAkz5n46jqoIbZNb8/Mqroc2Lmqru4wpmE3cVL+d8AnqurrNMuFtKxTnVFeKbckuS/tVoAke9Isz1Z/89tZrKcB32ln6O/sOKZhtbx+Xvb66u/SJC8AZiXZqt2mc17XQQ25O5IcBLwI+GY7tlaH8YyCJNkLOBj4n3ZsJCbZRiLIEfcu4EdJzmyP96ZZoqD+NgRupVkeNKFoZrW0rCuTfIJmCSjAATRLQdcBhn49ekd+leQ/gb8F3t2+V14Q6+8C4OQka9D8PLlHd/leB5wCbJnk+zQzNPt3G9JQexnNFomr2yvpG9MspdKy1kuyM81n1brt7Yl98+t2GtnwejXwZuB2miWN3wHe3mlEw+8lwCuBd1TVNUm2AL7QcUzD7rXAG4GTq+qyJA8Fzlz+U4aDzeJXgyQPYMlSsx9U1W+6jEczR5J1gX8EHktzMnAuzT7B24D1qurPHYY3lJKsBzwFuKSqfpbkgcAjLUaxrCRXA8+iea/8YzENSdYEtqb5fbxyFIoDdCXJY4AFVXVLkkNo9s9/qKp+3nFoQyfJWSy/2NzjV180GgdJ7gM8uKp+3HUso6K9YLp+u9d56JkEDli7v+Fg4KFVdVSSzYAHVNWFHYc2lJLMBT4CPIbmD965wBFVtbDTwDSjtFUv78/SFS9/0V1EwynJd4CnVpVL9KYhyeHA8ROV9NqTqIOq6uOdBjakkvwY2JGmAuHnaQpRPKeq9u40MM0ISU4Hnjfp9/FLVfXkTgMbYu3Fhv1o/jYuAK4Hzq6q13UY1lBL8kWa2dPFNAUhNwLeX1Xv6TSwaXAJ1OB9HNgLOKg9vhn4WHfhDL1jaZZTPQjYlKY64bGdRjTEkjwmyelJfprk6omvruMaZkleDfwWOJ1m/f7/sGTvg5Z2HXBWkjcmed3EV9dBDbGX95ZSr6o/AC/vLpyht6idYX4mzQzgh7D6bF9JDknywj7jL2/3vWlZm/T5fbxfd+GMhI3aWazn0BRr2pVm64Smtm37nj0L+BawGbDM7+owck/g4D2qqnaZqBRUVX9IYhGKqc2pqt6k77gkr+0qmBFwDPBPNFefrEI4PUcAW1fVjV0HMgKuab/WxuI507FGkkwsnW1nnH3fpnZzW0n1hcDftO+XRSj6+2fgcX3GT6TZf2QZ/2XdmWSziVUeSR6CRXRWZM12i8TzafZTasXWSrIWTRL40aq6I8lI/JyZBA7eHe0ftomTgjlY/Wx5bmj3hpzQHh8EeLI+tT9V1aldBzFifokVG6elqv594vao7XXoyHeAk9pWQEWzROjb3YY01A4AXkDTL/A37XaJoV9C1ZFZVXXz5MGquqk9AdWy3gycm+Ts9vhxwGEdxjMKjqL5HPt+Vf2wLXLys45jGnb/SdOu62LgnPZiw0j8nXRP4IAlOZjmD90uwGdpKsX9v6r6cqeBDan2JOCjNEtoi6ac8xEWCugvybuAWTTVU2+fGK+qizoLasglOYamcMf/sPR79v7OghpSo7zXoQttovwK4Ik0hWFOAz5TVc7ST6E9Ydqqqs5oizb1TXbGXZIrgN2q6pZJ4xsAP6yqbbqJbLgl2QTYk+b38fyquqHjkDQGkqxZVYu6jmNFTAJXgyTbsOSk4Ls2Q9eq0tN6pFdV1RNWezAjIslb+433znqpkWRBVe3UXszalaZB9XwbyGtVSPJympmZjatqyyRbAZ+sqid2HNrQSfIvNOcR/1BV17Zjm9PUGDjLCzP9JdkUeAhLFwE7p7uIhluShwOfAO5fVdsn2QHYr6psrTGFJPcH3gk8qKqemmRbYK+qOqbj0FbIJHBAkmzYLtPYuN/9VfX71R3TMEvyr1V1dNvMdZkfyqp6TQdhaQZrr6CXbTSmluQymj5uX6TZ63B2kourasduIxtObcuDI1ly0jnRV/GhXcY1rJIsAPagaZ20czt2SVU9stPAhlSSV9L0I1uf5u/kLcC7quoTnQY2pJK8m2Yl1mUs2YZTVbVfd1ENt3bp7OuB/+z5nby0qrbvNrLhleRUmgKGb66qHds2QT8ahc8x9wQOzheBp9MsoepNatIee1KwtInZ0XmdRjEikhxSVV+YqlKjSxunlmR7mnL0G7fHNwCHVtVlnQY2nEZ2r0NHLNS0cm6vqr82nZTu6rHolekpVNUngU8mWZ/mIv7NSWYlObiqju86viH0LJoiYLev6IG6y3pVdeHE72Rr6Jc1dmyTqjqpLXJFVS1KMhKf/yaBg/Ou9t9HVNVtnUYyAqrqG+3NWyfvl0zyvA5CGnb3av+1nPrK+xTwuqo6EyDJPsCngUd3GNNQqqoPAx/uGfp5EptST81CTSvn7CRvAtZNsi/wjzRtgTRJkg2Bw2laJ30dOCPJq2hmbRYAJoHLupqm2qxJ4PTdkGRLlhQz3J+mVZCmdkuS+7LkPduTESk+53LQAUkyv6p2TXJRVe3SdTyjot/75XuoVanfckaXOC7Nmea7x0JNK6ctpPMy4Ek0q2S+Q1NIxxOTSZJ8HfgDcD7N3sD70LQfOaKqFnQY2tBK8lVgR+C7LP376PaSKbTVQD9Fc1H0DzQtgg6Z2IeqZSXZBfgIsD1wKTAH2L+qftxpYNPgTODg3JHkWGBukg9PvtMPoaUleSrwNGDTSe/XhrgUYUpJjgbeDvyFphT9jsBrq+oLnQY23K5O8v/RLAkFOITmD52WcKb57nlU++9uPWMFWKipj6q6k2YW/tNdxzICHjqxxyjJZ4AbgM2spLpcp7Rfmqaquhr42yT3Atbw52vFquqiJHvTVB0PcGVV3dFxWNNiEjg4Twf+luaP//yOYxkFv6bZD7gfS79fN9PssVF/T6qqf03ybGAh8DyaxsEmgVN7KfDvNLM1Ac4BXtJpREOmqv6z7W96U1V9oOt4RkVVuVR2JVhIZ6XcdVJZVYuTXOMJ+vJV1WeTrEuTLF/ZdTyjIMk6wHOBzWkaxwNQVUd1GNYo2IP2PQN2SUJVfa7bkFbM5aADlmTHqrq46zhGRZK1RuUKyjBIcllVbZfk08BXq+rbLm3UqpLkTBOblZPk74DtgNkTY55A9ZfkJ/QppFNVN3YW1JBqC01M9AgMsC5wK0sS5w27im1YJXkG8F5g7araIslOwFFWB51akm/T7Geb/Dv5vs6CGnJJPg9sSbM3d+I9q1FY8edM4IBMtDwA/j6JLQ+mb/Mk/wFsy9InUV4Z7u8b7YnUX4B/TDIHsBBRH0k+WFWvTfIN+rch8cRgWecl+ShwIktOQN3jNoUknwTWAx4PfAbYH7iw06CGm4V0pqmqZnUdwwg6kmaG5iyAqlqQZIsuAxoBc6vqKV0HMWJ2A7Ydxb3MJoGDY8uDu+dY4K3AB2hOpF5Cc6VTfVTVG9peSDe1S4RuAZ7ZdVxDamIP4Hs7jWK0TFRM7Z3Jco/b1B5dVTsk+XFV/XuS99EsO1Z/ZyZ5DxbSWaEkT6iq77W3t6iqa3rue05V+XO2rEVV9adJ7Q5G7kR9NTsvySOr6pKuAxkhlwIPYASrqLocVEOlp6rqXQ2Dk/xvVf1N17ENk4kTgiTP6Xe/JwRTS3JEVX1oRWPSykpyYVXtkeQC4DnAjcClVbVVx6ENpSRn9hmuqvIiwyS9VbInV8y2gnZ/SY6hqQz6Bpp9bq8B1qqqV3Ya2BBLcjnwMJpiabezZLnxDp0GNsTaz7GdaFZ99F7MGvrVRc4EDliS04HnVdUf2+P7AF+qqid3Gtjwuq0tG/6ztgfSr4D7dRzTMNob+B7wjD73Fc4+LM+LgMkJ34v7jI29JG/pN+4etyl9I8m9gfcAF9H8Llr5cgruN10pmeJ2v2M1Xg28mebE/ASaFiRv6zSi4ffUrgMYQUd2HcDdZRI4eHMmEkCAqvpDEpOaqb2WZk/Na2g+rB9Pc9KuHlX11vbmUb3LgqBZKtRBSEMvyUHAC4AtkvSWDd+AZsZGy7ql5/ZsmqrHV0zx2LHWXrz6bvt5/9Uk3wRmV9VINA1enexDebfUFLf7HQuoqltpksA3dx3LsEuyYVXdRFORXSuhqs7uOoa7yyRw8BYn2ayqfgGQ5CH4gd1XW5L++VX1euDPWLZ/Or4KTF4G9BVg1w5iGXbn0azZ3wTorXR2MzD0TV27MLkiXJL3Yt+tvqrqznYP4F7t8e30LA3SUuxDufIe2l68Ss9t2mMv/PWYqvjXhFFYpteBL9Jc5JtP8971zi4XYHG+SZKcW1WPTXIzS/+8jUzFXvcEDliSpwCfAiauFDwOOKyqvtNdVMMryfeAJ45ilaXVKck2NGXojwZe33PXhsDrq2q7TgLTjNYuZ7/QPW79Jfl3mgsKX/MzTKtS24x6SqM8G7Gq+V5J02MSuBok2QTYk+bqwPlVdUPHIQ2t9kr6VsCXWbokvXvceiR5JvAsYD+Wnpm5mWbP6XldxDUKkuwJfAR4BLA2MAu4ZRSu2q1uSS5hyRXOWcAcmiXIH+0uquHVXhG+F7CIplXLyFwR7kKSo4G307S4+TawI/DaqvpCp4FJYyrJY4AFVXVLkkNoVhp9cGI1m5aVZEtgYVXdnmQfYAfgc71bwYaVSeCApalNfDDw0Ko6KslmwAOqyt5RfSQ5ts9wVdVLV3swQ65dPvtvVfXOrmMZJUnmAQfSXGjYDTgUeFhVuW9kknb5+oRFwG+ralFX8WhmSbKgqnZK8myai1r/BJxZVTt2G9nwSbLcJetWb1xi0sWrpe7CSpfL1f6c7UiTyHweOAZ4TlUtd3Z1nCVZQHMusTlN8aFTgK2r6mkdhjUt7gkcvI8Dd9L01TqKZqbmq8DuXQY1xD5TVd/vHWivTGmSti/gvoBJ4EqqqquSzKqqxcCxSZw57aOqfp5kR2CiRcs5uH9ySkke12+8qs5Z3bGMiLXaf58GnFBVv5/U001L3EmT2HwR+AbN7Kn6e3rXAYywRVVV7WqjD1XVMUkszrd8d1bVovZi1ger6iNJftR1UNNhEjh4j6qqXSZ+INrqoGt3HdQQ+wjLFjrpN6bGeUk+CpzI0stnbbY8tVvb38EF7XK061hSqEI9khwBvJwlLUeOT/KpqvpIh2ENs979ubOBPWgKLdj3rr9vJPkJTULzj0nm0Cyj1STtjOk2wEE0ieDl7b+nOTu/tKr6+cTtdjXDVlV1RpJ18bx3RW5O8kbgEOBx7YqjtVbwnHF3R1t9/EUsads1Eu+Zy0EHLMkPgEcDP2yTwTk0H9o7dxzaUEmyF8379FrgAz13bQg82+VB/dlseeW1JwW/pdkP+E/ARsDHq+qqTgMbQu3SoL2q6pb2+F40+5pdTjUNSR4MHF1VB3Udy7Bqiw3d1K5sWA/YsKp+03Vcwy7JAcDHgHdX1Xu6jmcYJXk5cBiwcVVtmWQr4JNV9cSOQxtaSR5A00rph1X1v+0Wpn2q6nMdhza0kmwLvJLmb+MJbZuuA6rqXR2HtkImgQOW5GDgAJqS/ccB+wP/r6q+3GVcw6at5rUPzS/SJ3vuuhn4RlX9rIu4NPMkeSHw31V1c8/Y06vqmx2GNZTavTW7V9Vt7fFsmpODR3Yb2Who94T/2PervySH9hv3hLO/JJvS7Gd+NvAH4CTg5Kr6c6eBDal2r9YewA8mLrwnucTfR6lhErgatEs4Jq48fa+qbLY8hSQPmVjK0TZfXr9tYKo+ktyfZk/gg6rqqe0Vqb2q6piOQxtaSf4IXAscNPG7mOSiqnLJcSvJcVX14raZ94uAk9u7ngUcV1Uf7Cq2YZbkIywpSLEGsBNwbVUd0llQQ6x9vybMpvk7eVFV7d9RSEMrydk0fRVPoukF+/ve+6vq9/2eN86S/KCqHpXkR1W1c5I1aX6+XMkwhUk979amWdb456raqLuohluSa+hTiKiqhr63omujV4/1aMqrF7Bux7EMu/9I8kpgMc1emo2SvN/lLlM6DjgWmKhs+VOa/YEmgVO7BngZ8JUkR7az8lajWNoOAFX1/iRnAY+leY9eUlUjseG9I/N6bi+iKXby/akePO6q6tW9x0k2oqlIqGU9hOYc4hU0SxwnBJt5T+XsJG8C1m2LqP0jTVEdTaGqNug9TvIsmtlUTW23ntuzgecBG3cUy0pxJnDAkryF5gfiqzQf1s8CvlxVb+8yrmHVUzL8YJoltP8GzPfKXX9JflhVu09c6WzHFlTVTh2HNrQmZv3a/p0nABcDT/JnbIm2WMdBTJEcW3hoxdq9bg+uKqupTlOStWiWzz6i61g0+trVRC8DnkTzWfYdmgrknviuhCQXVNWeXccxSpKcW1WP7TqOFXEmcPAOAnbu2VPzLuAimga5WtZa7YnAs4CPVtUdSfzAntotSe5LuxShbYT+p25DGnrXAVTVDUmeDLwb2L7bkIbOpsD76J8EFla77KudNd2P5m/rAuD6JGdX1eu6jGtYJfkGSy+f3ZZmuaMmSbLc5epemOlrXeC/qurTcFdv3XWBWzuNaogleU7P4Ro0s1yegy3HpN/NifdsgykePlRMAgfvWprp4Ymy1+sA/9dZNMPvP2nes4uBc9pKju4JnNo/0zQm3TLJ94E5NMWHNIWq+rue23fSlPV//dTPGEtXWWH2btmoqm5K8vfAsVX11hU1+R5z7+25vQj4eVUt7CqYITcPuAy4vj3uvUDjhZn+vgv8LTBROGdd4DSaSuTq7xk9txfRnI89s5tQRsb7em5PvGfP7yaUleNy0AFL8t80jeFPp/mg3hc4F/gdQFW9prPgRkSSNe2DNLV2s/vWNCcFV1bVHR2HNJSSfLCqXjtp9uEuVbVfB2ENpd7lxZq+tprqk4DPAm+uqh8m+bFLjVesXZ59o0v1+kvyT8BzaVZ6fAmrgq5Qv60RbpeQlnAmcPBOZkllPYCzOopjqCU5pKq+0FYj7Of9qzWgEZHkYppCMCdWlTPMyzdRcOK9y32UoNmLq5V3FM2+o3PbBPChgO1tJmmXrb+LpsLl22h+NzcB1khyaFV9u8v4hlFVfQD4QNuD7CDgu0l+DryzqhZ0GtzwuiXJLhNLZZPsCvyl45iGWvuZ9SFgT5qLpecD/1RVV3ca2JBq25v9oap+nOT5wONoVvt9vKpu7za6FXMmcDVp97ltD/yqqn7XdTzDJskrquo/k7y13/1V9e+rO6ZR0C6XPaD9upMmITypqn7RaWCSNIUk84A3ARsBnwKeWlUXtO2UTnAWevmSbEfTL/CFwL9Wlfso+0iyO82s6a/boQcCB1bVvKmfNd6SXAB8jKZoGjQ/Z6+uqkd1F9VwSvIxmkras4ErgfWBb9MsN55VVQd3GN60mAQOSJJPAh+pqsvastfn07Q92Bj4l6o6YbnfQFpJSbYC/j/g4Kqa1XU8w6ZdqjflB55L9nRPJZkDvBzYnJ6VNlX10q5iGka9S/KSXNFbDdSlyP21MzQH0uzP+iVNcvPNiaJz6q+9AD+xXeInbpdYvoneipPGrA7aR5LLq2rbJLOBXwH3q6rFSUJT5fiRHYe4Qi4HHZy/qapXtrdfAvy0qp6V5AHAqSy5yqIenkStvCSb02xCPoDmQsO/dhrQ8Hp61wFoxvs68L/AGTS/i+rvzp7bk5fneWW6v6uAH9P8jN0EbAb8Y3O+2fT07C604ZTk88CrqurS9vghSf6rqp7YcWhDJ8lEX7szk7yB5iJD0ZxX/E9ngQ232wCq6rYkP6+qxe1xJRmJiw0mgYPz157b+wJfBqiq30x8aKsvT6JWQpIfAGvR/Hw9z3X7U6uqn3cdw6iYqnjOBIvoTGm9qnI/5YrtmOQmmtmZddvbtMezuwtrqB3Fkt/J9bsMZIScC/ygrTWwKU0V6H/uNqShNZ/m52viBPUVPfcVzd5dLe1+7c9Wem7THs/pLqzpcznogCQ5k6Zs7K+AM4Ft2gRwTeDSqtqm0wCHlJW7Vk6SbarqJ13HMUraohQfAR4BrA3MAm6pqg07DWyItJvdAZ4DPAD4Qnt8EHBtVb2pk8CGXJK3A+dV1be6jkUSJHkszTnYDTQ9m3/TcUiaIaaqYTFhFGpZmAQOSJKHAx+mOYH6YFUd144/GXhSVXk1qg9PoqZnOVVUAZcGLU9blOJAmtnT3YBDgYdV1Zs7DWwIJTmnqh63ojE1ktwM3Au4HbiD5opweYFBq0KSpwJvBLalmZ25HHi3fy/7S/JCmn3yb6Up4PFk4CVVdXGngQ2hJE+oqu9NahZ/l6r62uqOaRQleXpVfbPrOKbL5aADUlU/BZ7SZ/w7NCXE1d8RwJuSeBK1fBu0/25N04fylPb4GcA5nUQ0QqrqqiSz2jX8xyY5r+uYhtScJA+dWGbclqcfiWUuXaiqDVb8KGnlJXk5zRK9f6VpHA/NRax3JZlbVZ/qLLjh9VzgsW1F9hOSnEzTw3OnTqMaTnsD32PpZvETCjAJnJ6jgJFJAp0JlEZYktOA51bVze3xBsCXq2qZCxBqJDkH+FvgM8BvgOuAF1fVjp0GNoSSPIWmhP/EXtPNgVe0F7PUSrLL8u6f6FMm3V1JLqdJaH4/afy+NH0pH9H/meqVZO2q+uuKHzl+kqwB7G/Lkbtv1KobmwRqKEzsbZvqZMqTqP6S/ATYcaIpaZJ1gIvdczq1trfi72gK6vwTTa+yj1fVVZ0GNqTan6mJn6efjEID3NWt3QM+laqqJ6y2YDQjTW6lMd37xlGSk6rq+e3td/cWa0pyWlU9qbvohpvL/e+ZJHtU1YVdxzFdLgcdsCRbVNU1KxoTrwMOoymmM1kBnkT193ngwnaZSwHPBj7XbUjDradK6F+Aod+4PQR2ZUnLlh2TUFX+jPWoqsd3HcMoafdO9rsC7fL/qd2UZMfJ+9mS7Ajc3FFMw2qrntv7Ar0Ve13OvnynJ/kX4ETglonByTPQgiT/WlVHt7efV1VfnkgAk7xzFAqoORM4YEkuqqpdJo3Nr6pdu4pJM0s7e/o37eE5VfWjLuMZVhNXh6dqGm+z+GW1fba2BBawpGVLVdVrOgtKGkNtlcvjgWNZUs5/d+BFwCFVdW6H4Q2V3vOuyedg/c7JtESSfhMUVVUPXe3BDLmZ8HPmTOCAJNkG2A7YaFK1pQ2xD9KUkswC/o5lm8Vb7XIK7VLZi5JsCRyU5PNVtX3XcQ2hI9p/bRo/fbsB25ZXCzVASe5Hz9/FqvpFh+EMpao6N8kewOHAi2lmTS8D9rTtwTLWS7IzsAZNH8qdad6vAOt2GtmQq6otuo5hhGSK2/2Oh5JJ4OBsTXOyeW+WrrZ0M/DyLgIaEd8AbgMuAe7sOJahl+SBwAHAC2hKYP8HTS83TVJV17U31wCuq6rbAJKsC9y/s8CG26U0bW6uW9EDpZWVZD+aLQAPotmn+xDgCpoLqOqRZA5w36p6y6Tx7ZIsrqrrOwptGF0HTFw4/k3P7YljTWGKFhF/Ai5pq6xqiZridr/joeRy0AFLsldVnd91HKMiyY9dlrdibbnwg4C5wEnt19e9irdibZ/AR09UiEuyNvD9qtq928iGT1vwZCfgQpredwBU1X5dxTSMrA569yS5mGa/9xlVtXOSxwMHVdVhHYc2dJJ8CfhEVZ09afzJwIuq6gXdRKaZJMn/AHsBE8Wu9gEuAB4OHFVVn+8otKGTZDHNvsmJGeZbJ+4CZlfVWl3FNl3OBA7eL9uiHY+huTJwLnBEVS3sNqyhdWqSJ1XVaV0HMuQ+BpwPvKCq5gEk8YrO9KzZWyK8qv7aJoJa1pFdBzAiJgpazaZZQnsxzYnADsAPgMd2FNewu6OqbkyyRpI1qurMJO/uOqgh9cjJCSA0vYeT9CuoJt0ddwKPqKrfAiS5P/AJ4FE0PYhNAltVNavrGO4pk8DBOxb4IvC89viQdmzfziIabhcAJ7f9amwWP7UH0fxMvb/9kD6JpuWBVuz6JPtV1SkASZ4J3NBxTEOp30mnljVRHbSdrTmsqi5pj7cH/qXL2IbcH5OsT3NyeXyS3wGLOo5pWC3v893Pfq0qm08kgK3fAQ+vqt8nuaOroDQYLgcdsCQXT25CnWRBVe3UUUhDLcnVwLNo1p/7wzkNSeYCB9IsD10POHkUShN3pS2gczywKc3s/ELgUPsELivJnsBHgEcAawOzgFu8KNNfv892P++nluReNHvAAxxM07Pz+Kq6sdPAhlC7TO9jVfWtSeNPBV5TVU/tJjLNJEk+DmwGfLkd2p/mb+S/AN+0Hc7MYhI4YEnOAI4DTmiHDgJeUlVP7CyoIZbkO8BTq8qiMHdDkq2BA6vK/ncr0M5ApKrssTWFdv/kgTQnBLsBhwJbeZGhvyQn0OwR+QLNBYZDgPWrymJNukeSPBz4JnAeTYsIaH4n9wKeXlU/7Sq2YZXkMcCCqrolySHALsCHenrFapIkAZ5Ds4Q9wLlV9ZVuo9KgmAQOWJLNgI/SfFAXzQf4EX4I9ZfkOOChwKksXYjCFhFaJdrls+8EHlRVT02yLbBXVR3TcWhDJ8m8qtqtt2BTkvOq6tFdxzaMkswG/gF4XDt0Dk0xj9u6i2p4tZUI3w3cjyUl/F3+P4Uk69BUgp5oAXQZ8EV/vvpL8mNgR5q9uZ8HjgGeU1V7dxrYCGn7Ux5UVYd3HYtWPfcEDljb78hKetN3Tfu1dvslrWrH0ezLfXN7/FPgRJoTBC3t1rZozoIkR9OUXr9XxzENrfZk/APtl1bsaOAZVXVF14GMgqq6neazC4AkTzcBXK5FVVXtvu8PVdUxSV7UdVDDLslONKvWDqA5H/tapwFpYEwCByTJW5Zzd1XV21ZbMCPEZYxaDTapqpOSvBGgqha1pZ61rBfS9FV8FfBPwIOB53Ya0RBrl58dSdPv7q6/r1X10K5iGnK/NQG8R46iWSKq/m5uP+dfCPxNkllYRKevdrnxRG2BG2kujMY9gDObSeDg3NJn7F7Ay4D7AiaBPZJ8g+U017Qv2dLsS3aP3JLkvrQ/b23xkz91G9Jw6lm2fhvgBZoVO4YmWZ4PeGFhxeYlORH4b5Ze/u/Mw/Sk6wCG3AE0y2dfWlW/abfnvKfjmIbVT4D/pZmZvwogyT91G5IGzSRwQKrqrr49STYAjgBeAnyJJT2ltMR723+fAzyAprACNFelru0ioCFnX7K773XAKcCWSb4PzKGpgCbdU3+qqlO7DmKEbEjTYPlJPWOFy8+m6xVdBzDM2sTvq8BW7dANwMkdhjTMnkszE3hmkm/TnKt6kWGGszDMACXZmOaE82DgszRr0v/QbVTDLck5VfW4FY2p0fYle8fkvmRV9eJOAxtySdYEtqb5I3dlVdn/SPdYknfRtNH4GkvPbDkzr3skyb9W1dHt7edV1Zd77nunFXuXleTlwGHAxlW1ZZKtgE9anX1qbduWZ9FcgH8CzbnryVV1WpdxaTBMAgckyXtoZrU+RdPb588dhzQSklwB/F1VXd0ebwF8q6oe0W1kw8m+ZCuvreD4jzSzpUWzBOaTFljQPZXkzD7DVVVPWO3BjIC2x+lHgMfQ/C6eS1M9e2GngQ2hJBdV1S6Tb/c7ViPJAmAP4AdVtXM7dklVPbLTwEZEO5HxPOAAP8NmJpPAAUlyJ82V4EUsvdfNEtjLkeQpNInz1e3Q5sArquo7nQU1xOxLtvKSnATczNJLju9TVc/rLqrh4h7dVSfJ/avqt13HMYySnA58kaZ8PzSfXwdX1b7dRTWckvyoJ5G563a/YzWS/KCqHjXx/rQrQC6aaHcjjTv3BA5IVa3RdQyjqKq+3S7Z2KYd+glw7+4iGnovoelLdkR7fA7wie7CGQlbV9WOPcdnJrm4s2iG03tX/BBNJclGNHtsXgA8Ati024iG1pyqOrbn+Lgkr+0qmCFXU9zud6zG2UneBKybZF+aFSDf6DgmaWg4E6ihNPkkqqo8idIqkeQ4muWfF7THjwJeVFX/2GlgQyrJusBmVXVl17EMs/Z92o/mM2sXYAOavTXnVNWdHYY2tJKcQdO384R26CDgJe7ZWlbbxuYWmtVE69IU1KE9nl1Vtj6YJMkaNBXZn0TzPn0H+Ex54isBJoEaIp5ErTz7kq28dt/p1sAv2qHNgCuAO2mWartUqJXkGTSzgmtX1RZtE+GjXA66tCTHA48DTqOpqvc94Kqq2qLTwIZcW7L/o8BeNLNZ59HsCfz5cp8oTUNb5OS2qlrcHs8C1qmqW5f/TGk8mARqKHgSdfck+Ql9+pJV1Y2dBTXkkjxkefd7ArpEkvk0FeLO6tmP9GMT5aW1y4kDfA44sap+meRqL8ZI3UlyAfC3E4X5kqwPnFZVj+42suGT5GaWvw/cOhYzkHsCNSy2B/5AMyPzk6panMQrFCtmX7JpSrIecMdEkpdka+BpwM9tTj2lRVX1p8R2UctTVTsm2YZmFcMZSX4HbJDkAVX1m47DGzoT7Q6SfIQ+J55V9ZoOwtLMM7u3MntV/bn9O6BJqmoDgCRHAb+hKdYUmhZnG3QYmgbIJFBDwZOou+3Mth2JfclW7Ns0+0N+luRhwPnA8cDTk+xeVW/sNLrhdGmSFwCz2oJNr6FZsqdJquonwFuAtyTZjWZ/24VJFjrzsIwr2n/ndRqFZrpbkuwy8fcwya7AXzqOadg9uaoe1XP8iSQ/AI7uKiANjstBNZR6TqKeB3gSNQX7kk1fb3+oJG+jaSB8eJK1gfn2jlpWe9X8zTSFFaAprPB2eypOT5op1MdV1dldxzKMJjc9n2pMujuS7E6zveTX7dADaXreze8uquGW5DzgYzTvW9Gchx3uOdjMZBKooeZJlFaV3r1sSb4PvKeq/rs9vnhS2wgBSXauqh91HYdmpn5Nzm18rlUpyVo0hcBCs9Xkjo5DGmpJNgc+BDyGJgn8PvDaqrq2w7A0ICaB0ohL8nfAdsDsibGqOqq7iIZTki/Q7HX4FfAGYIuqujXJvYGzTQKX1c40PxD4MvClqrqs45A0AyR5Ks1+3OcDJ/bctSGwbVXt0UlgmhGSPKGqvpfkOf3udw+41HBPoDTCknwSWA94PPAZYH/gwk6DGl4vB44ANgee1FMmfFtsjt5XVT0+yQNoTtY/lWRDmuqXb+84tKGUZIuqumZFY+LXNPsB96OpbDzhZppqx9I9sTdNhfFn9LmvaPbQq48kc2j+Vm7O0m2nXtpVTBocZwKlETaxxLHn3/WBr1XVk1b4ZPWV5KtV9dyu4xg2SR4J/CvNnpq1u45nGE2xvHF+Ve3aVUzDLMlaLs/ToCSZNdEjUNPT7gn8X5ZtO/XVzoLSwDgTqKGS5AjgWJorwp8BdgbeUFWndRrY8JqodHZrkgcBNwL2Vrxn7O3WSvII4ACaGeYbaYoF/HOnQQ2htrLxdsBGk5agbUjPMm0tY/Mk/0EzG9+7nN3fQa0K1yT5Ns2S4++Vsx7TsV5V/VvXQWj1WKPrAKRJXlpVN9FUI5wDvAR4V7chDbVvtnva3gNcBFwLnNBlQDOAJwpLHEvTv/NJVbV3VX2iqn7XdVBDaGvg6cC9aZagTXztQrO0Sv0dC3wCWESzpP1zNP3JpFVha+AM4HCahPCjSR7bcUzD7ptJntZ1EFo9XA6qodKzrPFDwFlVdXKSH1XVzl3HNuySrEPTHPdPXccyyqxOqLsryV5VdX7XcYyKiaWyk9q3/G9V/U3XsWlmSXIfmqqXB1fVrK7jGVZJbgbuRdN3+A6aqqpVVRt2GpgGwuWgGjbzk5xGs6TxjUk2AO7sOKaRUFW309MwXndbug5gWLQN4l2uN31XJXkTFlWYrtuSrAH8LMmraCr33q/jmDSDJNmbZkn7U4Ef0hS50hSqaoOuY9Dq40yghkp7QrATcHVV/THJxsDcqvpxt5FppkhyRFV9aKqxJE9yD2ojybnAW4EP0CxvfAnN3423dhrYkLKowsppm3lfQbOM9m3ARsDRVXVBl3FpZkhyDbAAOAk4papu6Tai0dDOmm7F0hf+zukuIg2KSaCGSpLHAAuq6pYkh9DsqflQVf2849A0Q0xRwdElx324XG/lJFlQVTt1HYc07pLMAt5sz9yVk+TvaVopzaVJoPcEzq+qJ3QZlwbD5aAaNp8AdkyyI005+mNoigXs3WlUQ8yrdtOT5CDgBcAWSU7puWsDmsqXWpbL9VbON5M8raq+1XUgoyDJw4HXAw9h6eWznnDqHqmqxUkeD5gErpwjgN2BC9o+sdsA/95xTBoQk0ANm0VVVUmeSTMDeEySF3Ud1LCa6qod4EnUss4DrgM2Ad7XM34z4HLj/l4LrAe8hma53uMBfx+ndgTwpiR/Bf6KRRVW5MvAJ4FP07N8VlpFzkvyUZoWEXctBa2qi7oLaejdVlW3JSHJOlX1kyRbdx2UBsMkUMPm5iRvBF4I/E27pGOtjmMaZl61m6Z2SfHPgb26jmUUtL97z6+q1wN/ptkPqOWwqMJKW1RVn+g6CM1Yj27/7Z0NLLxIujwL27ZT/w2cnuQPwK87jUgD455ADZUkD6BZsvfDqvrfJJsB+1TV5zoObSgl+WFV7Z5kAfCoqrrdfUnL1zbzfjfNssbgbM0ykqxZVYuSfA94ok2WpydJgIOBLarqbUkeDDywqi7sOLShlORI4HfAyfRUNq6q33cVk6RGW1l1I+DbVfXXruPRqmcSqKGT5CHAVlV1RpL1gFlVdXPXcQ2jJCfTzNC8lubq5h+AtarKZq9TSHIV8IyquqLrWIbVRPGcJO+j2W/6ZZZeTvW1zoIbYkk+QdPS5glV9Yh2v+5pVbV7x6ENpbZ642RlCxKtCknuD7wTeFBVPTXJtsBeVXVMx6FJQ8EkUEMlycuBw4CNq2rLtk/ZJ6vqiR2HNvS8ajc9Sb5fVY/pOo5h1pMEHtszXCyZNbXvXR8979td1WaTXFxVO3Yd27BpCw49r6pO7DoWzUxJTgWOpakSumOSNYEfTVQ6lsadewI1bA4H9gB+AFBVP0tiNcJJkmxYVTe1fRQnXNL+uz7gcqqpzUtyIs2eh94laM5uLXG/JK8DLmVJ8jfBK4dTu6PdS1kASebQzAxqkqq6M8nhNEU7pEHYpKpOausM0C5xtwCR1DIJ1LC5var+2mytafYm4UlnP18Enk7TlLrfSbrLqaa2IXAr8KSesQJMApeYRXMxIX3u8/dxah+m2d92vyTvAPYH/l+3IQ2105P8C8tWb/QillaFW5LclyUXZfYE/tRtSNLwcDmohkqSo4E/AocCrwb+Ebi8qt7cZVzSOJlY1th1HKOordD7RJoE+rvuPZ2aewI1SEl2AT4CbE+zqmEOsH9V2RJokiQ30/8Cn4XTZjCTQA2Vdp/Iy2hmaQJ8B/iM1QmX1v5xm5J9kKbWNqj+BHD/qto+yQ7AflX19o5DGxq9e9q0ctpiMA9m6ebn/j5KHWhXE21Ncz5xZVXd0XFI0tAwCZRGUJIz25uzgd2Ai2n+yO0A/KCqHttVbMMuydnA64H/7CnecWlVbd9tZMMjycYuyVt5Sd4GvBj4P5ZcVa+qsi9ZH23159cBm1XVYW0hsK2r6psdh6YRlmR34JdV9Zv2+FDguTR9Yo/0s23F2loMsyeOq+oXHYajAVmj6wCkXkkek+T0JD9NcnWSa5Jc3XVcw6aqHl9Vj6f5o7ZLVe1WVbsCOwNXdRvd0FuvT9+2RZ1EMqQ8Sbrbng9sWVX7TPyOmgAu17HAX1nS1Hsh4Iy87qn/pPm5IsnjgHcBn6PZD/ipDuMaekn2S/Iz4BrgbOBa4NROg9LAWBhGw+YY4J9oCp5YxWvFtqmqiaqgVNWlSXbqMJ5RcEOSLVlSLGB/4LpuQ9IMcSlwb5oG6FqxLavqgCQHAVTVXzJRFUy6+2b1XMg6APhUVX0V+GqSBd2FNRLeBuwJnFFVOyd5PHBQxzFpQEwCNWz+VFVedZq+K5J8BvgCTVJzCGAhiuU7nOZq8DZJfkVzxfOQbkPSDPEfwI+SXMrS7Uf26y6kofbXJOuy5ILMlvS8b9LdNCvJmlW1iKZI02E993neu3x3VNWNSdZIskZVnZnk3V0HpcHwl0HD5swk76Ep1997EmVhhf5eAvwDcER7fA5N0RNNoaquBv42yb2ANarq5q5j0ozxWeDdND077Q+4YkcC3wYenOR44DE0n2nSPXECcHaSG4C/AP8LkORh2CJiRf6YZH2ac4njk/wOt0vMWBaG0VDpKXjSy8IKy9FeSd+sqq7sOpZRkOTeNC1INmfpCo6v6SgkzRBJzq6qvbuOY5S0fdz2pClsdUFV3dBxSJoB2p6ADwROq6pb2rGHA+t7UXlq7cXRv9DUDDkY2Ag4vqpu7DQwDYRJoDTCkuwHvAdYu6q2aPcDHuXys6klOQ+4gEmzNVX12c6C0oyQ5P00KxhOwZUMK5Tku1X1xBWNSRq8JLOA71TV33Ydi1YPl4NqKCQ5pKq+kOR1/e6vqvev7phGxFuBPYCzAKpqQZLNuwxoBMyuqr4/Z9I9NNFbcc+esQJcydAjyWxgPWCTtq/iRDGYDYEHdRaYNMaqanGSW5NsVFUumx0DJoEaFvdq/92g0yhGz6Kq+pMF9VbK55O8HPgmS8/W2BZB99TL2j2nd0ny0K6CGWKvAF5Lk/DNZ0kSeBPwsY5ikgS3AZckOR24ZWLQ7RIzk8tBpRGW5Bjgu8AbaJrhvgZYq6pe2WlgQyzJ4cA7gD+ydENvT9Z1jyS5qKp2mTQ2v+3hqUmSvLqqPtJ1HJIaSV7Ub9ztEjOTSaCGSpKjaZoF/4WmatyOwGur6gudBjakkqwHvBl4Es3V9O8Ab6uq2zoNbIgl+T/gURag0KqSZBtgO+Bo4PU9d20IvL6qtusksBGQ5NEsW6Tpc50FJEljwiRQQyXJgqraKcmzgWfRNI4/s6p27DYyzRRJTgEOrKpbu45FM0OSZ9J8Xu1HUxRmws3Al6rqvC7iGnZJPg9sCSwAFrfD5dIzqRtJrmHJCpm7uFJmZnJPoIbNWu2/TwNOqKrfu99tWW0iMyWrgy7XYmBB246kd0+gJ566W6rq68DXk+xVVed3Hc8I2Q3YtrwaLQ2L3XpuzwaeB2zcUSwaMJNADZtvJPkJzXLQf0wyh2ajspa2F/BLmqa4P2BJYQWt2H+3X9Kq9uwkl+Fy9um6FHgAcF3XgUiCPv0AP5jkXOAtXcSjwXI5qIZOWzL8prZc8XrAhlX1m67jGiZtP599gYOAHYD/oZk5vazTwEZEknWBzarqyq5j0czhcvaV087G7wRcyNKz8q5kkDqQpLew1Ro0M4P/4GfYzORMoIZKkkN7bvfeZaGAHlW1mGam4dtJ1qFJBs9KcpTV9pYvyTOA9wJrA1sk2Qk4yhNPrQIuZ185R3YdgKSlvK/n9iLgWpoloZqBTAI1bHbvuT0beCJwESaBy2iTv7+jSQA3Bz4MfK3LmEbEkcAewFkAVbUgyRZdBqQZw+XsK6Gqzu46BklLVNXje4+TrAkcAPy0m4g0SC4H1VBLshHweWdplpbks8D2wKk01Qcv7TikkZHkB1X1qCQ/qqqd27EfV9UOXcem0TdpOfu9gA1czr60JDfTpwIhzd7mqqoNV3NI0lhLsiFwOLAp8HXgjPb4X4CLq+qZHYanATEJ1FBLshbw46p6RNexDJMkdwK3tIe9v8SeRK1AkmOA7wJvAJ4LvAZYq6pe2WlgGnntHubX0ew3PSzJVsDWVfXNjkOTpCkl+TrwB+B8mhVY96HZMnFEVS3oMDQNkEmghkqSb7AkqVkD2BY4qare0F1UmknaE/U3A0+iSZq/A7ytqly2p3skyYnAfODQqtq+LUB0flXt1G1kkjS1JJdU1SPb27OAG2guZt3cbWQaJJNADZUke/ccLgJ+XlULu4pHkqYrybyq2m3SUuOLrawnaZgluaiqdpnqWDOThWE0VHoLBSTZBJjcs0a6RybNNk/4EzAP+E9nBHUP/LWd/SuAJFvS0/pAkobUjkluam8HWLc9dovJDLZG1wFIAEn2THJWkq8l2TnJpTSNhH+b5Cldx6cZ5Wrgz8Cn26+bgN8CD2+PpbvrSJrWLQ9OcjzN3tN/7TQiSVqBqppVVRu2XxtU1Zo9t00AZyiXg2ooJJkHvAnYCPgU8NSquiDJNjT9tnbuNEDNGEnOqarH9RtLcllVbddVbBp9Se4L7ElzBf2Cqrqh45AkSVqGy0E1LNasqtMA2obnFwBU1U9stqxVbE6SzarqFwBJNgM2ae/7a3dhadQlOQU4ATilqm5Z0eMlSeqKy0E1LO7suf2XSfc5Xa1V6Z+Bc5OcmeQs4H+B17c93T7baWQade8D/ga4PMmXk+yfZHbXQUmSNJnLQTUUkiym6XsXYF3g1om7gNlVtVZXsWnmSbIOsA3Nz9dPLAajVaktsf4E4OXAU9xTI0kaNi4H1VCoqlldx6CxshWwNTAb2CEJVfW5jmPSDNBWB30GcACwC84uS5KGkDOBksZKkrcC+wDbAt8CngqcW1X7dxmXRl/bLP5RNBVCTwLOqqo7l/8sSZJWP5NASWMlySXAjsCPqmrHJPcHPlNVz+g4NI24tp3N6VW1uOtYJElaHpeDSho3f6mqO5MsSrIh8DvgoV0HpdFXVd9O8ugkm9Pz99WlxpKkYWMSKGnczEtyb5rG8PNpGsdf2GlEmhGSfB7YElgATMwGFmASKEkaKi4HlTS22hmbDavqx13HotGX5Apg2/IPqyRpyNknUNLYSbJpkkcDmwH3TvK4rmPSjHAp8ICug5AkaUVcDipprCR5N035/stZesneOZ0FpZliE5pG8RcCt08MVtV+3YUkSdKyXA4qaawkuRLYoapuX+GDpZWQZO9+41V19uqORZKk5XEmUNK4uRpYi56ZGmlVMNmTJI0Kk0BJ4+ZWYEGS77L0kr3XdBeSRlmSm2mWFC9zF1BVteFqDkmSpOUyCZQ0bk5pv6RVoqo26DoGSZJWhnsCJUmSJGmMOBMoaawk2Qr4D2BbYPbEeFU9tLOgJEmSViP7BEoaN8cCnwAWAY8HPgd8vtOIJEmSViOTQEnjZt2q+i7NcvifV9WRwBM6jkmSJGm1cTmopHFzW5I1gJ8leRXwK+B+HcekGSjJGcAdwMeq6ptdxyNJ0gQLw0gaK0l2B64A7g28DdgIOLqqLugyLs08SR4EPBDYs6o+1nU8kiRNMAmUJEmSpDHiclBJYyHJcnsDVtV+qysWzUxJLmHZpvF/AuYBb6+qG1d/VJIkLcskUNK42Av4JXAC8AMg3YajGehUYDHwxfb4QJqfsz8BxwHP6CYsSZKW5nJQSWMhySxgX+AgYAfgf4ATquqyTgPTjJHk+1X1mH5jSS6pqkd2FZskSb1sESFpLFTV4qr6dlW9CNgTuAo4K8mrOw5NM8f6SR41cZBkD2D99nBRNyFJkrQsl4NKGhtJ1gH+jmY2cHPgw8DXuoxJM8rfA/+VZH2aZaA3AX+f5F7Af3QamSRJPVwOKmksJPkssD3Nvq0vVdWlHYekGSrJRjR/X//YdSySJPVjEihpLCS5E7ilPez94AtQVbXh6o9KM0k70/xcmlnmu1baVNVRXcUkSVI/LgeVNBaqyj3QGrSv01QCnQ/c3nEskiRNyZlASZJWgSSXVtX2XcchSdKKeGVckqRV47wktoGQJA09ZwIlSVoFklwOPAy4hmY56MR+0x06DUySpElMAiVJWgWSPKTfeFX9fHXHIknS8lgYRpKkeyDJhlV1E3Bz17FIkjQdzgRKknQPJPlmVT09yTU07UfSc3dV1UM7Ck2SpL5MAiVJGpAkKf/QSpKGjNVBJUlaBZIcNel4DeALHYUjSdKUTAIlSVo1NkvyRoAk6wD/Dfys04gkSerD5aCSJK0CSQIcD1wCPB44tao+0G1UkiQtyyRQkqR7IMkuPYdrAf8JfB84BqCqLuoiLkmSpmISKEnSPZDkzOXcXVX1hNUWjCRJ02ASKEmSJEljxGbxkiStAm0xmOcCm9Pz97WqjprqOZIkdcEkUJKkVePrwJ+A+cDtHcciSdKUXA4qSdIqkOTSqtq+6zgkSVoR+wRKkrRqnJfkkV0HIUnSijgTKEnSKpDkcuBhwDU0y0FDUx10h04DkyRpEpNASZJWgSQP6TdeVT9f3bFIkrQ8FoaRJGkVmEj2ktwPmN1xOJIkTck9gZIkrQJJ9kvyM5rloGcD1wKndhqUJEl9mARKkrRqvA3YE/hpVW0BPBH4frchSZK0LJNASZJWjTuq6kZgjSRrVNWZwE4dxyRJ0jLcEyhJ0qrxxyTrA+cAxyf5HbCo45gkSVqG1UElSVoFktwL+AvNKpuDgY2A49vZQUmShoZJoCRJq1iSTYAbyz+ykqQh5J5ASZLugSR7JjkrydeS7JzkUuBS4LdJntJ1fJIkTeZMoCRJ90CSecCbaJZ/fgp4alVdkGQb4ISq2rnTACVJmsSZQEmS7pk1q+q0qvoy8JuqugCgqn7ScVySJPVlEihJ0j1zZ8/tv0y6z+U2kqSh43JQSZLugSSLgVuAAOsCt07cBcyuqrW6ik2SpH5MAiVJkiRpjLgcVJIkSZLGiEmgJEmSJI0Rk0BJkiRJGiMmgZKkGSfJm5NcluTHSRYkedQq/N7fSnLvFTzm2iSbtLfPu5uv86ZJx3fr+0iSNJmFYSRJM0qSvYD3A/tU1e1tMrZ2Vf16NcZwLbBbVd1wD77Hn6tq/VUXlSRJDWcCJUkzzQOBG6rqdoCquqGqft3Ozr07yYXt18MAksxJ8tUkP2y/HtOOr5/k2CSXtDOKz23He2f5/jvJ/HbW8bB+wST5c/vvUe2s5IIkv0py7FTfI8m7gHXbxx4/6fskyXuSXNrGdkA7vk+Ss5J8JclPkhyfJIN6kyVJo8uZQEnSjJJkfeBcYD3gDODEqjq7nZ37dFW9I8mhwPOr6ulJvgh8vKrOTbIZ8J2qekSSdwPrVNVr2+97n6r6Q+8sX5KNq+r3SdYFfgjsXVU3TnrMUjN6STYC/hd4SVXNX873mPy8P1fV+m0y+krgKcAm7XMeBWwNfB3YDvg18H3g9VV17iDeZ0nS6Fqz6wAkSVqVqurPSXYF/gZ4PHBikje0d5/Q8+8H2tt/C2zbM2m2YZIN2vEDe77vH/q83GuSPLu9/WBgK+DGqWJrZ+aOBz5QVfPvzvcAHgucUFWLgd8mORvYHbgJuLCqFravtQDYnCYhliTpLiaBkqQZp02QzgLOSnIJ8KKJu3of1v67BrBXVf2l93u0CduUy2WS7EOTKO5VVbcmOQuYvYLQjgQWVtXEUtC78z2Wt8Tz9p7bi/HvvCSpD/cESpJmlCRbJ9mqZ2gn4Oft7QN6/j2/vX0a8Kqe5+80xfh9Jr3URsAf2uRtG2DPFcT1dGBf4DXT/B53JFmrz7c6Bzggyawkc4DHARcu77UlSeplEihJmmnWBz6b5PIkPwa2pZmBA1gnyQ+AI4B/asdeA+zWFn+5nGa/HcDbgfu0BVguplla2uvbwJrta7wNuGAFcf0z8CDgwrbgy1Er+B6fAn48URimx8nAj4GLge8B/1pVv1nBa0uSdBcLw0iSxsKqaNsgSdJM4EygJEmSJI0RZwIlSZIkaYw4EyhJkiRJY8QkUJIkSZLGiEmgJEmSJI0Rk0BJkiRJGiMmgZIkSZI0RkwCJUmSJGmM/P/2IjNziB4NUAAAAABJRU5ErkJggg==" id="220" name="Google Shape;220;gf1951828bc_0_5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1" name="Google Shape;221;gf1951828bc_0_55"/>
          <p:cNvSpPr txBox="1"/>
          <p:nvPr/>
        </p:nvSpPr>
        <p:spPr>
          <a:xfrm>
            <a:off x="7286625" y="1135800"/>
            <a:ext cx="4372500" cy="4525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accent1"/>
              </a:buClr>
              <a:buSzPts val="1800"/>
              <a:buFont typeface="Cambria"/>
              <a:buChar char="➢"/>
            </a:pPr>
            <a:r>
              <a:rPr lang="en-IN" sz="1800">
                <a:latin typeface="Cambria"/>
                <a:ea typeface="Cambria"/>
                <a:cs typeface="Cambria"/>
                <a:sym typeface="Cambria"/>
              </a:rPr>
              <a:t>A free copy of mastering the data has high data imbalance and hence dropped</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1800">
              <a:latin typeface="Cambria"/>
              <a:ea typeface="Cambria"/>
              <a:cs typeface="Cambria"/>
              <a:sym typeface="Cambria"/>
            </a:endParaRPr>
          </a:p>
          <a:p>
            <a:pPr indent="0" lvl="0" marL="457200" marR="0" rtl="0" algn="l">
              <a:lnSpc>
                <a:spcPct val="100000"/>
              </a:lnSpc>
              <a:spcBef>
                <a:spcPts val="0"/>
              </a:spcBef>
              <a:spcAft>
                <a:spcPts val="0"/>
              </a:spcAft>
              <a:buNone/>
            </a:pPr>
            <a:r>
              <a:t/>
            </a:r>
            <a:endParaRPr sz="1800">
              <a:solidFill>
                <a:srgbClr val="93C5D8"/>
              </a:solidFill>
              <a:latin typeface="Cambria"/>
              <a:ea typeface="Cambria"/>
              <a:cs typeface="Cambria"/>
              <a:sym typeface="Cambria"/>
            </a:endParaRPr>
          </a:p>
          <a:p>
            <a:pPr indent="0" lvl="0" marL="457200" marR="0" rtl="0" algn="l">
              <a:lnSpc>
                <a:spcPct val="100000"/>
              </a:lnSpc>
              <a:spcBef>
                <a:spcPts val="0"/>
              </a:spcBef>
              <a:spcAft>
                <a:spcPts val="0"/>
              </a:spcAft>
              <a:buNone/>
            </a:pPr>
            <a:r>
              <a:t/>
            </a:r>
            <a:endParaRPr sz="1800">
              <a:solidFill>
                <a:srgbClr val="93C5D8"/>
              </a:solidFill>
              <a:latin typeface="Cambria"/>
              <a:ea typeface="Cambria"/>
              <a:cs typeface="Cambria"/>
              <a:sym typeface="Cambria"/>
            </a:endParaRPr>
          </a:p>
          <a:p>
            <a:pPr indent="0" lvl="0" marL="457200" marR="0" rtl="0" algn="l">
              <a:lnSpc>
                <a:spcPct val="100000"/>
              </a:lnSpc>
              <a:spcBef>
                <a:spcPts val="0"/>
              </a:spcBef>
              <a:spcAft>
                <a:spcPts val="0"/>
              </a:spcAft>
              <a:buNone/>
            </a:pPr>
            <a:r>
              <a:t/>
            </a:r>
            <a:endParaRPr sz="1800">
              <a:solidFill>
                <a:srgbClr val="93C5D8"/>
              </a:solidFill>
              <a:latin typeface="Cambria"/>
              <a:ea typeface="Cambria"/>
              <a:cs typeface="Cambria"/>
              <a:sym typeface="Cambria"/>
            </a:endParaRPr>
          </a:p>
          <a:p>
            <a:pPr indent="0" lvl="0" marL="0" marR="0" rtl="0" algn="l">
              <a:lnSpc>
                <a:spcPct val="100000"/>
              </a:lnSpc>
              <a:spcBef>
                <a:spcPts val="0"/>
              </a:spcBef>
              <a:spcAft>
                <a:spcPts val="0"/>
              </a:spcAft>
              <a:buNone/>
            </a:pPr>
            <a:r>
              <a:t/>
            </a:r>
            <a:endParaRPr sz="1800">
              <a:solidFill>
                <a:srgbClr val="93C5D8"/>
              </a:solidFill>
              <a:latin typeface="Cambria"/>
              <a:ea typeface="Cambria"/>
              <a:cs typeface="Cambria"/>
              <a:sym typeface="Cambria"/>
            </a:endParaRPr>
          </a:p>
          <a:p>
            <a:pPr indent="-342900" lvl="0" marL="457200" marR="0" rtl="0" algn="l">
              <a:lnSpc>
                <a:spcPct val="100000"/>
              </a:lnSpc>
              <a:spcBef>
                <a:spcPts val="0"/>
              </a:spcBef>
              <a:spcAft>
                <a:spcPts val="0"/>
              </a:spcAft>
              <a:buClr>
                <a:schemeClr val="accent1"/>
              </a:buClr>
              <a:buSzPts val="1800"/>
              <a:buFont typeface="Cambria"/>
              <a:buChar char="➢"/>
            </a:pPr>
            <a:r>
              <a:rPr lang="en-IN" sz="1800">
                <a:latin typeface="Cambria"/>
                <a:ea typeface="Cambria"/>
                <a:cs typeface="Cambria"/>
                <a:sym typeface="Cambria"/>
              </a:rPr>
              <a:t>We can also see that customers are not willing to pay amount through cheque and this attribute cannot be used for further inference.</a:t>
            </a:r>
            <a:endParaRPr sz="1800">
              <a:latin typeface="Cambria"/>
              <a:ea typeface="Cambria"/>
              <a:cs typeface="Cambria"/>
              <a:sym typeface="Cambria"/>
            </a:endParaRPr>
          </a:p>
          <a:p>
            <a:pPr indent="0" lvl="0" marL="0" marR="0" rtl="0" algn="l">
              <a:lnSpc>
                <a:spcPct val="100000"/>
              </a:lnSpc>
              <a:spcBef>
                <a:spcPts val="0"/>
              </a:spcBef>
              <a:spcAft>
                <a:spcPts val="0"/>
              </a:spcAft>
              <a:buNone/>
            </a:pPr>
            <a:r>
              <a:t/>
            </a:r>
            <a:endParaRPr sz="1800">
              <a:latin typeface="Cambria"/>
              <a:ea typeface="Cambria"/>
              <a:cs typeface="Cambria"/>
              <a:sym typeface="Cambria"/>
            </a:endParaRPr>
          </a:p>
        </p:txBody>
      </p:sp>
      <p:pic>
        <p:nvPicPr>
          <p:cNvPr id="222" name="Google Shape;222;gf1951828bc_0_55"/>
          <p:cNvPicPr preferRelativeResize="0"/>
          <p:nvPr/>
        </p:nvPicPr>
        <p:blipFill>
          <a:blip r:embed="rId3">
            <a:alphaModFix/>
          </a:blip>
          <a:stretch>
            <a:fillRect/>
          </a:stretch>
        </p:blipFill>
        <p:spPr>
          <a:xfrm>
            <a:off x="754078" y="1060650"/>
            <a:ext cx="5246675" cy="2968425"/>
          </a:xfrm>
          <a:prstGeom prst="rect">
            <a:avLst/>
          </a:prstGeom>
          <a:noFill/>
          <a:ln>
            <a:noFill/>
          </a:ln>
        </p:spPr>
      </p:pic>
      <p:pic>
        <p:nvPicPr>
          <p:cNvPr id="223" name="Google Shape;223;gf1951828bc_0_55"/>
          <p:cNvPicPr preferRelativeResize="0"/>
          <p:nvPr/>
        </p:nvPicPr>
        <p:blipFill>
          <a:blip r:embed="rId4">
            <a:alphaModFix/>
          </a:blip>
          <a:stretch>
            <a:fillRect/>
          </a:stretch>
        </p:blipFill>
        <p:spPr>
          <a:xfrm>
            <a:off x="754075" y="4029075"/>
            <a:ext cx="4849800" cy="268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2021-08-04T11:34:19Z</dcterms:created>
  <dc:creator>Nayal, Deepak</dc:creator>
</cp:coreProperties>
</file>