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slideMaster+xml" PartName="/ppt/slideMasters/slideMaster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1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1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12192000"/>
  <p:notesSz cx="6858000" cy="9144000"/>
  <p:defaultTextStyle>
    <a:defPPr lvl="0">
      <a:defRPr lang="en-US"/>
    </a:defPPr>
    <a:lvl1pPr defTabSz="914400" eaLnBrk="1" hangingPunct="1" latinLnBrk="0" lvl="0" marL="0" rtl="0" algn="l">
      <a:defRPr kern="1200" sz="1800">
        <a:solidFill>
          <a:schemeClr val="tx1"/>
        </a:solidFill>
        <a:latin typeface="+mn-lt"/>
        <a:ea typeface="+mn-ea"/>
        <a:cs typeface="+mn-cs"/>
      </a:defRPr>
    </a:lvl1pPr>
    <a:lvl2pPr defTabSz="914400" eaLnBrk="1" hangingPunct="1" latinLnBrk="0" lvl="1" marL="457200" rtl="0" algn="l">
      <a:defRPr kern="1200" sz="1800">
        <a:solidFill>
          <a:schemeClr val="tx1"/>
        </a:solidFill>
        <a:latin typeface="+mn-lt"/>
        <a:ea typeface="+mn-ea"/>
        <a:cs typeface="+mn-cs"/>
      </a:defRPr>
    </a:lvl2pPr>
    <a:lvl3pPr defTabSz="914400" eaLnBrk="1" hangingPunct="1" latinLnBrk="0" lvl="2" marL="914400" rtl="0" algn="l">
      <a:defRPr kern="1200" sz="1800">
        <a:solidFill>
          <a:schemeClr val="tx1"/>
        </a:solidFill>
        <a:latin typeface="+mn-lt"/>
        <a:ea typeface="+mn-ea"/>
        <a:cs typeface="+mn-cs"/>
      </a:defRPr>
    </a:lvl3pPr>
    <a:lvl4pPr defTabSz="914400" eaLnBrk="1" hangingPunct="1" latinLnBrk="0" lvl="3" marL="1371600" rtl="0" algn="l">
      <a:defRPr kern="1200" sz="1800">
        <a:solidFill>
          <a:schemeClr val="tx1"/>
        </a:solidFill>
        <a:latin typeface="+mn-lt"/>
        <a:ea typeface="+mn-ea"/>
        <a:cs typeface="+mn-cs"/>
      </a:defRPr>
    </a:lvl4pPr>
    <a:lvl5pPr defTabSz="914400" eaLnBrk="1" hangingPunct="1" latinLnBrk="0" lvl="4" marL="1828800" rtl="0" algn="l">
      <a:defRPr kern="1200" sz="1800">
        <a:solidFill>
          <a:schemeClr val="tx1"/>
        </a:solidFill>
        <a:latin typeface="+mn-lt"/>
        <a:ea typeface="+mn-ea"/>
        <a:cs typeface="+mn-cs"/>
      </a:defRPr>
    </a:lvl5pPr>
    <a:lvl6pPr defTabSz="914400" eaLnBrk="1" hangingPunct="1" latinLnBrk="0" lvl="5" marL="2286000" rtl="0" algn="l">
      <a:defRPr kern="1200" sz="1800">
        <a:solidFill>
          <a:schemeClr val="tx1"/>
        </a:solidFill>
        <a:latin typeface="+mn-lt"/>
        <a:ea typeface="+mn-ea"/>
        <a:cs typeface="+mn-cs"/>
      </a:defRPr>
    </a:lvl6pPr>
    <a:lvl7pPr defTabSz="914400" eaLnBrk="1" hangingPunct="1" latinLnBrk="0" lvl="6" marL="2743200" rtl="0" algn="l">
      <a:defRPr kern="1200" sz="1800">
        <a:solidFill>
          <a:schemeClr val="tx1"/>
        </a:solidFill>
        <a:latin typeface="+mn-lt"/>
        <a:ea typeface="+mn-ea"/>
        <a:cs typeface="+mn-cs"/>
      </a:defRPr>
    </a:lvl7pPr>
    <a:lvl8pPr defTabSz="914400" eaLnBrk="1" hangingPunct="1" latinLnBrk="0" lvl="7" marL="3200400" rtl="0" algn="l">
      <a:defRPr kern="1200" sz="1800">
        <a:solidFill>
          <a:schemeClr val="tx1"/>
        </a:solidFill>
        <a:latin typeface="+mn-lt"/>
        <a:ea typeface="+mn-ea"/>
        <a:cs typeface="+mn-cs"/>
      </a:defRPr>
    </a:lvl8pPr>
    <a:lvl9pPr defTabSz="914400" eaLnBrk="1" hangingPunct="1" latinLnBrk="0" lvl="8" marL="3657600" rtl="0" algn="l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1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1.xml"/><Relationship Id="rId3" Type="http://schemas.openxmlformats.org/officeDocument/2006/relationships/presProps" Target="presProps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39BA4D-C936-4BDB-8D37-55B7060AD2A6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5CD24A-B9CF-4712-B8F2-4DDA42CFC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865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0D94E-A1EF-C7EE-B6BC-2236741EA5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32FADC-44E4-2C94-6FBC-9B18767DCE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4D031-EE6F-ED8A-FD4D-B23A05491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00EE1-4738-4005-8456-7C51B897AA04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D120FD-06FD-19AD-2F40-F9C0BD149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CD351F-5128-3168-CF7E-6A7CB5CB3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504E8-AF17-4BF6-998F-C290DC26C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095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31058-DD6C-4864-50A4-E6F1C7494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206F63-F727-FA74-3BCA-C77DAD254B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4BB254-B7DB-4F11-FE48-7A5C90C7E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00EE1-4738-4005-8456-7C51B897AA04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551ACE-7205-14CE-0B54-8884E4CC7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C2FA33-50FC-882C-994C-D360A971D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504E8-AF17-4BF6-998F-C290DC26C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801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2A2743-AA73-DA51-29D7-3B63A704C7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B276FF-5D56-7071-A8B4-730F28CCA9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6DC7EF-3B5C-D9D9-B4F1-327B54A81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00EE1-4738-4005-8456-7C51B897AA04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8BF82B-02EF-A95A-AF42-079A76CDB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BD617-3A6E-EF07-23E2-DDFDAD852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504E8-AF17-4BF6-998F-C290DC26C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749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DCD0D-9E1A-E338-1A9A-6E7279C22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D8FDA-0F79-E01B-AFE3-96F9D21FC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2371FA-757A-F559-6747-8A9A017BC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00EE1-4738-4005-8456-7C51B897AA04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7994D4-E816-92FC-1CF9-207453C1C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371F10-DC42-7E56-6451-37CD93E8C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504E8-AF17-4BF6-998F-C290DC26C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80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B9FCB-3023-48EE-B5C3-C0A13A67A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F14318-ADD0-F17B-9D3B-C8BED8BA46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2AEE8A-6040-D8F0-7FDE-FAE9AC0A4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00EE1-4738-4005-8456-7C51B897AA04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AFBAAF-7105-28ED-3232-9333A8AFC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EB4615-3D0E-A509-D239-BDA35B87D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504E8-AF17-4BF6-998F-C290DC26C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116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374FB-D4C3-C782-755A-C78AB791F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FAD4FB-AFDF-0F0D-15CF-9EFE449EEA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EDCBB-202A-741E-8311-64C039E708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B51CD8-7499-9724-6467-D71AE06E5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00EE1-4738-4005-8456-7C51B897AA04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B58814-63A6-4A61-F34A-FD95732A8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A5CF14-6480-704A-3C3B-30E289A32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504E8-AF17-4BF6-998F-C290DC26C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541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06610-D365-95AE-BA4A-401A60EAA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722BA3-59DD-406F-5129-57F2902BF4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72BB72-398A-23D2-0750-2F5FDADA86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238A7E-F98B-5201-CE6A-2960A6C90F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132F7C-2282-766F-5A5C-DF99694A8E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65CD2A-5ABD-5249-8253-1D60EB109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00EE1-4738-4005-8456-7C51B897AA04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C4C4DD-52CA-9D29-7140-E09BF9ACA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84A165-1890-9717-E776-A455FE2F0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504E8-AF17-4BF6-998F-C290DC26C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381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6653E-AE6F-68F0-B1AB-0C091F3F1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13A5AA-B337-6172-8099-FDC9B74B3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00EE1-4738-4005-8456-7C51B897AA04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157A0D-CAA5-AB08-6492-0DCE1355B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535099-489D-B052-EFB4-20B07CDEF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504E8-AF17-4BF6-998F-C290DC26C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820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A594C7-1E91-5FC7-79F8-86AD30A79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00EE1-4738-4005-8456-7C51B897AA04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E1C71A-DDE3-B2A2-730C-12980D372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F34924-D1C9-F727-7AB8-1A651501A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504E8-AF17-4BF6-998F-C290DC26C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184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7A073-7178-5590-4DF5-04D315695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46687-BE4C-7B99-0777-B433DF2240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830387-6479-8B88-AF65-9A2D2CB74F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1B1D5C-B787-AB0A-8720-6E5CBCEA3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00EE1-4738-4005-8456-7C51B897AA04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85F572-4A69-C3D3-4162-6C3228441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C16F09-5E4C-22BE-322D-3A12CBF15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504E8-AF17-4BF6-998F-C290DC26C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087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8A966-96DA-672F-BBBC-D5239C7A2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523E1D-EC1A-F3D7-2C16-ABFD07AA00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F5F572-0BDB-A76A-EDF3-5D39D483BA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D2B128-514A-0919-83B8-3CA124F86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00EE1-4738-4005-8456-7C51B897AA04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DBD1AF-13F3-6156-82FE-3F4C80076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F16F19-E9C2-BECD-0366-DEDC404A0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504E8-AF17-4BF6-998F-C290DC26C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001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C4839B-F31F-668B-29CC-8FDE82CFE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100D5B-AE31-7C27-B0C5-D0F6830521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322329-8EDC-8A4F-1775-9EE5A108C4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C00EE1-4738-4005-8456-7C51B897AA04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E94104-558D-ADCC-0D0E-8EF38216B1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610F2F-0B4D-94DA-D270-640199BC89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4504E8-AF17-4BF6-998F-C290DC26C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185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BDFD9C7-584D-1AD7-D68B-E6583B6EE6AE}"/>
              </a:ext>
            </a:extLst>
          </p:cNvPr>
          <p:cNvSpPr txBox="1"/>
          <p:nvPr/>
        </p:nvSpPr>
        <p:spPr>
          <a:xfrm>
            <a:off x="2582064" y="1800325"/>
            <a:ext cx="70278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spc="-300" dirty="0">
                <a:latin typeface="Mont Heavy DEMO" panose="00000A00000000000000" pitchFamily="50" charset="0"/>
              </a:rPr>
              <a:t>Fundamentals of Management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B82652-DAC0-0BE1-090B-270B7429C476}"/>
              </a:ext>
            </a:extLst>
          </p:cNvPr>
          <p:cNvSpPr txBox="1"/>
          <p:nvPr/>
        </p:nvSpPr>
        <p:spPr>
          <a:xfrm>
            <a:off x="4860277" y="4036959"/>
            <a:ext cx="2471446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 spc="-300" dirty="0">
                <a:latin typeface="Mont Heavy DEMO" panose="00000A00000000000000" pitchFamily="50" charset="0"/>
              </a:rPr>
              <a:t>SESSION 12</a:t>
            </a:r>
          </a:p>
          <a:p>
            <a:pPr algn="ctr"/>
            <a:endParaRPr lang="en-US" sz="800" spc="-300" dirty="0">
              <a:latin typeface="Mont Heavy DEMO" panose="00000A00000000000000" pitchFamily="50" charset="0"/>
            </a:endParaRPr>
          </a:p>
          <a:p>
            <a:pPr algn="ctr"/>
            <a:r>
              <a:rPr lang="en-US" sz="2400" spc="-300" dirty="0">
                <a:latin typeface="Mont Heavy DEMO" panose="00000A00000000000000" pitchFamily="50" charset="0"/>
              </a:rPr>
              <a:t>BY</a:t>
            </a:r>
          </a:p>
          <a:p>
            <a:pPr algn="ctr"/>
            <a:r>
              <a:rPr lang="en-US" sz="3600" spc="-300">
                <a:latin typeface="Mont Heavy DEMO" panose="00000A00000000000000" pitchFamily="50" charset="0"/>
              </a:rPr>
              <a:t>Azar Ejaz Ateeq</a:t>
            </a:r>
            <a:endParaRPr lang="en-US" sz="3600" spc="-300" dirty="0">
              <a:latin typeface="Mont Heavy DEMO" panose="00000A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109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406B29B-4509-8372-1536-72B0E112C477}"/>
              </a:ext>
            </a:extLst>
          </p:cNvPr>
          <p:cNvSpPr txBox="1"/>
          <p:nvPr/>
        </p:nvSpPr>
        <p:spPr>
          <a:xfrm>
            <a:off x="3735848" y="3551285"/>
            <a:ext cx="4855768" cy="1107996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FFC000">
                <a:alpha val="40000"/>
              </a:srgb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600" b="1" spc="-300" dirty="0">
                <a:solidFill>
                  <a:srgbClr val="080349"/>
                </a:solidFill>
                <a:latin typeface="Algerian" panose="04020705040A02060702" pitchFamily="82" charset="0"/>
              </a:rPr>
              <a:t>THANK YOU</a:t>
            </a:r>
            <a:endParaRPr kumimoji="0" lang="en-US" sz="6600" b="1" u="none" strike="noStrike" kern="1200" cap="none" spc="-300" normalizeH="0" baseline="0" noProof="0" dirty="0">
              <a:ln>
                <a:noFill/>
              </a:ln>
              <a:solidFill>
                <a:srgbClr val="080349"/>
              </a:solidFill>
              <a:effectLst/>
              <a:uLnTx/>
              <a:uFillTx/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5808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325A627-8292-FA04-1847-242A68F1DC71}"/>
              </a:ext>
            </a:extLst>
          </p:cNvPr>
          <p:cNvSpPr txBox="1"/>
          <p:nvPr/>
        </p:nvSpPr>
        <p:spPr>
          <a:xfrm>
            <a:off x="5079351" y="3063760"/>
            <a:ext cx="2361287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altLang="en-US" sz="4000" b="1" dirty="0">
                <a:latin typeface="Calibri" pitchFamily="34" charset="0"/>
              </a:rPr>
              <a:t>Chapter 6 </a:t>
            </a:r>
          </a:p>
          <a:p>
            <a:pPr algn="ctr"/>
            <a:r>
              <a:rPr lang="en-US" sz="3600" b="1" dirty="0"/>
              <a:t>Leadership</a:t>
            </a:r>
          </a:p>
        </p:txBody>
      </p:sp>
    </p:spTree>
    <p:extLst>
      <p:ext uri="{BB962C8B-B14F-4D97-AF65-F5344CB8AC3E}">
        <p14:creationId xmlns:p14="http://schemas.microsoft.com/office/powerpoint/2010/main" val="2982210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Content Placeholder 2"/>
          <p:cNvSpPr>
            <a:spLocks noGrp="1"/>
          </p:cNvSpPr>
          <p:nvPr>
            <p:ph idx="1"/>
          </p:nvPr>
        </p:nvSpPr>
        <p:spPr>
          <a:xfrm>
            <a:off x="665019" y="1757548"/>
            <a:ext cx="10987050" cy="4567052"/>
          </a:xfrm>
        </p:spPr>
        <p:txBody>
          <a:bodyPr rtlCol="0">
            <a:normAutofit/>
          </a:bodyPr>
          <a:lstStyle/>
          <a:p>
            <a:pPr marL="274320" indent="-274320">
              <a:spcAft>
                <a:spcPts val="0"/>
              </a:spcAft>
              <a:defRPr/>
            </a:pPr>
            <a:r>
              <a:rPr lang="en-US" sz="2400" dirty="0"/>
              <a:t>Studies on leadership were done in Michigan University, starting in the 1950s. Under the general direction of </a:t>
            </a:r>
            <a:r>
              <a:rPr lang="en-US" sz="2400" b="1" dirty="0" err="1"/>
              <a:t>Rensis</a:t>
            </a:r>
            <a:r>
              <a:rPr lang="en-US" sz="2400" b="1" dirty="0"/>
              <a:t> </a:t>
            </a:r>
            <a:r>
              <a:rPr lang="en-US" sz="2400" b="1" dirty="0" err="1"/>
              <a:t>Likert</a:t>
            </a:r>
            <a:r>
              <a:rPr lang="en-US" sz="2400" dirty="0"/>
              <a:t>, the focus was to determine the principles and methods of leadership that led to productivity and job satisfaction. Identified 2 behaviors:</a:t>
            </a:r>
          </a:p>
          <a:p>
            <a:pPr marL="274320" indent="-274320">
              <a:spcAft>
                <a:spcPts val="0"/>
              </a:spcAft>
              <a:defRPr/>
            </a:pPr>
            <a:r>
              <a:rPr lang="en-US" sz="2400" b="1" dirty="0"/>
              <a:t>Employee Orientation</a:t>
            </a:r>
            <a:r>
              <a:rPr lang="en-US" sz="2400" dirty="0"/>
              <a:t> (stress the human-relations aspect, employees are viewed as human beings with personal needs)</a:t>
            </a:r>
          </a:p>
          <a:p>
            <a:pPr marL="274320" indent="-274320">
              <a:spcAft>
                <a:spcPts val="0"/>
              </a:spcAft>
              <a:defRPr/>
            </a:pPr>
            <a:r>
              <a:rPr lang="en-US" sz="2400" b="1" dirty="0"/>
              <a:t>Production Orientation</a:t>
            </a:r>
            <a:r>
              <a:rPr lang="en-US" sz="2400" dirty="0"/>
              <a:t> (stress on the technical and production aspects of the job, employees viewed as the means of getting the work done).</a:t>
            </a:r>
          </a:p>
          <a:p>
            <a:pPr marL="274320" indent="-274320">
              <a:spcAft>
                <a:spcPts val="0"/>
              </a:spcAft>
              <a:defRPr/>
            </a:pPr>
            <a:r>
              <a:rPr lang="en-US" sz="2400" dirty="0"/>
              <a:t>Leaders with an employee orientation showed genuine concern for interpersonal relations. Those with a production orientation focused on the task or technical aspects of the job.</a:t>
            </a:r>
          </a:p>
        </p:txBody>
      </p:sp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xfrm>
            <a:off x="1759130" y="326571"/>
            <a:ext cx="9249295" cy="1143000"/>
          </a:xfrm>
        </p:spPr>
        <p:txBody>
          <a:bodyPr rtlCol="0">
            <a:normAutofit/>
          </a:bodyPr>
          <a:lstStyle/>
          <a:p>
            <a:pPr algn="r">
              <a:defRPr/>
            </a:pPr>
            <a:r>
              <a:rPr lang="en-US" altLang="en-US" sz="3200" b="1" dirty="0">
                <a:solidFill>
                  <a:schemeClr val="bg1"/>
                </a:solidFill>
                <a:latin typeface="+mn-lt"/>
              </a:rPr>
              <a:t>The University of Michigan Studies</a:t>
            </a:r>
          </a:p>
        </p:txBody>
      </p:sp>
      <p:sp>
        <p:nvSpPr>
          <p:cNvPr id="4" name="Title 4">
            <a:extLst>
              <a:ext uri="{FF2B5EF4-FFF2-40B4-BE49-F238E27FC236}">
                <a16:creationId xmlns:a16="http://schemas.microsoft.com/office/drawing/2014/main" id="{B277550F-F7CF-43F0-BB7B-5120651A583B}"/>
              </a:ext>
            </a:extLst>
          </p:cNvPr>
          <p:cNvSpPr txBox="1">
            <a:spLocks/>
          </p:cNvSpPr>
          <p:nvPr/>
        </p:nvSpPr>
        <p:spPr>
          <a:xfrm>
            <a:off x="0" y="6475857"/>
            <a:ext cx="12192000" cy="382143"/>
          </a:xfrm>
          <a:prstGeom prst="rect">
            <a:avLst/>
          </a:prstGeom>
          <a:solidFill>
            <a:srgbClr val="080349"/>
          </a:solidFill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600" i="1" dirty="0">
                <a:solidFill>
                  <a:srgbClr val="FFFF00"/>
                </a:solidFill>
                <a:ea typeface="Arial Unicode MS"/>
                <a:cs typeface="Times New Roman" panose="02020603050405020304" pitchFamily="18" charset="0"/>
              </a:rPr>
              <a:t>Reference</a:t>
            </a:r>
            <a:r>
              <a:rPr lang="en-US" sz="700" i="1" dirty="0">
                <a:solidFill>
                  <a:schemeClr val="bg1"/>
                </a:solidFill>
                <a:ea typeface="Arial Unicode MS"/>
                <a:cs typeface="Times New Roman" panose="02020603050405020304" pitchFamily="18" charset="0"/>
              </a:rPr>
              <a:t>: </a:t>
            </a:r>
            <a:r>
              <a:rPr lang="en-US" sz="1600" dirty="0">
                <a:solidFill>
                  <a:schemeClr val="bg1"/>
                </a:solidFill>
              </a:rPr>
              <a:t>Management, 14</a:t>
            </a:r>
            <a:r>
              <a:rPr lang="en-US" sz="1600" baseline="30000" dirty="0">
                <a:solidFill>
                  <a:schemeClr val="bg1"/>
                </a:solidFill>
              </a:rPr>
              <a:t>th</a:t>
            </a:r>
            <a:r>
              <a:rPr lang="en-US" sz="1600" dirty="0">
                <a:solidFill>
                  <a:schemeClr val="bg1"/>
                </a:solidFill>
              </a:rPr>
              <a:t> Edition by Stephen P. Robbins, </a:t>
            </a:r>
            <a:endParaRPr lang="en-US" sz="2700" b="1" dirty="0">
              <a:solidFill>
                <a:schemeClr val="bg1"/>
              </a:solidFill>
              <a:latin typeface="Times New Roman" panose="02020603050405020304" pitchFamily="18" charset="0"/>
              <a:ea typeface="Arial Unicode MS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3617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Content Placeholder 2"/>
          <p:cNvSpPr>
            <a:spLocks noGrp="1"/>
          </p:cNvSpPr>
          <p:nvPr>
            <p:ph idx="1"/>
          </p:nvPr>
        </p:nvSpPr>
        <p:spPr>
          <a:xfrm>
            <a:off x="558140" y="2006929"/>
            <a:ext cx="10963299" cy="4080361"/>
          </a:xfrm>
        </p:spPr>
        <p:txBody>
          <a:bodyPr rtlCol="0">
            <a:normAutofit/>
          </a:bodyPr>
          <a:lstStyle/>
          <a:p>
            <a:pPr marL="274320" indent="-274320">
              <a:spcAft>
                <a:spcPts val="0"/>
              </a:spcAft>
              <a:defRPr/>
            </a:pPr>
            <a:r>
              <a:rPr lang="en-US" sz="2400" dirty="0"/>
              <a:t>A model of behavioral leadership developed in the 1950s by Robert Blake and Jane Mouton. Previously known as the Managerial Grid, it is based on two behavioral dimensions - concern for production, plotted on the X-axis on a scale from one to nine points; and concern for people, plotted on a similar scale along the Y-axis. </a:t>
            </a:r>
            <a:br>
              <a:rPr lang="en-US" sz="2400" dirty="0"/>
            </a:br>
            <a:endParaRPr lang="en-US" sz="2400" dirty="0"/>
          </a:p>
          <a:p>
            <a:pPr marL="274320" indent="-274320">
              <a:spcAft>
                <a:spcPts val="0"/>
              </a:spcAft>
              <a:defRPr/>
            </a:pPr>
            <a:r>
              <a:rPr lang="en-US" sz="2400" dirty="0"/>
              <a:t>The Leadership Grid demonstrates that placing undue emphasis on one area, while overlooking the other, stifles productivity. The model proposes that the team leadership style, which displays a high degree of concern for both production and people, may boost employee productivity. </a:t>
            </a:r>
            <a:br>
              <a:rPr lang="en-US" sz="2400" dirty="0"/>
            </a:br>
            <a:endParaRPr lang="en-US" sz="2400" b="1" dirty="0"/>
          </a:p>
        </p:txBody>
      </p:sp>
      <p:sp>
        <p:nvSpPr>
          <p:cNvPr id="27651" name="Title 1"/>
          <p:cNvSpPr>
            <a:spLocks noGrp="1"/>
          </p:cNvSpPr>
          <p:nvPr>
            <p:ph type="title"/>
          </p:nvPr>
        </p:nvSpPr>
        <p:spPr>
          <a:xfrm>
            <a:off x="1658983" y="0"/>
            <a:ext cx="9125584" cy="1752599"/>
          </a:xfrm>
        </p:spPr>
        <p:txBody>
          <a:bodyPr>
            <a:normAutofit/>
          </a:bodyPr>
          <a:lstStyle/>
          <a:p>
            <a:pPr algn="r" eaLnBrk="1" hangingPunct="1"/>
            <a:r>
              <a:rPr lang="en-US" altLang="en-US" sz="3200" b="1" dirty="0">
                <a:solidFill>
                  <a:schemeClr val="bg1"/>
                </a:solidFill>
                <a:latin typeface="+mn-lt"/>
              </a:rPr>
              <a:t>Managerial Grid</a:t>
            </a:r>
          </a:p>
        </p:txBody>
      </p:sp>
      <p:sp>
        <p:nvSpPr>
          <p:cNvPr id="4" name="Title 4">
            <a:extLst>
              <a:ext uri="{FF2B5EF4-FFF2-40B4-BE49-F238E27FC236}">
                <a16:creationId xmlns:a16="http://schemas.microsoft.com/office/drawing/2014/main" id="{80C5076A-C89F-46A9-B6A1-B9E0C7B7062D}"/>
              </a:ext>
            </a:extLst>
          </p:cNvPr>
          <p:cNvSpPr txBox="1">
            <a:spLocks/>
          </p:cNvSpPr>
          <p:nvPr/>
        </p:nvSpPr>
        <p:spPr>
          <a:xfrm>
            <a:off x="0" y="6475857"/>
            <a:ext cx="12192000" cy="382143"/>
          </a:xfrm>
          <a:prstGeom prst="rect">
            <a:avLst/>
          </a:prstGeom>
          <a:solidFill>
            <a:srgbClr val="080349"/>
          </a:solidFill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600" i="1" dirty="0">
                <a:solidFill>
                  <a:srgbClr val="FFFF00"/>
                </a:solidFill>
                <a:ea typeface="Arial Unicode MS"/>
                <a:cs typeface="Times New Roman" panose="02020603050405020304" pitchFamily="18" charset="0"/>
              </a:rPr>
              <a:t>Reference</a:t>
            </a:r>
            <a:r>
              <a:rPr lang="en-US" sz="700" i="1" dirty="0">
                <a:solidFill>
                  <a:schemeClr val="bg1"/>
                </a:solidFill>
                <a:ea typeface="Arial Unicode MS"/>
                <a:cs typeface="Times New Roman" panose="02020603050405020304" pitchFamily="18" charset="0"/>
              </a:rPr>
              <a:t>: </a:t>
            </a:r>
            <a:r>
              <a:rPr lang="en-US" sz="1600" dirty="0">
                <a:solidFill>
                  <a:schemeClr val="bg1"/>
                </a:solidFill>
              </a:rPr>
              <a:t>Management, 14</a:t>
            </a:r>
            <a:r>
              <a:rPr lang="en-US" sz="1600" baseline="30000" dirty="0">
                <a:solidFill>
                  <a:schemeClr val="bg1"/>
                </a:solidFill>
              </a:rPr>
              <a:t>th</a:t>
            </a:r>
            <a:r>
              <a:rPr lang="en-US" sz="1600" dirty="0">
                <a:solidFill>
                  <a:schemeClr val="bg1"/>
                </a:solidFill>
              </a:rPr>
              <a:t> Edition by Stephen P. Robbins, </a:t>
            </a:r>
            <a:endParaRPr lang="en-US" sz="2700" b="1" dirty="0">
              <a:solidFill>
                <a:schemeClr val="bg1"/>
              </a:solidFill>
              <a:latin typeface="Times New Roman" panose="02020603050405020304" pitchFamily="18" charset="0"/>
              <a:ea typeface="Arial Unicode MS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5100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Content Placeholder 2"/>
          <p:cNvSpPr>
            <a:spLocks noGrp="1"/>
          </p:cNvSpPr>
          <p:nvPr>
            <p:ph idx="1"/>
          </p:nvPr>
        </p:nvSpPr>
        <p:spPr>
          <a:xfrm>
            <a:off x="711673" y="2036419"/>
            <a:ext cx="10018713" cy="3124201"/>
          </a:xfrm>
        </p:spPr>
        <p:txBody>
          <a:bodyPr/>
          <a:lstStyle/>
          <a:p>
            <a:pPr eaLnBrk="1" hangingPunct="1"/>
            <a:r>
              <a:rPr lang="en-US" altLang="zh-CN" sz="2400" dirty="0">
                <a:cs typeface="华文楷体"/>
              </a:rPr>
              <a:t>Ohio state university</a:t>
            </a:r>
            <a:r>
              <a:rPr lang="en-US" altLang="zh-CN" sz="2400" dirty="0">
                <a:latin typeface="Times New Roman" panose="02020603050405020304" pitchFamily="18" charset="0"/>
                <a:cs typeface="华文楷体"/>
              </a:rPr>
              <a:t>’</a:t>
            </a:r>
            <a:r>
              <a:rPr lang="en-US" altLang="zh-CN" sz="2400" dirty="0">
                <a:cs typeface="华文楷体"/>
              </a:rPr>
              <a:t>s research:</a:t>
            </a:r>
          </a:p>
          <a:p>
            <a:pPr eaLnBrk="1" hangingPunct="1">
              <a:buFontTx/>
              <a:buNone/>
            </a:pPr>
            <a:r>
              <a:rPr lang="en-US" altLang="zh-CN" sz="2400" dirty="0">
                <a:cs typeface="华文楷体"/>
              </a:rPr>
              <a:t>   </a:t>
            </a:r>
            <a:r>
              <a:rPr lang="en-US" altLang="zh-CN" sz="2400" b="1" dirty="0">
                <a:cs typeface="华文楷体"/>
              </a:rPr>
              <a:t>Initiating structure:</a:t>
            </a:r>
            <a:r>
              <a:rPr lang="en-US" altLang="zh-CN" sz="2400" dirty="0">
                <a:cs typeface="华文楷体"/>
              </a:rPr>
              <a:t> the extent to which a leader defines and structures his or her role and the roles of employees to attain goals.</a:t>
            </a:r>
          </a:p>
          <a:p>
            <a:pPr eaLnBrk="1" hangingPunct="1">
              <a:buFontTx/>
              <a:buNone/>
            </a:pPr>
            <a:r>
              <a:rPr lang="en-US" altLang="zh-CN" sz="2400" dirty="0">
                <a:cs typeface="华文楷体"/>
              </a:rPr>
              <a:t>   </a:t>
            </a:r>
            <a:r>
              <a:rPr lang="en-US" altLang="zh-CN" sz="2400" b="1" dirty="0">
                <a:cs typeface="华文楷体"/>
              </a:rPr>
              <a:t>Consideration:</a:t>
            </a:r>
            <a:r>
              <a:rPr lang="en-US" altLang="zh-CN" sz="2400" dirty="0">
                <a:cs typeface="华文楷体"/>
              </a:rPr>
              <a:t> the extent to which a leader has job relationships characterized by mutual trust, respect for employees</a:t>
            </a:r>
            <a:r>
              <a:rPr lang="en-US" altLang="zh-CN" sz="2400" dirty="0">
                <a:latin typeface="Times New Roman" panose="02020603050405020304" pitchFamily="18" charset="0"/>
                <a:cs typeface="华文楷体"/>
              </a:rPr>
              <a:t>’</a:t>
            </a:r>
            <a:r>
              <a:rPr lang="en-US" altLang="zh-CN" sz="2400" dirty="0">
                <a:cs typeface="华文楷体"/>
              </a:rPr>
              <a:t> ideas, and regard for their feelings.</a:t>
            </a:r>
          </a:p>
          <a:p>
            <a:pPr eaLnBrk="1" hangingPunct="1"/>
            <a:endParaRPr lang="en-US" altLang="en-US" dirty="0"/>
          </a:p>
        </p:txBody>
      </p:sp>
      <p:sp>
        <p:nvSpPr>
          <p:cNvPr id="29699" name="Title 1"/>
          <p:cNvSpPr>
            <a:spLocks noGrp="1"/>
          </p:cNvSpPr>
          <p:nvPr>
            <p:ph type="title"/>
          </p:nvPr>
        </p:nvSpPr>
        <p:spPr>
          <a:xfrm>
            <a:off x="4619500" y="509770"/>
            <a:ext cx="6745186" cy="792162"/>
          </a:xfrm>
        </p:spPr>
        <p:txBody>
          <a:bodyPr>
            <a:normAutofit/>
          </a:bodyPr>
          <a:lstStyle/>
          <a:p>
            <a:pPr algn="r" eaLnBrk="1" hangingPunct="1"/>
            <a:r>
              <a:rPr lang="en-US" altLang="en-US" sz="3200" b="1" dirty="0">
                <a:solidFill>
                  <a:schemeClr val="bg1"/>
                </a:solidFill>
              </a:rPr>
              <a:t>Two  Dimensions of Leader Behaviors</a:t>
            </a:r>
            <a:endParaRPr lang="en-US" altLang="en-US" sz="3600" b="1" dirty="0">
              <a:solidFill>
                <a:schemeClr val="bg1"/>
              </a:solidFill>
            </a:endParaRPr>
          </a:p>
        </p:txBody>
      </p:sp>
      <p:sp>
        <p:nvSpPr>
          <p:cNvPr id="4" name="Title 4">
            <a:extLst>
              <a:ext uri="{FF2B5EF4-FFF2-40B4-BE49-F238E27FC236}">
                <a16:creationId xmlns:a16="http://schemas.microsoft.com/office/drawing/2014/main" id="{D624604A-DE1B-44E1-B792-25495AC1D0F8}"/>
              </a:ext>
            </a:extLst>
          </p:cNvPr>
          <p:cNvSpPr txBox="1">
            <a:spLocks/>
          </p:cNvSpPr>
          <p:nvPr/>
        </p:nvSpPr>
        <p:spPr>
          <a:xfrm>
            <a:off x="0" y="6475857"/>
            <a:ext cx="12192000" cy="382143"/>
          </a:xfrm>
          <a:prstGeom prst="rect">
            <a:avLst/>
          </a:prstGeom>
          <a:solidFill>
            <a:srgbClr val="080349"/>
          </a:solidFill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600" i="1" dirty="0">
                <a:solidFill>
                  <a:srgbClr val="FFFF00"/>
                </a:solidFill>
                <a:ea typeface="Arial Unicode MS"/>
                <a:cs typeface="Times New Roman" panose="02020603050405020304" pitchFamily="18" charset="0"/>
              </a:rPr>
              <a:t>Reference</a:t>
            </a:r>
            <a:r>
              <a:rPr lang="en-US" sz="700" i="1" dirty="0">
                <a:solidFill>
                  <a:schemeClr val="bg1"/>
                </a:solidFill>
                <a:ea typeface="Arial Unicode MS"/>
                <a:cs typeface="Times New Roman" panose="02020603050405020304" pitchFamily="18" charset="0"/>
              </a:rPr>
              <a:t>: </a:t>
            </a:r>
            <a:r>
              <a:rPr lang="en-US" sz="1600" dirty="0">
                <a:solidFill>
                  <a:schemeClr val="bg1"/>
                </a:solidFill>
              </a:rPr>
              <a:t>Management, 14</a:t>
            </a:r>
            <a:r>
              <a:rPr lang="en-US" sz="1600" baseline="30000" dirty="0">
                <a:solidFill>
                  <a:schemeClr val="bg1"/>
                </a:solidFill>
              </a:rPr>
              <a:t>th</a:t>
            </a:r>
            <a:r>
              <a:rPr lang="en-US" sz="1600" dirty="0">
                <a:solidFill>
                  <a:schemeClr val="bg1"/>
                </a:solidFill>
              </a:rPr>
              <a:t> Edition by Stephen P. Robbins, </a:t>
            </a:r>
            <a:endParaRPr lang="en-US" sz="2700" b="1" dirty="0">
              <a:solidFill>
                <a:schemeClr val="bg1"/>
              </a:solidFill>
              <a:latin typeface="Times New Roman" panose="02020603050405020304" pitchFamily="18" charset="0"/>
              <a:ea typeface="Arial Unicode MS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8620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Content Placeholder 2"/>
          <p:cNvSpPr>
            <a:spLocks noGrp="1"/>
          </p:cNvSpPr>
          <p:nvPr>
            <p:ph idx="1"/>
          </p:nvPr>
        </p:nvSpPr>
        <p:spPr>
          <a:xfrm>
            <a:off x="570016" y="1663536"/>
            <a:ext cx="10854046" cy="3916363"/>
          </a:xfrm>
        </p:spPr>
        <p:txBody>
          <a:bodyPr rtlCol="0">
            <a:noAutofit/>
          </a:bodyPr>
          <a:lstStyle/>
          <a:p>
            <a:pPr marL="274320" indent="-274320">
              <a:spcAft>
                <a:spcPts val="0"/>
              </a:spcAft>
              <a:defRPr/>
            </a:pPr>
            <a:r>
              <a:rPr lang="en-US" sz="2400" dirty="0"/>
              <a:t>Contingency theory is a behavioral theory based on their views that there is no “one best way” to lead an organization, organize a cooperation or to make a decision. Contingency theory states that these actions are dependant (contingent) to the internal and external factors. </a:t>
            </a:r>
          </a:p>
          <a:p>
            <a:pPr marL="274320" indent="-274320">
              <a:spcAft>
                <a:spcPts val="0"/>
              </a:spcAft>
              <a:defRPr/>
            </a:pPr>
            <a:endParaRPr lang="en-US" sz="2400" dirty="0"/>
          </a:p>
          <a:p>
            <a:pPr marL="274320" indent="-274320">
              <a:spcAft>
                <a:spcPts val="0"/>
              </a:spcAft>
              <a:defRPr/>
            </a:pPr>
            <a:r>
              <a:rPr lang="en-US" sz="2400" b="1" dirty="0"/>
              <a:t>Fiedler Contingency Model</a:t>
            </a:r>
            <a:r>
              <a:rPr lang="en-US" sz="2400" dirty="0"/>
              <a:t> </a:t>
            </a:r>
          </a:p>
          <a:p>
            <a:pPr marL="0" indent="0">
              <a:spcAft>
                <a:spcPts val="0"/>
              </a:spcAft>
              <a:buNone/>
              <a:defRPr/>
            </a:pPr>
            <a:r>
              <a:rPr lang="en-US" sz="2400" dirty="0"/>
              <a:t>Identifying leadership style is the first step in using the model. Fiedler 	believed that leadership style is fixed, and it can be measured using a scale 	he developed called Least-Preferred Co-Worker (LPC) questionnaire.</a:t>
            </a:r>
          </a:p>
          <a:p>
            <a:pPr marL="0" indent="0">
              <a:spcAft>
                <a:spcPts val="0"/>
              </a:spcAft>
              <a:buNone/>
              <a:defRPr/>
            </a:pP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274320" indent="-274320"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0723" name="Title 1"/>
          <p:cNvSpPr>
            <a:spLocks noGrp="1"/>
          </p:cNvSpPr>
          <p:nvPr>
            <p:ph type="title"/>
          </p:nvPr>
        </p:nvSpPr>
        <p:spPr>
          <a:xfrm>
            <a:off x="1588814" y="346167"/>
            <a:ext cx="10018713" cy="1090748"/>
          </a:xfrm>
        </p:spPr>
        <p:txBody>
          <a:bodyPr>
            <a:normAutofit/>
          </a:bodyPr>
          <a:lstStyle/>
          <a:p>
            <a:pPr algn="r" eaLnBrk="1" hangingPunct="1"/>
            <a:r>
              <a:rPr lang="en-US" altLang="en-US" sz="3200" b="1" dirty="0">
                <a:solidFill>
                  <a:schemeClr val="bg1"/>
                </a:solidFill>
                <a:latin typeface="+mn-lt"/>
              </a:rPr>
              <a:t>Contingency Theory</a:t>
            </a:r>
          </a:p>
        </p:txBody>
      </p:sp>
      <p:sp>
        <p:nvSpPr>
          <p:cNvPr id="4" name="Title 4">
            <a:extLst>
              <a:ext uri="{FF2B5EF4-FFF2-40B4-BE49-F238E27FC236}">
                <a16:creationId xmlns:a16="http://schemas.microsoft.com/office/drawing/2014/main" id="{C5A44708-6685-4873-88C0-AC9EB65E7AC1}"/>
              </a:ext>
            </a:extLst>
          </p:cNvPr>
          <p:cNvSpPr txBox="1">
            <a:spLocks/>
          </p:cNvSpPr>
          <p:nvPr/>
        </p:nvSpPr>
        <p:spPr>
          <a:xfrm>
            <a:off x="0" y="6475857"/>
            <a:ext cx="12192000" cy="382143"/>
          </a:xfrm>
          <a:prstGeom prst="rect">
            <a:avLst/>
          </a:prstGeom>
          <a:solidFill>
            <a:srgbClr val="080349"/>
          </a:solidFill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600" i="1" dirty="0">
                <a:solidFill>
                  <a:srgbClr val="FFFF00"/>
                </a:solidFill>
                <a:ea typeface="Arial Unicode MS"/>
                <a:cs typeface="Times New Roman" panose="02020603050405020304" pitchFamily="18" charset="0"/>
              </a:rPr>
              <a:t>Reference</a:t>
            </a:r>
            <a:r>
              <a:rPr lang="en-US" sz="700" i="1" dirty="0">
                <a:solidFill>
                  <a:schemeClr val="bg1"/>
                </a:solidFill>
                <a:ea typeface="Arial Unicode MS"/>
                <a:cs typeface="Times New Roman" panose="02020603050405020304" pitchFamily="18" charset="0"/>
              </a:rPr>
              <a:t>: </a:t>
            </a:r>
            <a:r>
              <a:rPr lang="en-US" sz="1600" dirty="0">
                <a:solidFill>
                  <a:schemeClr val="bg1"/>
                </a:solidFill>
              </a:rPr>
              <a:t>Management, 14</a:t>
            </a:r>
            <a:r>
              <a:rPr lang="en-US" sz="1600" baseline="30000" dirty="0">
                <a:solidFill>
                  <a:schemeClr val="bg1"/>
                </a:solidFill>
              </a:rPr>
              <a:t>th</a:t>
            </a:r>
            <a:r>
              <a:rPr lang="en-US" sz="1600" dirty="0">
                <a:solidFill>
                  <a:schemeClr val="bg1"/>
                </a:solidFill>
              </a:rPr>
              <a:t> Edition by Stephen P. Robbins, </a:t>
            </a:r>
            <a:endParaRPr lang="en-US" sz="2700" b="1" dirty="0">
              <a:solidFill>
                <a:schemeClr val="bg1"/>
              </a:solidFill>
              <a:latin typeface="Times New Roman" panose="02020603050405020304" pitchFamily="18" charset="0"/>
              <a:ea typeface="Arial Unicode MS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6965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Content Placeholder 2"/>
          <p:cNvSpPr>
            <a:spLocks noGrp="1"/>
          </p:cNvSpPr>
          <p:nvPr>
            <p:ph idx="1"/>
          </p:nvPr>
        </p:nvSpPr>
        <p:spPr>
          <a:xfrm>
            <a:off x="670053" y="1936075"/>
            <a:ext cx="11039017" cy="4144963"/>
          </a:xfrm>
        </p:spPr>
        <p:txBody>
          <a:bodyPr rtlCol="0">
            <a:noAutofit/>
          </a:bodyPr>
          <a:lstStyle/>
          <a:p>
            <a:pPr marL="274320" indent="-274320">
              <a:spcAft>
                <a:spcPts val="0"/>
              </a:spcAft>
              <a:defRPr/>
            </a:pPr>
            <a:r>
              <a:rPr lang="en-US" altLang="en-US" sz="2400" dirty="0"/>
              <a:t>The scale asks you to think about the person who you've least enjoyed working with. </a:t>
            </a:r>
          </a:p>
          <a:p>
            <a:pPr marL="274320" indent="-274320">
              <a:spcAft>
                <a:spcPts val="0"/>
              </a:spcAft>
              <a:defRPr/>
            </a:pPr>
            <a:r>
              <a:rPr lang="en-US" altLang="en-US" sz="2400" dirty="0"/>
              <a:t>This can be a person who you've worked with in your job, or in education or training.</a:t>
            </a:r>
          </a:p>
          <a:p>
            <a:pPr marL="274320" indent="-274320">
              <a:spcAft>
                <a:spcPts val="0"/>
              </a:spcAft>
              <a:defRPr/>
            </a:pPr>
            <a:r>
              <a:rPr lang="en-US" altLang="en-US" sz="2400" dirty="0"/>
              <a:t>You then rate how you feel about this person for each factor, and add up your scores.</a:t>
            </a:r>
          </a:p>
          <a:p>
            <a:pPr marL="274320" indent="-274320">
              <a:spcAft>
                <a:spcPts val="0"/>
              </a:spcAft>
              <a:defRPr/>
            </a:pPr>
            <a:r>
              <a:rPr lang="en-US" altLang="en-US" sz="2400" dirty="0"/>
              <a:t> If your total score is high, you're likely to be a relationship-orientated leader. If your total score is low, you're more likely to be task-orientated leader.</a:t>
            </a:r>
          </a:p>
          <a:p>
            <a:pPr marL="274320" indent="-274320">
              <a:spcAft>
                <a:spcPts val="0"/>
              </a:spcAft>
              <a:buNone/>
              <a:defRPr/>
            </a:pPr>
            <a:br>
              <a:rPr lang="en-US" altLang="en-US" sz="2400" dirty="0"/>
            </a:br>
            <a:br>
              <a:rPr lang="en-US" altLang="en-US" sz="2400" dirty="0"/>
            </a:br>
            <a:endParaRPr lang="en-US" altLang="en-US" sz="2400" dirty="0"/>
          </a:p>
        </p:txBody>
      </p:sp>
      <p:sp>
        <p:nvSpPr>
          <p:cNvPr id="3" name="Title 4">
            <a:extLst>
              <a:ext uri="{FF2B5EF4-FFF2-40B4-BE49-F238E27FC236}">
                <a16:creationId xmlns:a16="http://schemas.microsoft.com/office/drawing/2014/main" id="{8B2326A3-CC01-491F-BC6B-3D5E6C7B8441}"/>
              </a:ext>
            </a:extLst>
          </p:cNvPr>
          <p:cNvSpPr txBox="1">
            <a:spLocks/>
          </p:cNvSpPr>
          <p:nvPr/>
        </p:nvSpPr>
        <p:spPr>
          <a:xfrm>
            <a:off x="0" y="6475857"/>
            <a:ext cx="12192000" cy="382143"/>
          </a:xfrm>
          <a:prstGeom prst="rect">
            <a:avLst/>
          </a:prstGeom>
          <a:solidFill>
            <a:srgbClr val="080349"/>
          </a:solidFill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600" i="1" dirty="0">
                <a:solidFill>
                  <a:srgbClr val="FFFF00"/>
                </a:solidFill>
                <a:ea typeface="Arial Unicode MS"/>
                <a:cs typeface="Times New Roman" panose="02020603050405020304" pitchFamily="18" charset="0"/>
              </a:rPr>
              <a:t>Reference</a:t>
            </a:r>
            <a:r>
              <a:rPr lang="en-US" sz="700" i="1" dirty="0">
                <a:solidFill>
                  <a:schemeClr val="bg1"/>
                </a:solidFill>
                <a:ea typeface="Arial Unicode MS"/>
                <a:cs typeface="Times New Roman" panose="02020603050405020304" pitchFamily="18" charset="0"/>
              </a:rPr>
              <a:t>: </a:t>
            </a:r>
            <a:r>
              <a:rPr lang="en-US" sz="1600" dirty="0">
                <a:solidFill>
                  <a:schemeClr val="bg1"/>
                </a:solidFill>
              </a:rPr>
              <a:t>Management, 14</a:t>
            </a:r>
            <a:r>
              <a:rPr lang="en-US" sz="1600" baseline="30000" dirty="0">
                <a:solidFill>
                  <a:schemeClr val="bg1"/>
                </a:solidFill>
              </a:rPr>
              <a:t>th</a:t>
            </a:r>
            <a:r>
              <a:rPr lang="en-US" sz="1600" dirty="0">
                <a:solidFill>
                  <a:schemeClr val="bg1"/>
                </a:solidFill>
              </a:rPr>
              <a:t> Edition by Stephen P. Robbins, </a:t>
            </a:r>
            <a:endParaRPr lang="en-US" sz="2700" b="1" dirty="0">
              <a:solidFill>
                <a:schemeClr val="bg1"/>
              </a:solidFill>
              <a:latin typeface="Times New Roman" panose="02020603050405020304" pitchFamily="18" charset="0"/>
              <a:ea typeface="Arial Unicode MS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5873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1167" y="1769225"/>
            <a:ext cx="10628521" cy="312420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Fiedler’s research uncovered three contingency dimensions that defined the key situational factors in leader effectiveness. </a:t>
            </a:r>
          </a:p>
          <a:p>
            <a:pPr marL="0" indent="0">
              <a:buNone/>
            </a:pPr>
            <a:r>
              <a:rPr lang="en-US" dirty="0"/>
              <a:t>• </a:t>
            </a:r>
            <a:r>
              <a:rPr lang="en-US" b="1" dirty="0"/>
              <a:t>Leader–member relations:</a:t>
            </a:r>
            <a:r>
              <a:rPr lang="en-US" dirty="0"/>
              <a:t> the degree of confidence, trust, and respect employees have for their leader; rated as either good or poor. </a:t>
            </a:r>
          </a:p>
          <a:p>
            <a:pPr marL="0" indent="0">
              <a:buNone/>
            </a:pPr>
            <a:r>
              <a:rPr lang="en-US" dirty="0"/>
              <a:t>• </a:t>
            </a:r>
            <a:r>
              <a:rPr lang="en-US" b="1" dirty="0"/>
              <a:t>Task structure:</a:t>
            </a:r>
            <a:r>
              <a:rPr lang="en-US" dirty="0"/>
              <a:t> the degree to which job assignments are formalized and structured; rated as either high or low. </a:t>
            </a:r>
          </a:p>
          <a:p>
            <a:pPr marL="0" indent="0">
              <a:buNone/>
            </a:pPr>
            <a:r>
              <a:rPr lang="en-US" dirty="0"/>
              <a:t>• </a:t>
            </a:r>
            <a:r>
              <a:rPr lang="en-US" b="1" dirty="0"/>
              <a:t>Position power:</a:t>
            </a:r>
            <a:r>
              <a:rPr lang="en-US" dirty="0"/>
              <a:t> the degree of influence a leader has over activities such as hiring, firing, discipline, promotions, and salary increases; rated as either strong or weak. </a:t>
            </a:r>
          </a:p>
        </p:txBody>
      </p:sp>
      <p:sp>
        <p:nvSpPr>
          <p:cNvPr id="4" name="Title 4">
            <a:extLst>
              <a:ext uri="{FF2B5EF4-FFF2-40B4-BE49-F238E27FC236}">
                <a16:creationId xmlns:a16="http://schemas.microsoft.com/office/drawing/2014/main" id="{CAEDFB85-1B7C-4C93-8754-8A0040498090}"/>
              </a:ext>
            </a:extLst>
          </p:cNvPr>
          <p:cNvSpPr txBox="1">
            <a:spLocks/>
          </p:cNvSpPr>
          <p:nvPr/>
        </p:nvSpPr>
        <p:spPr>
          <a:xfrm>
            <a:off x="0" y="6475857"/>
            <a:ext cx="12192000" cy="382143"/>
          </a:xfrm>
          <a:prstGeom prst="rect">
            <a:avLst/>
          </a:prstGeom>
          <a:solidFill>
            <a:srgbClr val="080349"/>
          </a:solidFill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600" i="1" dirty="0">
                <a:solidFill>
                  <a:srgbClr val="FFFF00"/>
                </a:solidFill>
                <a:ea typeface="Arial Unicode MS"/>
                <a:cs typeface="Times New Roman" panose="02020603050405020304" pitchFamily="18" charset="0"/>
              </a:rPr>
              <a:t>Reference</a:t>
            </a:r>
            <a:r>
              <a:rPr lang="en-US" sz="700" i="1" dirty="0">
                <a:solidFill>
                  <a:schemeClr val="bg1"/>
                </a:solidFill>
                <a:ea typeface="Arial Unicode MS"/>
                <a:cs typeface="Times New Roman" panose="02020603050405020304" pitchFamily="18" charset="0"/>
              </a:rPr>
              <a:t>: </a:t>
            </a:r>
            <a:r>
              <a:rPr lang="en-US" sz="1600" dirty="0">
                <a:solidFill>
                  <a:schemeClr val="bg1"/>
                </a:solidFill>
              </a:rPr>
              <a:t>Management, 14</a:t>
            </a:r>
            <a:r>
              <a:rPr lang="en-US" sz="1600" baseline="30000" dirty="0">
                <a:solidFill>
                  <a:schemeClr val="bg1"/>
                </a:solidFill>
              </a:rPr>
              <a:t>th</a:t>
            </a:r>
            <a:r>
              <a:rPr lang="en-US" sz="1600" dirty="0">
                <a:solidFill>
                  <a:schemeClr val="bg1"/>
                </a:solidFill>
              </a:rPr>
              <a:t> Edition by Stephen P. Robbins, </a:t>
            </a:r>
            <a:endParaRPr lang="en-US" sz="2700" b="1" dirty="0">
              <a:solidFill>
                <a:schemeClr val="bg1"/>
              </a:solidFill>
              <a:latin typeface="Times New Roman" panose="02020603050405020304" pitchFamily="18" charset="0"/>
              <a:ea typeface="Arial Unicode MS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7295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Content Placeholder 2"/>
          <p:cNvSpPr>
            <a:spLocks noGrp="1"/>
          </p:cNvSpPr>
          <p:nvPr>
            <p:ph idx="1"/>
          </p:nvPr>
        </p:nvSpPr>
        <p:spPr>
          <a:xfrm>
            <a:off x="546266" y="1900052"/>
            <a:ext cx="10474036" cy="4227616"/>
          </a:xfrm>
        </p:spPr>
        <p:txBody>
          <a:bodyPr/>
          <a:lstStyle/>
          <a:p>
            <a:pPr eaLnBrk="1" hangingPunct="1"/>
            <a:r>
              <a:rPr lang="en-US" altLang="en-US" b="1" dirty="0"/>
              <a:t>Situational Leadership Theory</a:t>
            </a:r>
            <a:r>
              <a:rPr lang="en-US" altLang="en-US" dirty="0"/>
              <a:t> </a:t>
            </a:r>
            <a:br>
              <a:rPr lang="en-US" altLang="en-US" dirty="0"/>
            </a:br>
            <a:r>
              <a:rPr lang="en-US" altLang="en-US" dirty="0"/>
              <a:t>Is a contingency theory states that focuses on followers readiness.</a:t>
            </a:r>
            <a:br>
              <a:rPr lang="en-US" altLang="en-US" dirty="0"/>
            </a:br>
            <a:endParaRPr lang="en-US" altLang="en-US" dirty="0"/>
          </a:p>
          <a:p>
            <a:pPr eaLnBrk="1" hangingPunct="1"/>
            <a:r>
              <a:rPr lang="en-US" altLang="en-US" dirty="0"/>
              <a:t>Readiness is the extent to which people have the ability n willingness to accomplish a specific task/willingness to accept leader.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b="1" dirty="0"/>
              <a:t>Path Goal Theory </a:t>
            </a:r>
            <a:r>
              <a:rPr lang="en-US" altLang="en-US" dirty="0"/>
              <a:t>says that leaders job is to assist followers in attaining. Their goals are compatible with the goals of the group or organization</a:t>
            </a:r>
          </a:p>
          <a:p>
            <a:pPr eaLnBrk="1" hangingPunct="1"/>
            <a:endParaRPr lang="en-US" altLang="en-US" dirty="0"/>
          </a:p>
        </p:txBody>
      </p:sp>
      <p:sp>
        <p:nvSpPr>
          <p:cNvPr id="3" name="Title 4">
            <a:extLst>
              <a:ext uri="{FF2B5EF4-FFF2-40B4-BE49-F238E27FC236}">
                <a16:creationId xmlns:a16="http://schemas.microsoft.com/office/drawing/2014/main" id="{FBA91000-9DBA-41AD-9DC8-89BE14A6831E}"/>
              </a:ext>
            </a:extLst>
          </p:cNvPr>
          <p:cNvSpPr txBox="1">
            <a:spLocks/>
          </p:cNvSpPr>
          <p:nvPr/>
        </p:nvSpPr>
        <p:spPr>
          <a:xfrm>
            <a:off x="0" y="6475857"/>
            <a:ext cx="12192000" cy="382143"/>
          </a:xfrm>
          <a:prstGeom prst="rect">
            <a:avLst/>
          </a:prstGeom>
          <a:solidFill>
            <a:srgbClr val="080349"/>
          </a:solidFill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600" i="1" dirty="0">
                <a:solidFill>
                  <a:srgbClr val="FFFF00"/>
                </a:solidFill>
                <a:ea typeface="Arial Unicode MS"/>
                <a:cs typeface="Times New Roman" panose="02020603050405020304" pitchFamily="18" charset="0"/>
              </a:rPr>
              <a:t>Reference</a:t>
            </a:r>
            <a:r>
              <a:rPr lang="en-US" sz="700" i="1" dirty="0">
                <a:solidFill>
                  <a:schemeClr val="bg1"/>
                </a:solidFill>
                <a:ea typeface="Arial Unicode MS"/>
                <a:cs typeface="Times New Roman" panose="02020603050405020304" pitchFamily="18" charset="0"/>
              </a:rPr>
              <a:t>: </a:t>
            </a:r>
            <a:r>
              <a:rPr lang="en-US" sz="1600" dirty="0">
                <a:solidFill>
                  <a:schemeClr val="bg1"/>
                </a:solidFill>
              </a:rPr>
              <a:t>Management, 14</a:t>
            </a:r>
            <a:r>
              <a:rPr lang="en-US" sz="1600" baseline="30000" dirty="0">
                <a:solidFill>
                  <a:schemeClr val="bg1"/>
                </a:solidFill>
              </a:rPr>
              <a:t>th</a:t>
            </a:r>
            <a:r>
              <a:rPr lang="en-US" sz="1600" dirty="0">
                <a:solidFill>
                  <a:schemeClr val="bg1"/>
                </a:solidFill>
              </a:rPr>
              <a:t> Edition by Stephen P. Robbins, </a:t>
            </a:r>
            <a:endParaRPr lang="en-US" sz="2700" b="1" dirty="0">
              <a:solidFill>
                <a:schemeClr val="bg1"/>
              </a:solidFill>
              <a:latin typeface="Times New Roman" panose="02020603050405020304" pitchFamily="18" charset="0"/>
              <a:ea typeface="Arial Unicode MS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0311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