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2" r:id="rId3"/>
    <p:sldId id="260" r:id="rId4"/>
    <p:sldId id="261" r:id="rId5"/>
    <p:sldId id="281" r:id="rId6"/>
    <p:sldId id="282" r:id="rId7"/>
    <p:sldId id="283" r:id="rId8"/>
    <p:sldId id="376" r:id="rId9"/>
    <p:sldId id="263" r:id="rId10"/>
    <p:sldId id="264" r:id="rId11"/>
    <p:sldId id="26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9BA4D-C936-4BDB-8D37-55B7060AD2A6}"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CD24A-B9CF-4712-B8F2-4DDA42CFC1BD}" type="slidenum">
              <a:rPr lang="en-US" smtClean="0"/>
              <a:t>‹#›</a:t>
            </a:fld>
            <a:endParaRPr lang="en-US"/>
          </a:p>
        </p:txBody>
      </p:sp>
    </p:spTree>
    <p:extLst>
      <p:ext uri="{BB962C8B-B14F-4D97-AF65-F5344CB8AC3E}">
        <p14:creationId xmlns:p14="http://schemas.microsoft.com/office/powerpoint/2010/main" val="21388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10/13/2022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10/13/2022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582064" y="1800325"/>
            <a:ext cx="7027886" cy="830997"/>
          </a:xfrm>
          <a:prstGeom prst="rect">
            <a:avLst/>
          </a:prstGeom>
          <a:noFill/>
        </p:spPr>
        <p:txBody>
          <a:bodyPr wrap="none" rtlCol="0">
            <a:spAutoFit/>
          </a:bodyPr>
          <a:lstStyle/>
          <a:p>
            <a:pPr algn="ctr"/>
            <a:r>
              <a:rPr lang="en-US" sz="4800" b="1" spc="-300" dirty="0">
                <a:latin typeface="Mont Heavy DEMO" panose="00000A00000000000000" pitchFamily="50" charset="0"/>
              </a:rPr>
              <a:t>Fundamentals of Management</a:t>
            </a:r>
          </a:p>
        </p:txBody>
      </p:sp>
      <p:sp>
        <p:nvSpPr>
          <p:cNvPr id="7" name="TextBox 6">
            <a:extLst>
              <a:ext uri="{FF2B5EF4-FFF2-40B4-BE49-F238E27FC236}">
                <a16:creationId xmlns:a16="http://schemas.microsoft.com/office/drawing/2014/main" id="{3FB82652-DAC0-0BE1-090B-270B7429C476}"/>
              </a:ext>
            </a:extLst>
          </p:cNvPr>
          <p:cNvSpPr txBox="1"/>
          <p:nvPr/>
        </p:nvSpPr>
        <p:spPr>
          <a:xfrm>
            <a:off x="4852871" y="4036959"/>
            <a:ext cx="2486258" cy="1815882"/>
          </a:xfrm>
          <a:prstGeom prst="rect">
            <a:avLst/>
          </a:prstGeom>
          <a:noFill/>
        </p:spPr>
        <p:txBody>
          <a:bodyPr wrap="none" rtlCol="0">
            <a:spAutoFit/>
          </a:bodyPr>
          <a:lstStyle/>
          <a:p>
            <a:pPr algn="ctr"/>
            <a:r>
              <a:rPr lang="en-US" sz="4400" b="1" spc="-300" dirty="0">
                <a:latin typeface="Mont Heavy DEMO" panose="00000A00000000000000" pitchFamily="50" charset="0"/>
              </a:rPr>
              <a:t>SESSION 1</a:t>
            </a:r>
          </a:p>
          <a:p>
            <a:pPr algn="ctr"/>
            <a:endParaRPr lang="en-US" sz="800" spc="-300" dirty="0">
              <a:latin typeface="Mont Heavy DEMO" panose="00000A00000000000000" pitchFamily="50" charset="0"/>
            </a:endParaRPr>
          </a:p>
          <a:p>
            <a:pPr algn="ctr"/>
            <a:r>
              <a:rPr lang="en-US" sz="2400" spc="-300" dirty="0">
                <a:latin typeface="Mont Heavy DEMO" panose="00000A00000000000000" pitchFamily="50" charset="0"/>
              </a:rPr>
              <a:t>BY</a:t>
            </a:r>
          </a:p>
          <a:p>
            <a:pPr algn="ctr"/>
            <a:r>
              <a:rPr lang="en-US" sz="3600" spc="-300" dirty="0">
                <a:latin typeface="Mont Heavy DEMO" panose="00000A00000000000000" pitchFamily="50" charset="0"/>
              </a:rPr>
              <a:t>Azar Ejaz Ateeq</a:t>
            </a:r>
          </a:p>
        </p:txBody>
      </p:sp>
    </p:spTree>
    <p:extLst>
      <p:ext uri="{BB962C8B-B14F-4D97-AF65-F5344CB8AC3E}">
        <p14:creationId xmlns:p14="http://schemas.microsoft.com/office/powerpoint/2010/main" val="2091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745" y="0"/>
            <a:ext cx="10018713" cy="1752599"/>
          </a:xfrm>
        </p:spPr>
        <p:txBody>
          <a:bodyPr>
            <a:normAutofit/>
          </a:bodyPr>
          <a:lstStyle/>
          <a:p>
            <a:pPr algn="r"/>
            <a:r>
              <a:rPr lang="en-US" sz="3200" b="1" dirty="0">
                <a:solidFill>
                  <a:schemeClr val="bg1"/>
                </a:solidFill>
              </a:rPr>
              <a:t>Management Functions</a:t>
            </a:r>
          </a:p>
        </p:txBody>
      </p:sp>
      <p:sp>
        <p:nvSpPr>
          <p:cNvPr id="3" name="Content Placeholder 2"/>
          <p:cNvSpPr>
            <a:spLocks noGrp="1"/>
          </p:cNvSpPr>
          <p:nvPr>
            <p:ph idx="1"/>
          </p:nvPr>
        </p:nvSpPr>
        <p:spPr>
          <a:xfrm>
            <a:off x="581786" y="1752599"/>
            <a:ext cx="10616645" cy="3591297"/>
          </a:xfrm>
        </p:spPr>
        <p:txBody>
          <a:bodyPr>
            <a:normAutofit fontScale="77500" lnSpcReduction="20000"/>
          </a:bodyPr>
          <a:lstStyle/>
          <a:p>
            <a:pPr marL="0" indent="0">
              <a:buNone/>
            </a:pPr>
            <a:endParaRPr lang="en-US" b="1" dirty="0"/>
          </a:p>
          <a:p>
            <a:pPr marL="0" indent="0">
              <a:buNone/>
            </a:pPr>
            <a:endParaRPr lang="en-US" b="1" dirty="0"/>
          </a:p>
          <a:p>
            <a:pPr marL="0" indent="0">
              <a:buNone/>
            </a:pPr>
            <a:r>
              <a:rPr lang="en-US" sz="3100" b="1" dirty="0"/>
              <a:t>Planning</a:t>
            </a:r>
          </a:p>
          <a:p>
            <a:pPr marL="0" indent="0">
              <a:buNone/>
            </a:pPr>
            <a:r>
              <a:rPr lang="en-US" sz="3100" dirty="0"/>
              <a:t>Management function that involves setting goals, establishing strategies for achieving those goals, and developing plans to integrate and coordinate activities</a:t>
            </a:r>
          </a:p>
          <a:p>
            <a:pPr marL="0" indent="0">
              <a:buNone/>
            </a:pPr>
            <a:r>
              <a:rPr lang="en-US" sz="3100" dirty="0"/>
              <a:t> </a:t>
            </a:r>
          </a:p>
          <a:p>
            <a:pPr marL="0" indent="0">
              <a:buNone/>
            </a:pPr>
            <a:r>
              <a:rPr lang="en-US" sz="3100" b="1" dirty="0"/>
              <a:t>Organizing</a:t>
            </a:r>
          </a:p>
          <a:p>
            <a:pPr marL="0" indent="0">
              <a:buNone/>
            </a:pPr>
            <a:r>
              <a:rPr lang="en-US" sz="3100" dirty="0"/>
              <a:t>Management function that involves arranging and structuring work to accomplish the organization’s goals </a:t>
            </a:r>
            <a:endParaRPr lang="en-US" sz="3100" b="1" dirty="0"/>
          </a:p>
        </p:txBody>
      </p:sp>
      <p:sp>
        <p:nvSpPr>
          <p:cNvPr id="4" name="Title 4">
            <a:extLst>
              <a:ext uri="{FF2B5EF4-FFF2-40B4-BE49-F238E27FC236}">
                <a16:creationId xmlns:a16="http://schemas.microsoft.com/office/drawing/2014/main" id="{BF7E8E08-FD63-46E1-A2A7-F6725B70439C}"/>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42875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723" y="2182486"/>
            <a:ext cx="10587461" cy="3124201"/>
          </a:xfrm>
        </p:spPr>
        <p:txBody>
          <a:bodyPr>
            <a:normAutofit lnSpcReduction="10000"/>
          </a:bodyPr>
          <a:lstStyle/>
          <a:p>
            <a:pPr marL="0" indent="0">
              <a:buNone/>
            </a:pPr>
            <a:r>
              <a:rPr lang="en-US" b="1" dirty="0"/>
              <a:t>Leading</a:t>
            </a:r>
          </a:p>
          <a:p>
            <a:pPr marL="0" indent="0">
              <a:buNone/>
            </a:pPr>
            <a:r>
              <a:rPr lang="en-US" dirty="0"/>
              <a:t>Management function that involves working with and through people to accomplish organizational goals </a:t>
            </a:r>
          </a:p>
          <a:p>
            <a:pPr marL="0" indent="0">
              <a:buNone/>
            </a:pPr>
            <a:endParaRPr lang="en-US" dirty="0"/>
          </a:p>
          <a:p>
            <a:pPr marL="0" indent="0">
              <a:buNone/>
            </a:pPr>
            <a:r>
              <a:rPr lang="en-US" b="1" dirty="0"/>
              <a:t>Controlling</a:t>
            </a:r>
          </a:p>
          <a:p>
            <a:pPr marL="0" indent="0">
              <a:buNone/>
            </a:pPr>
            <a:r>
              <a:rPr lang="en-US" dirty="0"/>
              <a:t>Management function that involves monitor work performance </a:t>
            </a:r>
            <a:r>
              <a:rPr lang="en-US" dirty="0" err="1"/>
              <a:t>ing</a:t>
            </a:r>
            <a:r>
              <a:rPr lang="en-US" dirty="0"/>
              <a:t>, comparing, and correcting </a:t>
            </a:r>
            <a:endParaRPr lang="en-US" b="1" dirty="0"/>
          </a:p>
        </p:txBody>
      </p:sp>
      <p:sp>
        <p:nvSpPr>
          <p:cNvPr id="4" name="Title 4">
            <a:extLst>
              <a:ext uri="{FF2B5EF4-FFF2-40B4-BE49-F238E27FC236}">
                <a16:creationId xmlns:a16="http://schemas.microsoft.com/office/drawing/2014/main" id="{0D707310-6330-4C18-8A08-03984F191A07}"/>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7712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B29B-4509-8372-1536-72B0E112C477}"/>
              </a:ext>
            </a:extLst>
          </p:cNvPr>
          <p:cNvSpPr txBox="1"/>
          <p:nvPr/>
        </p:nvSpPr>
        <p:spPr>
          <a:xfrm>
            <a:off x="3735848" y="3551285"/>
            <a:ext cx="4855768" cy="1107996"/>
          </a:xfrm>
          <a:prstGeom prst="rect">
            <a:avLst/>
          </a:prstGeom>
          <a:noFill/>
          <a:ln>
            <a:noFill/>
          </a:ln>
          <a:effectLst>
            <a:outerShdw blurRad="50800" dist="38100" dir="2700000" algn="tl" rotWithShape="0">
              <a:srgbClr val="FFC000">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a:solidFill>
                  <a:srgbClr val="080349"/>
                </a:solidFill>
                <a:latin typeface="Algerian" panose="04020705040A02060702" pitchFamily="82" charset="0"/>
              </a:rPr>
              <a:t>THANK YOU</a:t>
            </a:r>
            <a:endParaRPr kumimoji="0" lang="en-US" sz="6600" b="1" u="none" strike="noStrike" kern="1200" cap="none" spc="-300" normalizeH="0" baseline="0" noProof="0" dirty="0">
              <a:ln>
                <a:noFill/>
              </a:ln>
              <a:solidFill>
                <a:srgbClr val="080349"/>
              </a:solidFill>
              <a:effectLst/>
              <a:uLnTx/>
              <a:uFillTx/>
              <a:latin typeface="Algerian" panose="04020705040A02060702" pitchFamily="82" charset="0"/>
            </a:endParaRPr>
          </a:p>
        </p:txBody>
      </p:sp>
    </p:spTree>
    <p:extLst>
      <p:ext uri="{BB962C8B-B14F-4D97-AF65-F5344CB8AC3E}">
        <p14:creationId xmlns:p14="http://schemas.microsoft.com/office/powerpoint/2010/main" val="364580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5A627-8292-FA04-1847-242A68F1DC71}"/>
              </a:ext>
            </a:extLst>
          </p:cNvPr>
          <p:cNvSpPr txBox="1"/>
          <p:nvPr/>
        </p:nvSpPr>
        <p:spPr>
          <a:xfrm>
            <a:off x="2719635" y="3063760"/>
            <a:ext cx="7080721" cy="1538883"/>
          </a:xfrm>
          <a:prstGeom prst="rect">
            <a:avLst/>
          </a:prstGeom>
          <a:noFill/>
        </p:spPr>
        <p:txBody>
          <a:bodyPr wrap="none" rtlCol="0">
            <a:spAutoFit/>
          </a:bodyPr>
          <a:lstStyle/>
          <a:p>
            <a:pPr algn="ctr">
              <a:spcBef>
                <a:spcPct val="50000"/>
              </a:spcBef>
            </a:pPr>
            <a:r>
              <a:rPr lang="en-GB" altLang="en-US" sz="4000" b="1" dirty="0">
                <a:latin typeface="Calibri" pitchFamily="34" charset="0"/>
              </a:rPr>
              <a:t>Chapter 1 </a:t>
            </a:r>
          </a:p>
          <a:p>
            <a:pPr algn="ctr">
              <a:spcBef>
                <a:spcPct val="50000"/>
              </a:spcBef>
            </a:pPr>
            <a:r>
              <a:rPr lang="en-US" sz="3600" b="1" dirty="0"/>
              <a:t>Managers and You in the Workplace</a:t>
            </a:r>
            <a:endParaRPr lang="en-GB" altLang="en-US" sz="3600" b="1" dirty="0">
              <a:latin typeface="Calibri" pitchFamily="34" charset="0"/>
            </a:endParaRPr>
          </a:p>
        </p:txBody>
      </p:sp>
    </p:spTree>
    <p:extLst>
      <p:ext uri="{BB962C8B-B14F-4D97-AF65-F5344CB8AC3E}">
        <p14:creationId xmlns:p14="http://schemas.microsoft.com/office/powerpoint/2010/main" val="298221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1864426"/>
            <a:ext cx="11032176" cy="4263242"/>
          </a:xfrm>
        </p:spPr>
        <p:txBody>
          <a:bodyPr>
            <a:normAutofit fontScale="85000" lnSpcReduction="20000"/>
          </a:bodyPr>
          <a:lstStyle/>
          <a:p>
            <a:pPr marL="0" indent="0">
              <a:buNone/>
            </a:pPr>
            <a:r>
              <a:rPr lang="en-US" b="1" dirty="0"/>
              <a:t>Manager</a:t>
            </a:r>
          </a:p>
          <a:p>
            <a:pPr marL="0" indent="0">
              <a:buNone/>
            </a:pPr>
            <a:r>
              <a:rPr lang="en-US" dirty="0"/>
              <a:t>A manager is someone who coordinates and oversees the work of other people so organizational goals can be accomplished. </a:t>
            </a:r>
          </a:p>
          <a:p>
            <a:pPr marL="0" indent="0">
              <a:buNone/>
            </a:pPr>
            <a:endParaRPr lang="en-US" dirty="0"/>
          </a:p>
          <a:p>
            <a:pPr marL="0" indent="0">
              <a:buNone/>
            </a:pPr>
            <a:r>
              <a:rPr lang="en-US" altLang="en-US" b="1" dirty="0"/>
              <a:t>Operatives/ Non Managerial Employees</a:t>
            </a:r>
          </a:p>
          <a:p>
            <a:pPr marL="0" indent="0">
              <a:buNone/>
            </a:pPr>
            <a:r>
              <a:rPr lang="en-US" altLang="en-US" dirty="0"/>
              <a:t>People who work directly on a job or task and have no responsibility for overseeing the work of others</a:t>
            </a:r>
          </a:p>
          <a:p>
            <a:pPr marL="0" indent="0">
              <a:buNone/>
            </a:pPr>
            <a:endParaRPr lang="en-US" b="1" dirty="0"/>
          </a:p>
          <a:p>
            <a:pPr marL="0" indent="0">
              <a:buNone/>
            </a:pPr>
            <a:r>
              <a:rPr lang="en-US" b="1" dirty="0"/>
              <a:t>First-line (Frontline) Managers </a:t>
            </a:r>
          </a:p>
          <a:p>
            <a:pPr marL="0" indent="0">
              <a:buNone/>
            </a:pPr>
            <a:r>
              <a:rPr lang="en-US" dirty="0"/>
              <a:t>Managers at the lowest level of management who manage the work of non managerial employees. These managers often have titles such as supervisors or even shift managers, district managers, department managers, or office managers. </a:t>
            </a:r>
          </a:p>
        </p:txBody>
      </p:sp>
      <p:sp>
        <p:nvSpPr>
          <p:cNvPr id="4" name="Title 4">
            <a:extLst>
              <a:ext uri="{FF2B5EF4-FFF2-40B4-BE49-F238E27FC236}">
                <a16:creationId xmlns:a16="http://schemas.microsoft.com/office/drawing/2014/main" id="{90C57C00-B854-40D9-B8A5-764D97D49897}"/>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
        <p:nvSpPr>
          <p:cNvPr id="5" name="Rectangle 2">
            <a:extLst>
              <a:ext uri="{FF2B5EF4-FFF2-40B4-BE49-F238E27FC236}">
                <a16:creationId xmlns:a16="http://schemas.microsoft.com/office/drawing/2014/main" id="{C26B3F0C-E318-4E9C-9D86-3F43E3C82532}"/>
              </a:ext>
            </a:extLst>
          </p:cNvPr>
          <p:cNvSpPr>
            <a:spLocks noGrp="1" noRot="1" noChangeArrowheads="1"/>
          </p:cNvSpPr>
          <p:nvPr>
            <p:ph type="title"/>
          </p:nvPr>
        </p:nvSpPr>
        <p:spPr>
          <a:xfrm>
            <a:off x="1324708" y="704850"/>
            <a:ext cx="10257692" cy="742950"/>
          </a:xfrm>
        </p:spPr>
        <p:txBody>
          <a:bodyPr>
            <a:normAutofit/>
          </a:bodyPr>
          <a:lstStyle/>
          <a:p>
            <a:pPr algn="r" eaLnBrk="1" hangingPunct="1"/>
            <a:r>
              <a:rPr lang="en-US" altLang="en-US" sz="2800" b="1" dirty="0">
                <a:solidFill>
                  <a:schemeClr val="bg1"/>
                </a:solidFill>
              </a:rPr>
              <a:t>Introduction </a:t>
            </a:r>
          </a:p>
        </p:txBody>
      </p:sp>
    </p:spTree>
    <p:extLst>
      <p:ext uri="{BB962C8B-B14F-4D97-AF65-F5344CB8AC3E}">
        <p14:creationId xmlns:p14="http://schemas.microsoft.com/office/powerpoint/2010/main" val="299997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88" y="1840675"/>
            <a:ext cx="10980509" cy="4306784"/>
          </a:xfrm>
        </p:spPr>
        <p:txBody>
          <a:bodyPr>
            <a:normAutofit/>
          </a:bodyPr>
          <a:lstStyle/>
          <a:p>
            <a:pPr marL="0" indent="0">
              <a:buNone/>
            </a:pPr>
            <a:r>
              <a:rPr lang="en-US" sz="2400" b="1" dirty="0"/>
              <a:t>Middle Managers</a:t>
            </a:r>
          </a:p>
          <a:p>
            <a:pPr marL="0" indent="0">
              <a:buNone/>
            </a:pPr>
            <a:r>
              <a:rPr lang="en-US" sz="2400" dirty="0"/>
              <a:t>Middle managers manage the work of first-line managers and can be found between the lowest and top levels of the organization. They may have titles such as regional manager, project leader, store manager, or division manager. Middle managers are mainly responsible for turning company strategy into action.</a:t>
            </a:r>
          </a:p>
          <a:p>
            <a:pPr marL="0" indent="0">
              <a:buNone/>
            </a:pPr>
            <a:r>
              <a:rPr lang="en-US" sz="2400" b="1" dirty="0"/>
              <a:t>Top Managers </a:t>
            </a:r>
          </a:p>
          <a:p>
            <a:pPr marL="0" indent="0">
              <a:buNone/>
            </a:pPr>
            <a:r>
              <a:rPr lang="en-US" sz="2400" dirty="0"/>
              <a:t>Managers at or near the upper levels of the organization structure who are responsible for making organization-wide decisions and establishing the goals and plans that affect the entire organization. These individuals typically have titles such as executive vice president, president, managing director, chief operating officer, or chief executive officer. </a:t>
            </a:r>
          </a:p>
        </p:txBody>
      </p:sp>
      <p:sp>
        <p:nvSpPr>
          <p:cNvPr id="4" name="Title 4">
            <a:extLst>
              <a:ext uri="{FF2B5EF4-FFF2-40B4-BE49-F238E27FC236}">
                <a16:creationId xmlns:a16="http://schemas.microsoft.com/office/drawing/2014/main" id="{B48EB352-963C-4B51-8D25-4D214B3B1D11}"/>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77651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324708" y="704850"/>
            <a:ext cx="10257692" cy="742950"/>
          </a:xfrm>
        </p:spPr>
        <p:txBody>
          <a:bodyPr>
            <a:normAutofit/>
          </a:bodyPr>
          <a:lstStyle/>
          <a:p>
            <a:pPr algn="r" eaLnBrk="1" hangingPunct="1"/>
            <a:r>
              <a:rPr lang="en-US" altLang="en-US" sz="2800" b="1" dirty="0">
                <a:solidFill>
                  <a:schemeClr val="bg1"/>
                </a:solidFill>
              </a:rPr>
              <a:t>Functions of Top Level Management</a:t>
            </a:r>
          </a:p>
        </p:txBody>
      </p:sp>
      <p:sp>
        <p:nvSpPr>
          <p:cNvPr id="32771" name="Rectangle 3"/>
          <p:cNvSpPr>
            <a:spLocks noGrp="1" noRot="1" noChangeArrowheads="1"/>
          </p:cNvSpPr>
          <p:nvPr>
            <p:ph idx="1"/>
          </p:nvPr>
        </p:nvSpPr>
        <p:spPr>
          <a:xfrm>
            <a:off x="1341803" y="2253092"/>
            <a:ext cx="10240597" cy="3361348"/>
          </a:xfrm>
        </p:spPr>
        <p:txBody>
          <a:bodyPr/>
          <a:lstStyle/>
          <a:p>
            <a:pPr eaLnBrk="1" hangingPunct="1"/>
            <a:r>
              <a:rPr lang="en-US" altLang="en-US" dirty="0"/>
              <a:t>Determining Objectives</a:t>
            </a:r>
          </a:p>
          <a:p>
            <a:pPr eaLnBrk="1" hangingPunct="1"/>
            <a:r>
              <a:rPr lang="en-US" altLang="en-US" dirty="0"/>
              <a:t>Determining Policies</a:t>
            </a:r>
          </a:p>
          <a:p>
            <a:pPr eaLnBrk="1" hangingPunct="1"/>
            <a:r>
              <a:rPr lang="en-US" altLang="en-US" dirty="0"/>
              <a:t>Determining Activities</a:t>
            </a:r>
          </a:p>
          <a:p>
            <a:pPr eaLnBrk="1" hangingPunct="1"/>
            <a:r>
              <a:rPr lang="en-US" altLang="en-US" dirty="0"/>
              <a:t>Assembling Resources</a:t>
            </a:r>
          </a:p>
          <a:p>
            <a:pPr eaLnBrk="1" hangingPunct="1"/>
            <a:r>
              <a:rPr lang="en-US" altLang="en-US" dirty="0"/>
              <a:t>Controlling the Work Performance</a:t>
            </a:r>
          </a:p>
          <a:p>
            <a:pPr eaLnBrk="1" hangingPunct="1"/>
            <a:r>
              <a:rPr lang="en-US" altLang="en-US" dirty="0"/>
              <a:t>Approving Budgets</a:t>
            </a:r>
          </a:p>
        </p:txBody>
      </p:sp>
      <p:sp>
        <p:nvSpPr>
          <p:cNvPr id="4" name="Title 4">
            <a:extLst>
              <a:ext uri="{FF2B5EF4-FFF2-40B4-BE49-F238E27FC236}">
                <a16:creationId xmlns:a16="http://schemas.microsoft.com/office/drawing/2014/main" id="{6B7705C4-5747-40F8-97CA-A594A3929FF6}"/>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8301515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430215" y="579439"/>
            <a:ext cx="10050585" cy="579437"/>
          </a:xfrm>
        </p:spPr>
        <p:txBody>
          <a:bodyPr>
            <a:normAutofit/>
          </a:bodyPr>
          <a:lstStyle/>
          <a:p>
            <a:pPr algn="r" eaLnBrk="1" hangingPunct="1"/>
            <a:r>
              <a:rPr lang="en-US" altLang="en-US" sz="2800" b="1" dirty="0">
                <a:solidFill>
                  <a:schemeClr val="bg1"/>
                </a:solidFill>
              </a:rPr>
              <a:t>Functions of Middle Level Management </a:t>
            </a:r>
          </a:p>
        </p:txBody>
      </p:sp>
      <p:sp>
        <p:nvSpPr>
          <p:cNvPr id="33795" name="Rectangle 3"/>
          <p:cNvSpPr>
            <a:spLocks noGrp="1" noRot="1" noChangeArrowheads="1"/>
          </p:cNvSpPr>
          <p:nvPr>
            <p:ph idx="1"/>
          </p:nvPr>
        </p:nvSpPr>
        <p:spPr>
          <a:xfrm>
            <a:off x="753473" y="1706561"/>
            <a:ext cx="10322659" cy="4572000"/>
          </a:xfrm>
        </p:spPr>
        <p:txBody>
          <a:bodyPr/>
          <a:lstStyle/>
          <a:p>
            <a:pPr eaLnBrk="1" hangingPunct="1">
              <a:buSzPct val="105000"/>
            </a:pPr>
            <a:r>
              <a:rPr lang="en-US" altLang="en-US" dirty="0"/>
              <a:t>Interpreting Policies</a:t>
            </a:r>
          </a:p>
          <a:p>
            <a:pPr eaLnBrk="1" hangingPunct="1">
              <a:buSzPct val="105000"/>
            </a:pPr>
            <a:r>
              <a:rPr lang="en-US" altLang="en-US" dirty="0"/>
              <a:t>Preparing Organizational set-up</a:t>
            </a:r>
          </a:p>
          <a:p>
            <a:pPr eaLnBrk="1" hangingPunct="1">
              <a:buSzPct val="105000"/>
            </a:pPr>
            <a:r>
              <a:rPr lang="en-US" altLang="en-US" dirty="0"/>
              <a:t>Appointing Employees</a:t>
            </a:r>
          </a:p>
          <a:p>
            <a:pPr eaLnBrk="1" hangingPunct="1">
              <a:buSzPct val="105000"/>
            </a:pPr>
            <a:r>
              <a:rPr lang="en-US" altLang="en-US" dirty="0"/>
              <a:t>Issuing Instructions</a:t>
            </a:r>
          </a:p>
          <a:p>
            <a:pPr eaLnBrk="1" hangingPunct="1">
              <a:buSzPct val="105000"/>
            </a:pPr>
            <a:r>
              <a:rPr lang="en-US" altLang="en-US" dirty="0"/>
              <a:t>Motivating Employees</a:t>
            </a:r>
          </a:p>
          <a:p>
            <a:pPr eaLnBrk="1" hangingPunct="1">
              <a:buSzPct val="105000"/>
            </a:pPr>
            <a:r>
              <a:rPr lang="en-US" altLang="en-US" dirty="0"/>
              <a:t>Creating Cooperation</a:t>
            </a:r>
          </a:p>
          <a:p>
            <a:pPr eaLnBrk="1" hangingPunct="1">
              <a:buSzPct val="105000"/>
            </a:pPr>
            <a:r>
              <a:rPr lang="en-US" altLang="en-US" dirty="0"/>
              <a:t>Collecting &amp; Submitting Information</a:t>
            </a:r>
          </a:p>
          <a:p>
            <a:pPr eaLnBrk="1" hangingPunct="1">
              <a:buSzPct val="105000"/>
            </a:pPr>
            <a:r>
              <a:rPr lang="en-US" altLang="en-US" dirty="0"/>
              <a:t>Submitting Suggestions</a:t>
            </a:r>
          </a:p>
        </p:txBody>
      </p:sp>
      <p:sp>
        <p:nvSpPr>
          <p:cNvPr id="4" name="Title 4">
            <a:extLst>
              <a:ext uri="{FF2B5EF4-FFF2-40B4-BE49-F238E27FC236}">
                <a16:creationId xmlns:a16="http://schemas.microsoft.com/office/drawing/2014/main" id="{33688684-8809-472E-89A8-6B4347AC56D0}"/>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2136577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1664677" y="740019"/>
            <a:ext cx="10257692" cy="666750"/>
          </a:xfrm>
        </p:spPr>
        <p:txBody>
          <a:bodyPr>
            <a:normAutofit/>
          </a:bodyPr>
          <a:lstStyle/>
          <a:p>
            <a:pPr algn="r" eaLnBrk="1" hangingPunct="1"/>
            <a:r>
              <a:rPr lang="en-US" altLang="en-US" sz="2800" b="1" dirty="0">
                <a:solidFill>
                  <a:schemeClr val="bg1"/>
                </a:solidFill>
              </a:rPr>
              <a:t>Functions of Lower Level Management </a:t>
            </a:r>
          </a:p>
        </p:txBody>
      </p:sp>
      <p:sp>
        <p:nvSpPr>
          <p:cNvPr id="34819" name="Rectangle 3"/>
          <p:cNvSpPr>
            <a:spLocks noGrp="1" noRot="1" noChangeArrowheads="1"/>
          </p:cNvSpPr>
          <p:nvPr>
            <p:ph idx="1"/>
          </p:nvPr>
        </p:nvSpPr>
        <p:spPr>
          <a:xfrm>
            <a:off x="787578" y="2109066"/>
            <a:ext cx="10205428" cy="3361348"/>
          </a:xfrm>
        </p:spPr>
        <p:txBody>
          <a:bodyPr/>
          <a:lstStyle/>
          <a:p>
            <a:pPr eaLnBrk="1" hangingPunct="1"/>
            <a:r>
              <a:rPr lang="en-US" altLang="en-US" dirty="0"/>
              <a:t>Submitting Workers Grievances</a:t>
            </a:r>
          </a:p>
          <a:p>
            <a:pPr eaLnBrk="1" hangingPunct="1"/>
            <a:r>
              <a:rPr lang="en-US" altLang="en-US" dirty="0"/>
              <a:t>Ensuring Proper working Environment</a:t>
            </a:r>
          </a:p>
          <a:p>
            <a:pPr eaLnBrk="1" hangingPunct="1"/>
            <a:r>
              <a:rPr lang="en-US" altLang="en-US" dirty="0"/>
              <a:t>Ensuring Safety of Workers</a:t>
            </a:r>
          </a:p>
          <a:p>
            <a:pPr eaLnBrk="1" hangingPunct="1"/>
            <a:r>
              <a:rPr lang="en-US" altLang="en-US" dirty="0"/>
              <a:t>Helping Middle Level Management</a:t>
            </a:r>
          </a:p>
          <a:p>
            <a:pPr eaLnBrk="1" hangingPunct="1"/>
            <a:r>
              <a:rPr lang="en-US" altLang="en-US" dirty="0"/>
              <a:t>Inviting Suggestions</a:t>
            </a:r>
          </a:p>
          <a:p>
            <a:pPr eaLnBrk="1" hangingPunct="1"/>
            <a:r>
              <a:rPr lang="en-US" altLang="en-US" dirty="0"/>
              <a:t>Creating better Human Relations</a:t>
            </a:r>
          </a:p>
        </p:txBody>
      </p:sp>
      <p:sp>
        <p:nvSpPr>
          <p:cNvPr id="4" name="Title 4">
            <a:extLst>
              <a:ext uri="{FF2B5EF4-FFF2-40B4-BE49-F238E27FC236}">
                <a16:creationId xmlns:a16="http://schemas.microsoft.com/office/drawing/2014/main" id="{46346700-5F9F-42A1-8793-C7859E8C40FB}"/>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2331714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3" y="2161309"/>
            <a:ext cx="11016135" cy="4021778"/>
          </a:xfrm>
        </p:spPr>
        <p:txBody>
          <a:bodyPr/>
          <a:lstStyle/>
          <a:p>
            <a:pPr marL="0" indent="0">
              <a:buNone/>
            </a:pPr>
            <a:r>
              <a:rPr lang="en-US" b="1" dirty="0"/>
              <a:t>Organization</a:t>
            </a:r>
          </a:p>
          <a:p>
            <a:pPr marL="0" indent="0">
              <a:buNone/>
            </a:pPr>
            <a:r>
              <a:rPr lang="en-US" dirty="0"/>
              <a:t>A deliberate arrangement of people to accomplish some specific purpose. All are considered organizations and have three common characteristics. </a:t>
            </a:r>
          </a:p>
          <a:p>
            <a:pPr marL="0" indent="0">
              <a:buNone/>
            </a:pPr>
            <a:endParaRPr lang="en-US" b="1" dirty="0"/>
          </a:p>
          <a:p>
            <a:pPr marL="0" indent="0">
              <a:buNone/>
            </a:pPr>
            <a:endParaRPr lang="en-US" b="1" dirty="0"/>
          </a:p>
        </p:txBody>
      </p:sp>
      <p:pic>
        <p:nvPicPr>
          <p:cNvPr id="4" name="Picture 3"/>
          <p:cNvPicPr>
            <a:picLocks noChangeAspect="1"/>
          </p:cNvPicPr>
          <p:nvPr/>
        </p:nvPicPr>
        <p:blipFill>
          <a:blip r:embed="rId2"/>
          <a:stretch>
            <a:fillRect/>
          </a:stretch>
        </p:blipFill>
        <p:spPr>
          <a:xfrm>
            <a:off x="4073236" y="4048297"/>
            <a:ext cx="3693226" cy="2024743"/>
          </a:xfrm>
          <a:prstGeom prst="rect">
            <a:avLst/>
          </a:prstGeom>
        </p:spPr>
      </p:pic>
      <p:sp>
        <p:nvSpPr>
          <p:cNvPr id="5" name="Title 4">
            <a:extLst>
              <a:ext uri="{FF2B5EF4-FFF2-40B4-BE49-F238E27FC236}">
                <a16:creationId xmlns:a16="http://schemas.microsoft.com/office/drawing/2014/main" id="{80257F95-ECC1-47E8-8374-0D7BF365B367}"/>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84203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162" y="1710047"/>
            <a:ext cx="10854152" cy="5351814"/>
          </a:xfrm>
        </p:spPr>
        <p:txBody>
          <a:bodyPr>
            <a:normAutofit/>
          </a:bodyPr>
          <a:lstStyle/>
          <a:p>
            <a:pPr marL="0" indent="0">
              <a:buNone/>
            </a:pPr>
            <a:r>
              <a:rPr lang="en-US" sz="2400" b="1" dirty="0"/>
              <a:t>Management</a:t>
            </a:r>
          </a:p>
          <a:p>
            <a:pPr marL="0" indent="0">
              <a:buNone/>
            </a:pPr>
            <a:r>
              <a:rPr lang="en-US" sz="2400" dirty="0"/>
              <a:t>Management involves coordinating and overseeing the work activities of others so their activities are completed efficiently and effectively.</a:t>
            </a:r>
          </a:p>
          <a:p>
            <a:pPr marL="0" indent="0">
              <a:buNone/>
            </a:pPr>
            <a:r>
              <a:rPr lang="en-US" sz="2400" b="1" dirty="0"/>
              <a:t>Efficiency</a:t>
            </a:r>
          </a:p>
          <a:p>
            <a:pPr marL="0" indent="0">
              <a:buNone/>
            </a:pPr>
            <a:r>
              <a:rPr lang="en-US" sz="2400" dirty="0"/>
              <a:t>Doing things right, or getting the most output from the least amount of inputs </a:t>
            </a:r>
          </a:p>
          <a:p>
            <a:pPr marL="0" indent="0">
              <a:buNone/>
            </a:pPr>
            <a:r>
              <a:rPr lang="en-US" sz="2400" b="1" dirty="0"/>
              <a:t>Effectiveness</a:t>
            </a:r>
          </a:p>
          <a:p>
            <a:pPr marL="0" indent="0">
              <a:buNone/>
            </a:pPr>
            <a:r>
              <a:rPr lang="en-US" sz="2400" dirty="0"/>
              <a:t>Doing the right things, or doing those work activities that will result in achieving goals</a:t>
            </a:r>
          </a:p>
          <a:p>
            <a:pPr marL="0" indent="0">
              <a:buNone/>
            </a:pPr>
            <a:endParaRPr lang="en-US" sz="2400" dirty="0"/>
          </a:p>
          <a:p>
            <a:pPr marL="0" indent="0">
              <a:buNone/>
            </a:pPr>
            <a:endParaRPr lang="en-US" sz="2400" b="1" dirty="0"/>
          </a:p>
        </p:txBody>
      </p:sp>
      <p:pic>
        <p:nvPicPr>
          <p:cNvPr id="4" name="Picture 3"/>
          <p:cNvPicPr>
            <a:picLocks noChangeAspect="1"/>
          </p:cNvPicPr>
          <p:nvPr/>
        </p:nvPicPr>
        <p:blipFill>
          <a:blip r:embed="rId2"/>
          <a:stretch>
            <a:fillRect/>
          </a:stretch>
        </p:blipFill>
        <p:spPr>
          <a:xfrm>
            <a:off x="4562209" y="4712760"/>
            <a:ext cx="6988629" cy="2056176"/>
          </a:xfrm>
          <a:prstGeom prst="rect">
            <a:avLst/>
          </a:prstGeom>
        </p:spPr>
      </p:pic>
      <p:sp>
        <p:nvSpPr>
          <p:cNvPr id="5" name="Title 4">
            <a:extLst>
              <a:ext uri="{FF2B5EF4-FFF2-40B4-BE49-F238E27FC236}">
                <a16:creationId xmlns:a16="http://schemas.microsoft.com/office/drawing/2014/main" id="{ACE258D7-FDA9-4AA2-B71D-39B2889C2DE8}"/>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936115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533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Unicode MS</vt:lpstr>
      <vt:lpstr>Algerian</vt:lpstr>
      <vt:lpstr>Arial</vt:lpstr>
      <vt:lpstr>Calibri</vt:lpstr>
      <vt:lpstr>Calibri Light</vt:lpstr>
      <vt:lpstr>Mont Heavy DEMO</vt:lpstr>
      <vt:lpstr>Times New Roman</vt:lpstr>
      <vt:lpstr>Office Theme</vt:lpstr>
      <vt:lpstr>PowerPoint Presentation</vt:lpstr>
      <vt:lpstr>PowerPoint Presentation</vt:lpstr>
      <vt:lpstr>Introduction </vt:lpstr>
      <vt:lpstr>PowerPoint Presentation</vt:lpstr>
      <vt:lpstr>Functions of Top Level Management</vt:lpstr>
      <vt:lpstr>Functions of Middle Level Management </vt:lpstr>
      <vt:lpstr>Functions of Lower Level Management </vt:lpstr>
      <vt:lpstr>PowerPoint Presentation</vt:lpstr>
      <vt:lpstr>PowerPoint Presentation</vt:lpstr>
      <vt:lpstr>Management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Rana Zeeshan Mubarak</dc:creator>
  <cp:lastModifiedBy>Ateeq, Azar</cp:lastModifiedBy>
  <cp:revision>26</cp:revision>
  <dcterms:created xsi:type="dcterms:W3CDTF">2022-09-09T11:20:56Z</dcterms:created>
  <dcterms:modified xsi:type="dcterms:W3CDTF">2022-10-13T03:48:50Z</dcterms:modified>
</cp:coreProperties>
</file>