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2" r:id="rId3"/>
    <p:sldId id="267" r:id="rId4"/>
    <p:sldId id="273" r:id="rId5"/>
    <p:sldId id="274" r:id="rId6"/>
    <p:sldId id="275" r:id="rId7"/>
    <p:sldId id="377" r:id="rId8"/>
    <p:sldId id="258" r:id="rId9"/>
    <p:sldId id="276" r:id="rId10"/>
    <p:sldId id="37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9BA4D-C936-4BDB-8D37-55B7060AD2A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CD24A-B9CF-4712-B8F2-4DDA42CF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6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D94E-A1EF-C7EE-B6BC-2236741EA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2FADC-44E4-2C94-6FBC-9B18767DC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4D031-EE6F-ED8A-FD4D-B23A0549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120FD-06FD-19AD-2F40-F9C0BD1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D351F-5128-3168-CF7E-6A7CB5CB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9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1058-DD6C-4864-50A4-E6F1C749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06F63-F727-FA74-3BCA-C77DAD254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BB254-B7DB-4F11-FE48-7A5C90C7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51ACE-7205-14CE-0B54-8884E4CC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2FA33-50FC-882C-994C-D360A971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0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A2743-AA73-DA51-29D7-3B63A704C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276FF-5D56-7071-A8B4-730F28CCA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DC7EF-3B5C-D9D9-B4F1-327B54A8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BF82B-02EF-A95A-AF42-079A76CD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BD617-3A6E-EF07-23E2-DDFDAD85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4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CD0D-9E1A-E338-1A9A-6E7279C2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D8FDA-0F79-E01B-AFE3-96F9D21F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371FA-757A-F559-6747-8A9A017B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994D4-E816-92FC-1CF9-207453C1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1F10-DC42-7E56-6451-37CD93E8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9FCB-3023-48EE-B5C3-C0A13A67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14318-ADD0-F17B-9D3B-C8BED8BA4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AEE8A-6040-D8F0-7FDE-FAE9AC0A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FBAAF-7105-28ED-3232-9333A8AF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B4615-3D0E-A509-D239-BDA35B87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74FB-D4C3-C782-755A-C78AB791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AD4FB-AFDF-0F0D-15CF-9EFE449EE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EDCBB-202A-741E-8311-64C039E70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51CD8-7499-9724-6467-D71AE06E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58814-63A6-4A61-F34A-FD95732A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5CF14-6480-704A-3C3B-30E289A3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4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6610-D365-95AE-BA4A-401A60EA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22BA3-59DD-406F-5129-57F2902BF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2BB72-398A-23D2-0750-2F5FDADA8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38A7E-F98B-5201-CE6A-2960A6C90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32F7C-2282-766F-5A5C-DF99694A8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5CD2A-5ABD-5249-8253-1D60EB10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C4C4DD-52CA-9D29-7140-E09BF9AC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4A165-1890-9717-E776-A455FE2F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8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653E-AE6F-68F0-B1AB-0C091F3F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13A5AA-B337-6172-8099-FDC9B74B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57A0D-CAA5-AB08-6492-0DCE1355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35099-489D-B052-EFB4-20B07CDE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2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594C7-1E91-5FC7-79F8-86AD30A7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1C71A-DDE3-B2A2-730C-12980D37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34924-D1C9-F727-7AB8-1A651501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8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A073-7178-5590-4DF5-04D31569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46687-BE4C-7B99-0777-B433DF22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30387-6479-8B88-AF65-9A2D2CB74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B1D5C-B787-AB0A-8720-6E5CBCEA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5F572-4A69-C3D3-4162-6C322844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16F09-5E4C-22BE-322D-3A12CBF1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8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A966-96DA-672F-BBBC-D5239C7A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23E1D-EC1A-F3D7-2C16-ABFD07AA0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5F572-0BDB-A76A-EDF3-5D39D483B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2B128-514A-0919-83B8-3CA124F8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BD1AF-13F3-6156-82FE-3F4C8007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16F19-E9C2-BECD-0366-DEDC404A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C4839B-F31F-668B-29CC-8FDE82CF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00D5B-AE31-7C27-B0C5-D0F683052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22329-8EDC-8A4F-1775-9EE5A108C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00EE1-4738-4005-8456-7C51B897AA0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94104-558D-ADCC-0D0E-8EF38216B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0F2F-0B4D-94DA-D270-640199BC8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8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DFD9C7-584D-1AD7-D68B-E6583B6EE6AE}"/>
              </a:ext>
            </a:extLst>
          </p:cNvPr>
          <p:cNvSpPr txBox="1"/>
          <p:nvPr/>
        </p:nvSpPr>
        <p:spPr>
          <a:xfrm>
            <a:off x="2582064" y="1800325"/>
            <a:ext cx="70278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-300" dirty="0">
                <a:latin typeface="Mont Heavy DEMO" panose="00000A00000000000000" pitchFamily="50" charset="0"/>
              </a:rPr>
              <a:t>Fundamentals of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82652-DAC0-0BE1-090B-270B7429C476}"/>
              </a:ext>
            </a:extLst>
          </p:cNvPr>
          <p:cNvSpPr txBox="1"/>
          <p:nvPr/>
        </p:nvSpPr>
        <p:spPr>
          <a:xfrm>
            <a:off x="4852871" y="4036959"/>
            <a:ext cx="248625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spc="-300" dirty="0">
                <a:latin typeface="Mont Heavy DEMO" panose="00000A00000000000000" pitchFamily="50" charset="0"/>
              </a:rPr>
              <a:t>SESSION 2</a:t>
            </a:r>
          </a:p>
          <a:p>
            <a:pPr algn="ctr"/>
            <a:endParaRPr lang="en-US" sz="800" spc="-300" dirty="0">
              <a:latin typeface="Mont Heavy DEMO" panose="00000A00000000000000" pitchFamily="50" charset="0"/>
            </a:endParaRPr>
          </a:p>
          <a:p>
            <a:pPr algn="ctr"/>
            <a:r>
              <a:rPr lang="en-US" sz="2400" spc="-300" dirty="0">
                <a:latin typeface="Mont Heavy DEMO" panose="00000A00000000000000" pitchFamily="50" charset="0"/>
              </a:rPr>
              <a:t>BY</a:t>
            </a:r>
          </a:p>
          <a:p>
            <a:pPr algn="ctr"/>
            <a:r>
              <a:rPr lang="en-US" sz="3600" spc="-300" dirty="0">
                <a:latin typeface="Mont Heavy DEMO" panose="00000A00000000000000" pitchFamily="50" charset="0"/>
              </a:rPr>
              <a:t>Azar Ejaz Ateeq</a:t>
            </a:r>
          </a:p>
        </p:txBody>
      </p:sp>
    </p:spTree>
    <p:extLst>
      <p:ext uri="{BB962C8B-B14F-4D97-AF65-F5344CB8AC3E}">
        <p14:creationId xmlns:p14="http://schemas.microsoft.com/office/powerpoint/2010/main" val="20910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86643" y="278607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</a:rPr>
              <a:t>WHY study Management?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86643" y="1769423"/>
            <a:ext cx="10018713" cy="263054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Universality of Management </a:t>
            </a:r>
          </a:p>
          <a:p>
            <a:pPr marL="0" indent="0">
              <a:buNone/>
            </a:pPr>
            <a:r>
              <a:rPr lang="en-US" dirty="0"/>
              <a:t>The reality that management is needed in all types and sizes of organizations, at all organizational levels, in all organizational areas, and in organizations no matter where located.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98" y="3522022"/>
            <a:ext cx="8613762" cy="297833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60CC968-4471-4E6E-BED3-1F0C28600796}"/>
              </a:ext>
            </a:extLst>
          </p:cNvPr>
          <p:cNvSpPr txBox="1">
            <a:spLocks/>
          </p:cNvSpPr>
          <p:nvPr/>
        </p:nvSpPr>
        <p:spPr>
          <a:xfrm>
            <a:off x="0" y="6475857"/>
            <a:ext cx="12192000" cy="382143"/>
          </a:xfrm>
          <a:prstGeom prst="rect">
            <a:avLst/>
          </a:prstGeom>
          <a:solidFill>
            <a:srgbClr val="080349"/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rgbClr val="FFFF00"/>
                </a:solidFill>
                <a:ea typeface="Arial Unicode MS"/>
                <a:cs typeface="Times New Roman" panose="02020603050405020304" pitchFamily="18" charset="0"/>
              </a:rPr>
              <a:t>Reference</a:t>
            </a:r>
            <a:r>
              <a:rPr lang="en-US" sz="700" i="1" dirty="0">
                <a:solidFill>
                  <a:schemeClr val="bg1"/>
                </a:solidFill>
                <a:ea typeface="Arial Unicode MS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Management, 14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Edition by Stephen P. Robbins </a:t>
            </a:r>
            <a:endParaRPr lang="en-US" sz="2700" b="1" dirty="0">
              <a:solidFill>
                <a:schemeClr val="bg1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377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06B29B-4509-8372-1536-72B0E112C477}"/>
              </a:ext>
            </a:extLst>
          </p:cNvPr>
          <p:cNvSpPr txBox="1"/>
          <p:nvPr/>
        </p:nvSpPr>
        <p:spPr>
          <a:xfrm>
            <a:off x="3735848" y="3551285"/>
            <a:ext cx="4855768" cy="110799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FFC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spc="-300" dirty="0">
                <a:solidFill>
                  <a:srgbClr val="080349"/>
                </a:solidFill>
                <a:latin typeface="Algerian" panose="04020705040A02060702" pitchFamily="82" charset="0"/>
              </a:rPr>
              <a:t>THANK YOU</a:t>
            </a:r>
            <a:endParaRPr kumimoji="0" lang="en-US" sz="6600" b="1" u="none" strike="noStrike" kern="1200" cap="none" spc="-300" normalizeH="0" baseline="0" noProof="0" dirty="0">
              <a:ln>
                <a:noFill/>
              </a:ln>
              <a:solidFill>
                <a:srgbClr val="080349"/>
              </a:solidFill>
              <a:effectLst/>
              <a:uLnTx/>
              <a:uFillTx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80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25A627-8292-FA04-1847-242A68F1DC71}"/>
              </a:ext>
            </a:extLst>
          </p:cNvPr>
          <p:cNvSpPr txBox="1"/>
          <p:nvPr/>
        </p:nvSpPr>
        <p:spPr>
          <a:xfrm>
            <a:off x="2719635" y="3063760"/>
            <a:ext cx="708072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4000" b="1" dirty="0">
                <a:latin typeface="Calibri" pitchFamily="34" charset="0"/>
              </a:rPr>
              <a:t>Chapter 1 </a:t>
            </a:r>
          </a:p>
          <a:p>
            <a:pPr algn="ctr">
              <a:spcBef>
                <a:spcPct val="50000"/>
              </a:spcBef>
            </a:pPr>
            <a:r>
              <a:rPr lang="en-US" sz="3600" b="1" dirty="0"/>
              <a:t>Managers and You in the Workplace</a:t>
            </a:r>
            <a:endParaRPr lang="en-GB" altLang="en-US" sz="36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21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830088" y="473747"/>
            <a:ext cx="8077200" cy="519112"/>
          </a:xfrm>
        </p:spPr>
        <p:txBody>
          <a:bodyPr>
            <a:normAutofit fontScale="90000"/>
          </a:bodyPr>
          <a:lstStyle/>
          <a:p>
            <a:pPr algn="r" eaLnBrk="1" hangingPunct="1"/>
            <a:r>
              <a:rPr lang="en-US" altLang="en-US" sz="3200" b="1" dirty="0">
                <a:solidFill>
                  <a:schemeClr val="bg1"/>
                </a:solidFill>
              </a:rPr>
              <a:t>Henry </a:t>
            </a:r>
            <a:r>
              <a:rPr lang="en-US" altLang="en-US" sz="3200" b="1" dirty="0" err="1">
                <a:solidFill>
                  <a:schemeClr val="bg1"/>
                </a:solidFill>
              </a:rPr>
              <a:t>Mintzberg’s</a:t>
            </a:r>
            <a:r>
              <a:rPr lang="en-US" altLang="en-US" sz="3200" b="1" dirty="0">
                <a:solidFill>
                  <a:schemeClr val="bg1"/>
                </a:solidFill>
              </a:rPr>
              <a:t> Managerial Roles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14400" y="1803308"/>
            <a:ext cx="5580183" cy="474393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b="1" dirty="0"/>
              <a:t>Interpersonal</a:t>
            </a:r>
          </a:p>
          <a:p>
            <a:pPr lvl="1" eaLnBrk="1" hangingPunct="1"/>
            <a:r>
              <a:rPr lang="en-US" altLang="en-US" sz="2400" dirty="0"/>
              <a:t>Figurehead</a:t>
            </a:r>
          </a:p>
          <a:p>
            <a:pPr lvl="1" eaLnBrk="1" hangingPunct="1"/>
            <a:r>
              <a:rPr lang="en-US" altLang="en-US" sz="2400" dirty="0"/>
              <a:t>Leader</a:t>
            </a:r>
          </a:p>
          <a:p>
            <a:pPr lvl="1" eaLnBrk="1" hangingPunct="1"/>
            <a:r>
              <a:rPr lang="en-US" altLang="en-US" sz="2400" dirty="0"/>
              <a:t>Liaison</a:t>
            </a:r>
          </a:p>
          <a:p>
            <a:pPr eaLnBrk="1" hangingPunct="1"/>
            <a:r>
              <a:rPr lang="en-US" altLang="en-US" b="1" dirty="0"/>
              <a:t>Informational</a:t>
            </a:r>
          </a:p>
          <a:p>
            <a:pPr lvl="1" eaLnBrk="1" hangingPunct="1"/>
            <a:r>
              <a:rPr lang="en-US" altLang="en-US" sz="2400" dirty="0"/>
              <a:t>Monitor</a:t>
            </a:r>
          </a:p>
          <a:p>
            <a:pPr lvl="1" eaLnBrk="1" hangingPunct="1"/>
            <a:r>
              <a:rPr lang="en-US" altLang="en-US" sz="2400" dirty="0"/>
              <a:t>Disseminator</a:t>
            </a:r>
          </a:p>
          <a:p>
            <a:pPr lvl="1" eaLnBrk="1" hangingPunct="1"/>
            <a:r>
              <a:rPr lang="en-US" altLang="en-US" sz="2400" dirty="0"/>
              <a:t>Spokesperson</a:t>
            </a:r>
          </a:p>
          <a:p>
            <a:r>
              <a:rPr lang="en-US" altLang="en-US" b="1" dirty="0"/>
              <a:t>Decisional</a:t>
            </a:r>
          </a:p>
          <a:p>
            <a:pPr lvl="1"/>
            <a:r>
              <a:rPr lang="en-US" altLang="en-US" sz="2400" dirty="0"/>
              <a:t>Entrepreneur</a:t>
            </a:r>
          </a:p>
          <a:p>
            <a:pPr lvl="1"/>
            <a:r>
              <a:rPr lang="en-US" altLang="en-US" sz="2400" dirty="0"/>
              <a:t>Disturbance handler</a:t>
            </a:r>
          </a:p>
          <a:p>
            <a:pPr lvl="1"/>
            <a:r>
              <a:rPr lang="en-US" altLang="en-US" sz="2400" dirty="0"/>
              <a:t>Resource allocator</a:t>
            </a:r>
          </a:p>
          <a:p>
            <a:pPr lvl="1"/>
            <a:r>
              <a:rPr lang="en-US" altLang="en-US" sz="2400" dirty="0"/>
              <a:t>Negotiator</a:t>
            </a:r>
          </a:p>
          <a:p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876109" y="1803309"/>
            <a:ext cx="4038600" cy="443388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AAA8D3DF-225E-48F5-A2EA-8CB0BB5417F3}"/>
              </a:ext>
            </a:extLst>
          </p:cNvPr>
          <p:cNvSpPr txBox="1">
            <a:spLocks/>
          </p:cNvSpPr>
          <p:nvPr/>
        </p:nvSpPr>
        <p:spPr>
          <a:xfrm>
            <a:off x="0" y="6475857"/>
            <a:ext cx="12192000" cy="382143"/>
          </a:xfrm>
          <a:prstGeom prst="rect">
            <a:avLst/>
          </a:prstGeom>
          <a:solidFill>
            <a:srgbClr val="080349"/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rgbClr val="FFFF00"/>
                </a:solidFill>
                <a:ea typeface="Arial Unicode MS"/>
                <a:cs typeface="Times New Roman" panose="02020603050405020304" pitchFamily="18" charset="0"/>
              </a:rPr>
              <a:t>Reference</a:t>
            </a:r>
            <a:r>
              <a:rPr lang="en-US" sz="700" i="1" dirty="0">
                <a:solidFill>
                  <a:schemeClr val="bg1"/>
                </a:solidFill>
                <a:ea typeface="Arial Unicode MS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Management, 14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Edition by Stephen P. Robbins,</a:t>
            </a:r>
            <a:endParaRPr lang="en-US" sz="2700" b="1" dirty="0">
              <a:solidFill>
                <a:schemeClr val="bg1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2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095" y="537059"/>
            <a:ext cx="7836373" cy="1172988"/>
          </a:xfrm>
        </p:spPr>
        <p:txBody>
          <a:bodyPr>
            <a:normAutofit fontScale="90000"/>
          </a:bodyPr>
          <a:lstStyle/>
          <a:p>
            <a:pPr lvl="1" algn="r">
              <a:defRPr/>
            </a:pPr>
            <a:r>
              <a:rPr lang="en-US" sz="2800" b="1" dirty="0">
                <a:solidFill>
                  <a:schemeClr val="bg1"/>
                </a:solidFill>
                <a:latin typeface="+mn-lt"/>
              </a:rPr>
              <a:t>Interpersonal Roles</a:t>
            </a:r>
            <a:br>
              <a:rPr lang="en-US" sz="2800" b="1" dirty="0">
                <a:solidFill>
                  <a:schemeClr val="bg1"/>
                </a:solidFill>
                <a:latin typeface="+mn-lt"/>
              </a:rPr>
            </a:br>
            <a:br>
              <a:rPr lang="en-US" sz="2800" b="1" dirty="0">
                <a:solidFill>
                  <a:schemeClr val="bg1"/>
                </a:solidFill>
                <a:latin typeface="+mn-lt"/>
              </a:rPr>
            </a:br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758" y="1825755"/>
            <a:ext cx="9741877" cy="4897064"/>
          </a:xfrm>
        </p:spPr>
        <p:txBody>
          <a:bodyPr>
            <a:normAutofit/>
          </a:bodyPr>
          <a:lstStyle/>
          <a:p>
            <a:pPr marL="798513" lvl="1" indent="-457200" algn="just">
              <a:spcAft>
                <a:spcPts val="0"/>
              </a:spcAft>
              <a:buNone/>
              <a:defRPr/>
            </a:pPr>
            <a:r>
              <a:rPr lang="en-US" dirty="0">
                <a:cs typeface="Times New Roman" pitchFamily="18" charset="0"/>
              </a:rPr>
              <a:t>Involves developing and maintaining positive relationship with  others</a:t>
            </a:r>
          </a:p>
          <a:p>
            <a:pPr marL="365760" indent="-256032" algn="just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000" b="1" dirty="0">
                <a:cs typeface="Times New Roman" pitchFamily="18" charset="0"/>
              </a:rPr>
              <a:t>     </a:t>
            </a:r>
            <a:r>
              <a:rPr lang="en-US" sz="2400" b="1" dirty="0">
                <a:cs typeface="Times New Roman" pitchFamily="18" charset="0"/>
              </a:rPr>
              <a:t>Figurehead:</a:t>
            </a:r>
          </a:p>
          <a:p>
            <a:pPr marL="365760" indent="-256032" algn="just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>
                <a:cs typeface="Times New Roman" pitchFamily="18" charset="0"/>
              </a:rPr>
              <a:t>     Symbolic head; obliged to perform a number of routine  duties  of a legal or social nature</a:t>
            </a:r>
          </a:p>
          <a:p>
            <a:pPr marL="365760" indent="-256032" algn="just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b="1" dirty="0">
                <a:cs typeface="Times New Roman" pitchFamily="18" charset="0"/>
              </a:rPr>
              <a:t>    Leader: </a:t>
            </a:r>
          </a:p>
          <a:p>
            <a:pPr marL="365760" indent="-256032" algn="just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>
                <a:cs typeface="Times New Roman" pitchFamily="18" charset="0"/>
              </a:rPr>
              <a:t>     Responsible for the motivation of subordinates; responsible for staffing, training and associated duties.</a:t>
            </a:r>
          </a:p>
          <a:p>
            <a:pPr marL="365760" indent="-256032" algn="just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b="1" dirty="0">
                <a:cs typeface="Times New Roman" pitchFamily="18" charset="0"/>
              </a:rPr>
              <a:t>     Liaison: </a:t>
            </a:r>
          </a:p>
          <a:p>
            <a:pPr marL="365760" indent="-256032" algn="just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>
                <a:cs typeface="Times New Roman" pitchFamily="18" charset="0"/>
              </a:rPr>
              <a:t>     Maintain self-developed network of outside contacts and informers who provide information and favors.</a:t>
            </a:r>
          </a:p>
          <a:p>
            <a:pPr marL="274320" indent="-274320" algn="just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sz="2000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8060937C-05F8-4115-BCD9-D92223745BFD}"/>
              </a:ext>
            </a:extLst>
          </p:cNvPr>
          <p:cNvSpPr txBox="1">
            <a:spLocks/>
          </p:cNvSpPr>
          <p:nvPr/>
        </p:nvSpPr>
        <p:spPr>
          <a:xfrm>
            <a:off x="0" y="6475857"/>
            <a:ext cx="12192000" cy="382143"/>
          </a:xfrm>
          <a:prstGeom prst="rect">
            <a:avLst/>
          </a:prstGeom>
          <a:solidFill>
            <a:srgbClr val="080349"/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rgbClr val="FFFF00"/>
                </a:solidFill>
                <a:ea typeface="Arial Unicode MS"/>
                <a:cs typeface="Times New Roman" panose="02020603050405020304" pitchFamily="18" charset="0"/>
              </a:rPr>
              <a:t>Reference</a:t>
            </a:r>
            <a:r>
              <a:rPr lang="en-US" sz="700" i="1" dirty="0">
                <a:solidFill>
                  <a:schemeClr val="bg1"/>
                </a:solidFill>
                <a:ea typeface="Arial Unicode MS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Management, 14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Edition by Stephen P. Robbins </a:t>
            </a:r>
            <a:endParaRPr lang="en-US" sz="2700" b="1" dirty="0">
              <a:solidFill>
                <a:schemeClr val="bg1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69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852247" y="579439"/>
            <a:ext cx="8282354" cy="523875"/>
          </a:xfrm>
        </p:spPr>
        <p:txBody>
          <a:bodyPr>
            <a:normAutofit/>
          </a:bodyPr>
          <a:lstStyle/>
          <a:p>
            <a:pPr marL="342900" indent="-342900" algn="r"/>
            <a:r>
              <a:rPr lang="en-US" altLang="en-US" sz="2800" b="1" dirty="0">
                <a:solidFill>
                  <a:schemeClr val="bg1"/>
                </a:solidFill>
                <a:latin typeface="+mn-lt"/>
              </a:rPr>
              <a:t>Informational Roles</a:t>
            </a:r>
            <a:endParaRPr lang="en-US" altLang="en-U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012" y="2191760"/>
            <a:ext cx="10675917" cy="4209039"/>
          </a:xfrm>
        </p:spPr>
        <p:txBody>
          <a:bodyPr>
            <a:normAutofit lnSpcReduction="10000"/>
          </a:bodyPr>
          <a:lstStyle/>
          <a:p>
            <a:pPr marL="836613" lvl="1" indent="-495300" algn="just">
              <a:spcAft>
                <a:spcPts val="0"/>
              </a:spcAft>
              <a:buNone/>
              <a:defRPr/>
            </a:pPr>
            <a:r>
              <a:rPr lang="en-US" sz="2400" dirty="0">
                <a:cs typeface="Times New Roman" pitchFamily="18" charset="0"/>
              </a:rPr>
              <a:t>       Pertains to receiving and transmitting information to other organizational units.</a:t>
            </a:r>
          </a:p>
          <a:p>
            <a:pPr marL="836613" lvl="1" indent="-495300" algn="just">
              <a:spcAft>
                <a:spcPts val="0"/>
              </a:spcAft>
              <a:buNone/>
              <a:defRPr/>
            </a:pPr>
            <a:r>
              <a:rPr lang="en-US" sz="2400" b="1" dirty="0">
                <a:cs typeface="Times New Roman" pitchFamily="18" charset="0"/>
              </a:rPr>
              <a:t>        Monitor:</a:t>
            </a:r>
          </a:p>
          <a:p>
            <a:pPr marL="855663" lvl="1" indent="-514350" algn="just">
              <a:spcAft>
                <a:spcPts val="0"/>
              </a:spcAft>
              <a:buNone/>
              <a:defRPr/>
            </a:pPr>
            <a:r>
              <a:rPr lang="en-US" sz="2400" dirty="0">
                <a:cs typeface="Times New Roman" pitchFamily="18" charset="0"/>
              </a:rPr>
              <a:t>         Seeks and receives wide variety of internal and external information.</a:t>
            </a:r>
          </a:p>
          <a:p>
            <a:pPr marL="855663" lvl="1" indent="-514350" algn="just">
              <a:spcAft>
                <a:spcPts val="0"/>
              </a:spcAft>
              <a:buNone/>
              <a:defRPr/>
            </a:pPr>
            <a:endParaRPr lang="en-US" sz="2400" dirty="0">
              <a:cs typeface="Times New Roman" pitchFamily="18" charset="0"/>
            </a:endParaRPr>
          </a:p>
          <a:p>
            <a:pPr marL="855663" lvl="1" indent="-514350" algn="just">
              <a:spcAft>
                <a:spcPts val="0"/>
              </a:spcAft>
              <a:buNone/>
              <a:defRPr/>
            </a:pPr>
            <a:r>
              <a:rPr lang="en-US" sz="2400" b="1" dirty="0">
                <a:cs typeface="Times New Roman" pitchFamily="18" charset="0"/>
              </a:rPr>
              <a:t>        Disseminator: </a:t>
            </a:r>
          </a:p>
          <a:p>
            <a:pPr marL="855663" lvl="1" indent="-514350" algn="just">
              <a:spcAft>
                <a:spcPts val="0"/>
              </a:spcAft>
              <a:buNone/>
              <a:defRPr/>
            </a:pPr>
            <a:r>
              <a:rPr lang="en-US" sz="2400" dirty="0">
                <a:cs typeface="Times New Roman" pitchFamily="18" charset="0"/>
              </a:rPr>
              <a:t>        Transmits information received from outsiders or from subordinated to member of the organization. </a:t>
            </a:r>
          </a:p>
          <a:p>
            <a:pPr marL="855663" lvl="1" indent="-514350" algn="just">
              <a:spcAft>
                <a:spcPts val="0"/>
              </a:spcAft>
              <a:buNone/>
              <a:defRPr/>
            </a:pPr>
            <a:endParaRPr lang="en-US" sz="2400" dirty="0">
              <a:cs typeface="Times New Roman" pitchFamily="18" charset="0"/>
            </a:endParaRPr>
          </a:p>
          <a:p>
            <a:pPr marL="855663" lvl="1" indent="-514350" algn="just">
              <a:spcAft>
                <a:spcPts val="0"/>
              </a:spcAft>
              <a:buNone/>
              <a:defRPr/>
            </a:pPr>
            <a:r>
              <a:rPr lang="en-US" sz="2400" b="1" dirty="0">
                <a:cs typeface="Times New Roman" pitchFamily="18" charset="0"/>
              </a:rPr>
              <a:t>        Spokesperson:</a:t>
            </a:r>
          </a:p>
          <a:p>
            <a:pPr marL="855663" lvl="1" indent="-514350" algn="just">
              <a:spcAft>
                <a:spcPts val="0"/>
              </a:spcAft>
              <a:buNone/>
              <a:defRPr/>
            </a:pPr>
            <a:r>
              <a:rPr lang="en-US" sz="2400" dirty="0">
                <a:cs typeface="Times New Roman" pitchFamily="18" charset="0"/>
              </a:rPr>
              <a:t>        Transmits information to outsiders on organization’s plan, policies, actions, results, etc</a:t>
            </a: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1161C948-7AD5-43FC-9F0A-58BBDB1725D4}"/>
              </a:ext>
            </a:extLst>
          </p:cNvPr>
          <p:cNvSpPr txBox="1">
            <a:spLocks/>
          </p:cNvSpPr>
          <p:nvPr/>
        </p:nvSpPr>
        <p:spPr>
          <a:xfrm>
            <a:off x="0" y="6475857"/>
            <a:ext cx="12192000" cy="382143"/>
          </a:xfrm>
          <a:prstGeom prst="rect">
            <a:avLst/>
          </a:prstGeom>
          <a:solidFill>
            <a:srgbClr val="080349"/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rgbClr val="FFFF00"/>
                </a:solidFill>
                <a:ea typeface="Arial Unicode MS"/>
                <a:cs typeface="Times New Roman" panose="02020603050405020304" pitchFamily="18" charset="0"/>
              </a:rPr>
              <a:t>Reference</a:t>
            </a:r>
            <a:r>
              <a:rPr lang="en-US" sz="700" i="1" dirty="0">
                <a:solidFill>
                  <a:schemeClr val="bg1"/>
                </a:solidFill>
                <a:ea typeface="Arial Unicode MS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Management, 14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Edition by Stephen P. Robbins </a:t>
            </a:r>
            <a:endParaRPr lang="en-US" sz="2700" b="1" dirty="0">
              <a:solidFill>
                <a:schemeClr val="bg1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49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5"/>
          <p:cNvSpPr>
            <a:spLocks noGrp="1"/>
          </p:cNvSpPr>
          <p:nvPr>
            <p:ph type="title"/>
          </p:nvPr>
        </p:nvSpPr>
        <p:spPr>
          <a:xfrm>
            <a:off x="1547446" y="379141"/>
            <a:ext cx="7078394" cy="639762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en-US" sz="2400" b="1" dirty="0">
                <a:solidFill>
                  <a:schemeClr val="bg1"/>
                </a:solidFill>
                <a:latin typeface="+mn-lt"/>
              </a:rPr>
              <a:t>   </a:t>
            </a:r>
            <a:r>
              <a:rPr lang="en-US" altLang="en-US" sz="2800" b="1" dirty="0">
                <a:solidFill>
                  <a:schemeClr val="bg1"/>
                </a:solidFill>
                <a:latin typeface="+mn-lt"/>
              </a:rPr>
              <a:t>Decisional Roles</a:t>
            </a:r>
            <a:endParaRPr lang="en-US" altLang="en-US" sz="4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78131" y="1751284"/>
            <a:ext cx="11210306" cy="4727575"/>
          </a:xfrm>
        </p:spPr>
        <p:txBody>
          <a:bodyPr>
            <a:normAutofit lnSpcReduction="10000"/>
          </a:bodyPr>
          <a:lstStyle/>
          <a:p>
            <a:pPr marL="836613" lvl="1" indent="-495300" algn="just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        </a:t>
            </a:r>
            <a:r>
              <a:rPr lang="en-US" altLang="en-US" sz="2600" dirty="0">
                <a:cs typeface="Times New Roman" panose="02020603050405020304" pitchFamily="18" charset="0"/>
              </a:rPr>
              <a:t>Involves making significant decisions that affect the  organization</a:t>
            </a:r>
          </a:p>
          <a:p>
            <a:pPr marL="836613" lvl="1" indent="-495300" algn="just">
              <a:buNone/>
            </a:pPr>
            <a:r>
              <a:rPr lang="en-US" altLang="en-US" sz="2600" b="1" dirty="0">
                <a:cs typeface="Times New Roman" panose="02020603050405020304" pitchFamily="18" charset="0"/>
              </a:rPr>
              <a:t>        Disturbance handler:</a:t>
            </a:r>
          </a:p>
          <a:p>
            <a:pPr marL="836613" lvl="1" indent="-495300" algn="just">
              <a:buNone/>
            </a:pPr>
            <a:r>
              <a:rPr lang="en-US" altLang="en-US" sz="2600" dirty="0">
                <a:cs typeface="Times New Roman" panose="02020603050405020304" pitchFamily="18" charset="0"/>
              </a:rPr>
              <a:t>        Responsible for corrective action when organization faces important 	unexpected disturbances</a:t>
            </a:r>
          </a:p>
          <a:p>
            <a:pPr marL="836613" lvl="1" indent="-495300" algn="just">
              <a:buNone/>
            </a:pPr>
            <a:r>
              <a:rPr lang="en-US" altLang="en-US" sz="2600" b="1" dirty="0">
                <a:cs typeface="Times New Roman" panose="02020603050405020304" pitchFamily="18" charset="0"/>
              </a:rPr>
              <a:t>        Resource Allocator: </a:t>
            </a:r>
          </a:p>
          <a:p>
            <a:pPr marL="836613" lvl="1" indent="-495300" algn="just">
              <a:buNone/>
            </a:pPr>
            <a:r>
              <a:rPr lang="en-US" altLang="en-US" sz="2600" dirty="0">
                <a:cs typeface="Times New Roman" panose="02020603050405020304" pitchFamily="18" charset="0"/>
              </a:rPr>
              <a:t>        Responsible for allocation of organizational resources of all kinds making or 	approving all significant organizational decision</a:t>
            </a:r>
          </a:p>
          <a:p>
            <a:pPr marL="836613" lvl="1" indent="-495300" algn="just">
              <a:buNone/>
            </a:pPr>
            <a:r>
              <a:rPr lang="en-US" altLang="en-US" sz="2600" b="1" dirty="0">
                <a:cs typeface="Times New Roman" panose="02020603050405020304" pitchFamily="18" charset="0"/>
              </a:rPr>
              <a:t>        Negotiator:</a:t>
            </a:r>
          </a:p>
          <a:p>
            <a:pPr marL="836613" lvl="1" indent="-495300" algn="just">
              <a:buNone/>
            </a:pPr>
            <a:r>
              <a:rPr lang="en-US" altLang="en-US" sz="2600" dirty="0">
                <a:cs typeface="Times New Roman" panose="02020603050405020304" pitchFamily="18" charset="0"/>
              </a:rPr>
              <a:t>  		Responsible for repressing the organization at major negotiations</a:t>
            </a:r>
          </a:p>
          <a:p>
            <a:pPr marL="836613" lvl="1" indent="-495300" algn="just">
              <a:buNone/>
            </a:pPr>
            <a:r>
              <a:rPr lang="en-US" altLang="en-US" sz="2600" b="1" dirty="0">
                <a:cs typeface="Times New Roman" panose="02020603050405020304" pitchFamily="18" charset="0"/>
              </a:rPr>
              <a:t>        Entrepreneur:</a:t>
            </a:r>
          </a:p>
          <a:p>
            <a:pPr marL="836613" lvl="1" indent="-495300" algn="just">
              <a:buNone/>
            </a:pPr>
            <a:r>
              <a:rPr lang="en-US" altLang="en-US" sz="2600" dirty="0">
                <a:cs typeface="Times New Roman" panose="02020603050405020304" pitchFamily="18" charset="0"/>
              </a:rPr>
              <a:t> 		Search organization and its environment for opportunities and initiates “improvement project”</a:t>
            </a:r>
          </a:p>
          <a:p>
            <a:pPr>
              <a:buNone/>
            </a:pPr>
            <a:endParaRPr lang="en-US" altLang="en-US" dirty="0"/>
          </a:p>
          <a:p>
            <a:pPr marL="836613" lvl="1" indent="-495300" algn="just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z="2800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2F9B0A0C-D840-4CA5-A3A7-2A7A18B77CD9}"/>
              </a:ext>
            </a:extLst>
          </p:cNvPr>
          <p:cNvSpPr txBox="1">
            <a:spLocks/>
          </p:cNvSpPr>
          <p:nvPr/>
        </p:nvSpPr>
        <p:spPr>
          <a:xfrm>
            <a:off x="0" y="6475857"/>
            <a:ext cx="12192000" cy="382143"/>
          </a:xfrm>
          <a:prstGeom prst="rect">
            <a:avLst/>
          </a:prstGeom>
          <a:solidFill>
            <a:srgbClr val="080349"/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rgbClr val="FFFF00"/>
                </a:solidFill>
                <a:ea typeface="Arial Unicode MS"/>
                <a:cs typeface="Times New Roman" panose="02020603050405020304" pitchFamily="18" charset="0"/>
              </a:rPr>
              <a:t>Reference</a:t>
            </a:r>
            <a:r>
              <a:rPr lang="en-US" sz="700" i="1" dirty="0">
                <a:solidFill>
                  <a:schemeClr val="bg1"/>
                </a:solidFill>
                <a:ea typeface="Arial Unicode MS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Management, 14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Edition by Stephen P. Robbins </a:t>
            </a:r>
            <a:endParaRPr lang="en-US" sz="2700" b="1" dirty="0">
              <a:solidFill>
                <a:schemeClr val="bg1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48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75454" y="188408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</a:rPr>
              <a:t>Management Skills 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97833" y="1941007"/>
            <a:ext cx="9823275" cy="4324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Technical Skills </a:t>
            </a:r>
          </a:p>
          <a:p>
            <a:pPr marL="0" indent="0">
              <a:buNone/>
            </a:pPr>
            <a:r>
              <a:rPr lang="en-US" sz="2400" dirty="0"/>
              <a:t>Job-specific knowledge and techniques needed to proficiently perform work tasks </a:t>
            </a:r>
          </a:p>
          <a:p>
            <a:pPr marL="0" indent="0">
              <a:buNone/>
            </a:pPr>
            <a:r>
              <a:rPr lang="en-US" sz="2400" b="1" dirty="0"/>
              <a:t>Interpersonal /Human Skills </a:t>
            </a:r>
          </a:p>
          <a:p>
            <a:pPr marL="0" indent="0">
              <a:buNone/>
            </a:pPr>
            <a:r>
              <a:rPr lang="en-US" sz="2400" dirty="0"/>
              <a:t>The ability to work well with other people individually and in a group </a:t>
            </a:r>
          </a:p>
          <a:p>
            <a:pPr marL="0" indent="0">
              <a:buNone/>
            </a:pPr>
            <a:r>
              <a:rPr lang="en-US" sz="2400" b="1" dirty="0"/>
              <a:t>Conceptual Skills </a:t>
            </a:r>
          </a:p>
          <a:p>
            <a:pPr marL="0" indent="0">
              <a:buNone/>
            </a:pPr>
            <a:r>
              <a:rPr lang="en-US" sz="2400" dirty="0"/>
              <a:t>The ability to think and to conceptualize about abstract and complex situations </a:t>
            </a:r>
            <a:endParaRPr lang="en-US" sz="2400" b="1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50076C99-63D3-4A66-B0DC-68C034AADC7E}"/>
              </a:ext>
            </a:extLst>
          </p:cNvPr>
          <p:cNvSpPr txBox="1">
            <a:spLocks/>
          </p:cNvSpPr>
          <p:nvPr/>
        </p:nvSpPr>
        <p:spPr>
          <a:xfrm>
            <a:off x="0" y="6475857"/>
            <a:ext cx="12192000" cy="382143"/>
          </a:xfrm>
          <a:prstGeom prst="rect">
            <a:avLst/>
          </a:prstGeom>
          <a:solidFill>
            <a:srgbClr val="080349"/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rgbClr val="FFFF00"/>
                </a:solidFill>
                <a:ea typeface="Arial Unicode MS"/>
                <a:cs typeface="Times New Roman" panose="02020603050405020304" pitchFamily="18" charset="0"/>
              </a:rPr>
              <a:t>Reference</a:t>
            </a:r>
            <a:r>
              <a:rPr lang="en-US" sz="700" i="1" dirty="0">
                <a:solidFill>
                  <a:schemeClr val="bg1"/>
                </a:solidFill>
                <a:ea typeface="Arial Unicode MS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Management, 14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Edition by Stephen P. Robbins </a:t>
            </a:r>
            <a:endParaRPr lang="en-US" sz="2700" b="1" dirty="0">
              <a:solidFill>
                <a:schemeClr val="bg1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60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2926" y="369276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</a:rPr>
              <a:t>HOW is the Manager’s job changing?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50073" y="2219117"/>
            <a:ext cx="10018713" cy="3124201"/>
          </a:xfrm>
        </p:spPr>
        <p:txBody>
          <a:bodyPr/>
          <a:lstStyle/>
          <a:p>
            <a:r>
              <a:rPr lang="en-US" dirty="0"/>
              <a:t>Focus on the Customer </a:t>
            </a:r>
          </a:p>
          <a:p>
            <a:r>
              <a:rPr lang="en-US" dirty="0"/>
              <a:t>Focus on Technology </a:t>
            </a:r>
          </a:p>
          <a:p>
            <a:r>
              <a:rPr lang="en-US" dirty="0"/>
              <a:t>Focus on Social Media </a:t>
            </a:r>
          </a:p>
          <a:p>
            <a:r>
              <a:rPr lang="en-US" dirty="0"/>
              <a:t>Focus on Innovation </a:t>
            </a:r>
          </a:p>
          <a:p>
            <a:r>
              <a:rPr lang="en-US" dirty="0"/>
              <a:t>Focus on Sustainability </a:t>
            </a:r>
          </a:p>
          <a:p>
            <a:r>
              <a:rPr lang="en-US" dirty="0"/>
              <a:t>Focus on the Employee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433371-ACDF-43A9-A7AC-63687E9DA234}"/>
              </a:ext>
            </a:extLst>
          </p:cNvPr>
          <p:cNvSpPr txBox="1">
            <a:spLocks/>
          </p:cNvSpPr>
          <p:nvPr/>
        </p:nvSpPr>
        <p:spPr>
          <a:xfrm>
            <a:off x="0" y="6475857"/>
            <a:ext cx="12192000" cy="382143"/>
          </a:xfrm>
          <a:prstGeom prst="rect">
            <a:avLst/>
          </a:prstGeom>
          <a:solidFill>
            <a:srgbClr val="080349"/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rgbClr val="FFFF00"/>
                </a:solidFill>
                <a:ea typeface="Arial Unicode MS"/>
                <a:cs typeface="Times New Roman" panose="02020603050405020304" pitchFamily="18" charset="0"/>
              </a:rPr>
              <a:t>Reference</a:t>
            </a:r>
            <a:r>
              <a:rPr lang="en-US" sz="700" i="1" dirty="0">
                <a:solidFill>
                  <a:schemeClr val="bg1"/>
                </a:solidFill>
                <a:ea typeface="Arial Unicode MS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Management, 14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Edition by Stephen P. Robbins </a:t>
            </a:r>
            <a:endParaRPr lang="en-US" sz="2700" b="1" dirty="0">
              <a:solidFill>
                <a:schemeClr val="bg1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9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3" y="1058091"/>
            <a:ext cx="8804365" cy="54472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66826" y="375251"/>
            <a:ext cx="88043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</a:rPr>
              <a:t>Changes Facing Managers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916ACDD4-AB82-4491-82E9-2619C61CD5D6}"/>
              </a:ext>
            </a:extLst>
          </p:cNvPr>
          <p:cNvSpPr txBox="1">
            <a:spLocks/>
          </p:cNvSpPr>
          <p:nvPr/>
        </p:nvSpPr>
        <p:spPr>
          <a:xfrm>
            <a:off x="0" y="6475857"/>
            <a:ext cx="12192000" cy="382143"/>
          </a:xfrm>
          <a:prstGeom prst="rect">
            <a:avLst/>
          </a:prstGeom>
          <a:solidFill>
            <a:srgbClr val="080349"/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rgbClr val="FFFF00"/>
                </a:solidFill>
                <a:ea typeface="Arial Unicode MS"/>
                <a:cs typeface="Times New Roman" panose="02020603050405020304" pitchFamily="18" charset="0"/>
              </a:rPr>
              <a:t>Reference</a:t>
            </a:r>
            <a:r>
              <a:rPr lang="en-US" sz="700" i="1" dirty="0">
                <a:solidFill>
                  <a:schemeClr val="bg1"/>
                </a:solidFill>
                <a:ea typeface="Arial Unicode MS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Management, 14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Edition by Stephen P. Robbins </a:t>
            </a:r>
            <a:endParaRPr lang="en-US" sz="2700" b="1" dirty="0">
              <a:solidFill>
                <a:schemeClr val="bg1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0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462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 Unicode MS</vt:lpstr>
      <vt:lpstr>Algerian</vt:lpstr>
      <vt:lpstr>Arial</vt:lpstr>
      <vt:lpstr>Calibri</vt:lpstr>
      <vt:lpstr>Calibri Light</vt:lpstr>
      <vt:lpstr>Mont Heavy DEMO</vt:lpstr>
      <vt:lpstr>Times New Roman</vt:lpstr>
      <vt:lpstr>Office Theme</vt:lpstr>
      <vt:lpstr>PowerPoint Presentation</vt:lpstr>
      <vt:lpstr>PowerPoint Presentation</vt:lpstr>
      <vt:lpstr>Henry Mintzberg’s Managerial Roles</vt:lpstr>
      <vt:lpstr>Interpersonal Roles  </vt:lpstr>
      <vt:lpstr>Informational Roles</vt:lpstr>
      <vt:lpstr>   Decisional Roles</vt:lpstr>
      <vt:lpstr>Management Skills </vt:lpstr>
      <vt:lpstr>HOW is the Manager’s job changing? </vt:lpstr>
      <vt:lpstr>PowerPoint Presentation</vt:lpstr>
      <vt:lpstr>WHY study Management?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Rana Zeeshan Mubarak</dc:creator>
  <cp:lastModifiedBy>Ateeq, Azar</cp:lastModifiedBy>
  <cp:revision>27</cp:revision>
  <dcterms:created xsi:type="dcterms:W3CDTF">2022-09-09T11:20:56Z</dcterms:created>
  <dcterms:modified xsi:type="dcterms:W3CDTF">2022-10-13T03:49:42Z</dcterms:modified>
</cp:coreProperties>
</file>