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82" autoAdjust="0"/>
    <p:restoredTop sz="94660" autoAdjust="0"/>
  </p:normalViewPr>
  <p:slideViewPr>
    <p:cSldViewPr snapToGrid="0">
      <p:cViewPr varScale="1">
        <p:scale>
          <a:sx n="73" d="100"/>
          <a:sy n="73" d="100"/>
        </p:scale>
        <p:origin x="516"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6AF9C4-11D1-4628-BB30-D59D05312372}" type="datetimeFigureOut">
              <a:rPr lang="en-US" smtClean="0"/>
              <a:t>10/20/2022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18F3B3-99E5-4349-9B64-262E22C70637}" type="slidenum">
              <a:rPr lang="en-US" smtClean="0"/>
              <a:t>‹#›</a:t>
            </a:fld>
            <a:endParaRPr lang="en-US"/>
          </a:p>
        </p:txBody>
      </p:sp>
    </p:spTree>
    <p:extLst>
      <p:ext uri="{BB962C8B-B14F-4D97-AF65-F5344CB8AC3E}">
        <p14:creationId xmlns:p14="http://schemas.microsoft.com/office/powerpoint/2010/main" val="429229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B7E9DEC-C479-470A-8486-C04281E4A321}" type="slidenum">
              <a:rPr lang="en-US" smtClean="0"/>
              <a:pPr/>
              <a:t>4</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Terrorism is a political act designed by groups to have their message heard.</a:t>
            </a:r>
          </a:p>
          <a:p>
            <a:endParaRPr lang="en-US" smtClean="0"/>
          </a:p>
          <a:p>
            <a:endParaRPr lang="en-US" smtClean="0"/>
          </a:p>
          <a:p>
            <a:r>
              <a:rPr lang="en-US" smtClean="0"/>
              <a:t>Arthur H. Garrison, How the World Changed: a History of the Development of Terrorism, presented at Delaware criminal Justice Council Annual Retreat, Oct 28-29, 2001</a:t>
            </a:r>
          </a:p>
          <a:p>
            <a:r>
              <a:rPr lang="en-US" smtClean="0"/>
              <a:t>http://www.state.de.us/cjc/history.ppt</a:t>
            </a:r>
          </a:p>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A9A51DE-136F-4668-998D-C72E1609E27D}" type="slidenum">
              <a:rPr lang="en-US" smtClean="0"/>
              <a:pPr/>
              <a:t>6</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a:p>
            <a:r>
              <a:rPr lang="en-US" smtClean="0"/>
              <a:t>Terror in many ways has been the weapon of groups who want their message heard, and want a political change, but do not feel that they have a way to be heard or have a voice.  Terrorism is viewed as a means to be heard.</a:t>
            </a:r>
          </a:p>
          <a:p>
            <a:endParaRPr lang="en-US" smtClean="0"/>
          </a:p>
          <a:p>
            <a:r>
              <a:rPr lang="en-US" smtClean="0"/>
              <a:t>Arthur H. Garrison, How the World Changed: a History of the Development of Terrorism, presented at Delaware criminal Justice Council Annual Retreat, Oct 28-29, 2001</a:t>
            </a:r>
          </a:p>
          <a:p>
            <a:r>
              <a:rPr lang="en-US" smtClean="0"/>
              <a:t>http://www.state.de.us/cjc/history.ppt</a:t>
            </a:r>
          </a:p>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14B650A-0F93-4E0D-9046-C9952AFD7F0B}" type="slidenum">
              <a:rPr lang="en-US" smtClean="0"/>
              <a:pPr/>
              <a:t>7</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Terrorism has been viewed as honorable by the side who practices it. It is viewed as a crime against humanity by the victims of the countries attacked.</a:t>
            </a:r>
          </a:p>
          <a:p>
            <a:r>
              <a:rPr lang="en-US" smtClean="0"/>
              <a:t>Arthur H. Garrison, How the World Changed: a History of the Development of Terrorism, presented at Delaware criminal Justice Council Annual Retreat, Oct 28-29, 2001</a:t>
            </a:r>
          </a:p>
          <a:p>
            <a:r>
              <a:rPr lang="en-US" smtClean="0"/>
              <a:t>http://www.state.de.us/cjc/history.ppt</a:t>
            </a:r>
          </a:p>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48C2A71-854A-421B-8401-36138643160F}" type="slidenum">
              <a:rPr lang="en-US" smtClean="0"/>
              <a:pPr/>
              <a:t>8</a:t>
            </a:fld>
            <a:endParaRPr lang="en-US" smtClean="0"/>
          </a:p>
        </p:txBody>
      </p:sp>
      <p:sp>
        <p:nvSpPr>
          <p:cNvPr id="29699" name="Rectangle 1026"/>
          <p:cNvSpPr>
            <a:spLocks noGrp="1" noRot="1" noChangeAspect="1" noChangeArrowheads="1" noTextEdit="1"/>
          </p:cNvSpPr>
          <p:nvPr>
            <p:ph type="sldImg"/>
          </p:nvPr>
        </p:nvSpPr>
        <p:spPr>
          <a:ln/>
        </p:spPr>
      </p:sp>
      <p:sp>
        <p:nvSpPr>
          <p:cNvPr id="2970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t>
            </a:r>
          </a:p>
          <a:p>
            <a:endParaRPr lang="en-US" smtClean="0"/>
          </a:p>
          <a:p>
            <a:r>
              <a:rPr lang="en-US" smtClean="0"/>
              <a:t>Governments will sometimes try to suppress dissent.  In the Military regime in Argentina in the 1960, young protestors sometimes even your age  would sometimes “disappear” because of their views.  The goal was to eliminate dissent, and maintain power.</a:t>
            </a:r>
          </a:p>
          <a:p>
            <a:endParaRPr lang="en-US" smtClean="0"/>
          </a:p>
          <a:p>
            <a:r>
              <a:rPr lang="en-US" smtClean="0"/>
              <a:t>Arthur H. Garrison, How the World Changed: a History of the Development of Terrorism, presented at Delaware criminal Justice Council Annual Retreat, Oct 28-29, 2001</a:t>
            </a:r>
          </a:p>
          <a:p>
            <a:r>
              <a:rPr lang="en-US" smtClean="0"/>
              <a:t>http://www.state.de.us/cjc/history.ppt</a:t>
            </a:r>
          </a:p>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D0E4B0B-74FB-45D6-A1EC-C620135396A7}" type="slidenum">
              <a:rPr lang="en-US" smtClean="0"/>
              <a:pPr/>
              <a:t>9</a:t>
            </a:fld>
            <a:endParaRPr lang="en-US" smtClean="0"/>
          </a:p>
        </p:txBody>
      </p:sp>
      <p:sp>
        <p:nvSpPr>
          <p:cNvPr id="30723" name="Rectangle 1026"/>
          <p:cNvSpPr>
            <a:spLocks noGrp="1" noRot="1" noChangeAspect="1" noChangeArrowheads="1" noTextEdit="1"/>
          </p:cNvSpPr>
          <p:nvPr>
            <p:ph type="sldImg"/>
          </p:nvPr>
        </p:nvSpPr>
        <p:spPr>
          <a:ln/>
        </p:spPr>
      </p:sp>
      <p:sp>
        <p:nvSpPr>
          <p:cNvPr id="3072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t>
            </a:r>
          </a:p>
          <a:p>
            <a:endParaRPr lang="en-US" smtClean="0"/>
          </a:p>
          <a:p>
            <a:r>
              <a:rPr lang="en-US" smtClean="0"/>
              <a:t>Governments will sometimes try to suppress dissent.  In the Military regime in Argentina in the 1960, young protestors sometimes even your age  would sometimes “disappear” because of their views.  The goal was to eliminate dissent, and maintain power.</a:t>
            </a:r>
          </a:p>
          <a:p>
            <a:endParaRPr lang="en-US" smtClean="0"/>
          </a:p>
          <a:p>
            <a:r>
              <a:rPr lang="en-US" smtClean="0"/>
              <a:t>Arthur H. Garrison, How the World Changed: a History of the Development of Terrorism, presented at Delaware criminal Justice Council Annual Retreat, Oct 28-29, 2001</a:t>
            </a:r>
          </a:p>
          <a:p>
            <a:r>
              <a:rPr lang="en-US" smtClean="0"/>
              <a:t>http://www.state.de.us/cjc/history.ppt</a:t>
            </a:r>
          </a:p>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7FB72B8-D8E1-44CC-9283-80E39C50266E}" type="slidenum">
              <a:rPr lang="en-US" smtClean="0"/>
              <a:pPr/>
              <a:t>10</a:t>
            </a:fld>
            <a:endParaRPr lang="en-US" smtClean="0"/>
          </a:p>
        </p:txBody>
      </p:sp>
      <p:sp>
        <p:nvSpPr>
          <p:cNvPr id="31747" name="Rectangle 1026"/>
          <p:cNvSpPr>
            <a:spLocks noGrp="1" noRot="1" noChangeAspect="1" noChangeArrowheads="1" noTextEdit="1"/>
          </p:cNvSpPr>
          <p:nvPr>
            <p:ph type="sldImg"/>
          </p:nvPr>
        </p:nvSpPr>
        <p:spPr>
          <a:ln/>
        </p:spPr>
      </p:sp>
      <p:sp>
        <p:nvSpPr>
          <p:cNvPr id="3174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t>
            </a:r>
          </a:p>
          <a:p>
            <a:endParaRPr lang="en-US" smtClean="0"/>
          </a:p>
          <a:p>
            <a:r>
              <a:rPr lang="en-US" smtClean="0"/>
              <a:t>Governments will sometimes try to suppress dissent.  In the Military regime in Argentina in the 1960, young protestors sometimes even your age  would sometimes “disappear” because of their views.  The goal was to eliminate dissent, and maintain power.</a:t>
            </a:r>
          </a:p>
          <a:p>
            <a:endParaRPr lang="en-US" smtClean="0"/>
          </a:p>
          <a:p>
            <a:r>
              <a:rPr lang="en-US" smtClean="0"/>
              <a:t>Arthur H. Garrison, How the World Changed: a History of the Development of Terrorism, presented at Delaware criminal Justice Council Annual Retreat, Oct 28-29, 2001</a:t>
            </a:r>
          </a:p>
          <a:p>
            <a:r>
              <a:rPr lang="en-US" smtClean="0"/>
              <a:t>http://www.state.de.us/cjc/history.ppt</a:t>
            </a:r>
          </a:p>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24E8A0C-6FF8-414E-B891-1CD18DEDF075}" type="slidenum">
              <a:rPr lang="en-US" smtClean="0"/>
              <a:pPr/>
              <a:t>11</a:t>
            </a:fld>
            <a:endParaRPr lang="en-US" smtClean="0"/>
          </a:p>
        </p:txBody>
      </p:sp>
      <p:sp>
        <p:nvSpPr>
          <p:cNvPr id="32771" name="Rectangle 1026"/>
          <p:cNvSpPr>
            <a:spLocks noGrp="1" noRot="1" noChangeAspect="1" noChangeArrowheads="1" noTextEdit="1"/>
          </p:cNvSpPr>
          <p:nvPr>
            <p:ph type="sldImg"/>
          </p:nvPr>
        </p:nvSpPr>
        <p:spPr>
          <a:ln/>
        </p:spPr>
      </p:sp>
      <p:sp>
        <p:nvSpPr>
          <p:cNvPr id="3277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t>
            </a:r>
          </a:p>
          <a:p>
            <a:endParaRPr lang="en-US" smtClean="0"/>
          </a:p>
          <a:p>
            <a:r>
              <a:rPr lang="en-US" smtClean="0"/>
              <a:t>Governments will sometimes try to suppress dissent.  In the Military regime in Argentina in the 1960, young protestors sometimes even your age  would sometimes “disappear” because of their views.  The goal was to eliminate dissent, and maintain power.</a:t>
            </a:r>
          </a:p>
          <a:p>
            <a:endParaRPr lang="en-US" smtClean="0"/>
          </a:p>
          <a:p>
            <a:r>
              <a:rPr lang="en-US" smtClean="0"/>
              <a:t>Arthur H. Garrison, How the World Changed: a History of the Development of Terrorism, presented at Delaware criminal Justice Council Annual Retreat, Oct 28-29, 2001</a:t>
            </a:r>
          </a:p>
          <a:p>
            <a:r>
              <a:rPr lang="en-US" smtClean="0"/>
              <a:t>http://www.state.de.us/cjc/history.ppt</a:t>
            </a:r>
          </a:p>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D94E-A1EF-C7EE-B6BC-2236741EA5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32FADC-44E4-2C94-6FBC-9B18767DCE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D4D031-EE6F-ED8A-FD4D-B23A054919F6}"/>
              </a:ext>
            </a:extLst>
          </p:cNvPr>
          <p:cNvSpPr>
            <a:spLocks noGrp="1"/>
          </p:cNvSpPr>
          <p:nvPr>
            <p:ph type="dt" sz="half" idx="10"/>
          </p:nvPr>
        </p:nvSpPr>
        <p:spPr/>
        <p:txBody>
          <a:bodyPr/>
          <a:lstStyle/>
          <a:p>
            <a:fld id="{EDC00EE1-4738-4005-8456-7C51B897AA04}" type="datetimeFigureOut">
              <a:rPr lang="en-US" smtClean="0"/>
              <a:t>10/20/2022</a:t>
            </a:fld>
            <a:endParaRPr lang="en-US"/>
          </a:p>
        </p:txBody>
      </p:sp>
      <p:sp>
        <p:nvSpPr>
          <p:cNvPr id="5" name="Footer Placeholder 4">
            <a:extLst>
              <a:ext uri="{FF2B5EF4-FFF2-40B4-BE49-F238E27FC236}">
                <a16:creationId xmlns:a16="http://schemas.microsoft.com/office/drawing/2014/main" id="{52D120FD-06FD-19AD-2F40-F9C0BD149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CD351F-5128-3168-CF7E-6A7CB5CB3589}"/>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95709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058-DD6C-4864-50A4-E6F1C74947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206F63-F727-FA74-3BCA-C77DAD254B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4BB254-B7DB-4F11-FE48-7A5C90C7E1EC}"/>
              </a:ext>
            </a:extLst>
          </p:cNvPr>
          <p:cNvSpPr>
            <a:spLocks noGrp="1"/>
          </p:cNvSpPr>
          <p:nvPr>
            <p:ph type="dt" sz="half" idx="10"/>
          </p:nvPr>
        </p:nvSpPr>
        <p:spPr/>
        <p:txBody>
          <a:bodyPr/>
          <a:lstStyle/>
          <a:p>
            <a:fld id="{EDC00EE1-4738-4005-8456-7C51B897AA04}" type="datetimeFigureOut">
              <a:rPr lang="en-US" smtClean="0"/>
              <a:t>10/20/2022</a:t>
            </a:fld>
            <a:endParaRPr lang="en-US"/>
          </a:p>
        </p:txBody>
      </p:sp>
      <p:sp>
        <p:nvSpPr>
          <p:cNvPr id="5" name="Footer Placeholder 4">
            <a:extLst>
              <a:ext uri="{FF2B5EF4-FFF2-40B4-BE49-F238E27FC236}">
                <a16:creationId xmlns:a16="http://schemas.microsoft.com/office/drawing/2014/main" id="{51551ACE-7205-14CE-0B54-8884E4CC7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C2FA33-50FC-882C-994C-D360A971DAA2}"/>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3263801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A2743-AA73-DA51-29D7-3B63A704C7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B276FF-5D56-7071-A8B4-730F28CCA9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DC7EF-3B5C-D9D9-B4F1-327B54A816B4}"/>
              </a:ext>
            </a:extLst>
          </p:cNvPr>
          <p:cNvSpPr>
            <a:spLocks noGrp="1"/>
          </p:cNvSpPr>
          <p:nvPr>
            <p:ph type="dt" sz="half" idx="10"/>
          </p:nvPr>
        </p:nvSpPr>
        <p:spPr/>
        <p:txBody>
          <a:bodyPr/>
          <a:lstStyle/>
          <a:p>
            <a:fld id="{EDC00EE1-4738-4005-8456-7C51B897AA04}" type="datetimeFigureOut">
              <a:rPr lang="en-US" smtClean="0"/>
              <a:t>10/20/2022</a:t>
            </a:fld>
            <a:endParaRPr lang="en-US"/>
          </a:p>
        </p:txBody>
      </p:sp>
      <p:sp>
        <p:nvSpPr>
          <p:cNvPr id="5" name="Footer Placeholder 4">
            <a:extLst>
              <a:ext uri="{FF2B5EF4-FFF2-40B4-BE49-F238E27FC236}">
                <a16:creationId xmlns:a16="http://schemas.microsoft.com/office/drawing/2014/main" id="{F48BF82B-02EF-A95A-AF42-079A76CDB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BD617-3A6E-EF07-23E2-DDFDAD8528EB}"/>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013749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981200"/>
            <a:ext cx="5384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384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9C20F04B-3573-4E6A-9789-89E368B07424}"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84298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DCD0D-9E1A-E338-1A9A-6E7279C22A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1D8FDA-0F79-E01B-AFE3-96F9D21FC3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371FA-757A-F559-6747-8A9A017BC6A1}"/>
              </a:ext>
            </a:extLst>
          </p:cNvPr>
          <p:cNvSpPr>
            <a:spLocks noGrp="1"/>
          </p:cNvSpPr>
          <p:nvPr>
            <p:ph type="dt" sz="half" idx="10"/>
          </p:nvPr>
        </p:nvSpPr>
        <p:spPr/>
        <p:txBody>
          <a:bodyPr/>
          <a:lstStyle/>
          <a:p>
            <a:fld id="{EDC00EE1-4738-4005-8456-7C51B897AA04}" type="datetimeFigureOut">
              <a:rPr lang="en-US" smtClean="0"/>
              <a:t>10/20/2022</a:t>
            </a:fld>
            <a:endParaRPr lang="en-US"/>
          </a:p>
        </p:txBody>
      </p:sp>
      <p:sp>
        <p:nvSpPr>
          <p:cNvPr id="5" name="Footer Placeholder 4">
            <a:extLst>
              <a:ext uri="{FF2B5EF4-FFF2-40B4-BE49-F238E27FC236}">
                <a16:creationId xmlns:a16="http://schemas.microsoft.com/office/drawing/2014/main" id="{E97994D4-E816-92FC-1CF9-207453C1C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71F10-DC42-7E56-6451-37CD93E8C4E9}"/>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50680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9FCB-3023-48EE-B5C3-C0A13A67AB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F14318-ADD0-F17B-9D3B-C8BED8BA46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2AEE8A-6040-D8F0-7FDE-FAE9AC0A4397}"/>
              </a:ext>
            </a:extLst>
          </p:cNvPr>
          <p:cNvSpPr>
            <a:spLocks noGrp="1"/>
          </p:cNvSpPr>
          <p:nvPr>
            <p:ph type="dt" sz="half" idx="10"/>
          </p:nvPr>
        </p:nvSpPr>
        <p:spPr/>
        <p:txBody>
          <a:bodyPr/>
          <a:lstStyle/>
          <a:p>
            <a:fld id="{EDC00EE1-4738-4005-8456-7C51B897AA04}" type="datetimeFigureOut">
              <a:rPr lang="en-US" smtClean="0"/>
              <a:t>10/20/2022</a:t>
            </a:fld>
            <a:endParaRPr lang="en-US"/>
          </a:p>
        </p:txBody>
      </p:sp>
      <p:sp>
        <p:nvSpPr>
          <p:cNvPr id="5" name="Footer Placeholder 4">
            <a:extLst>
              <a:ext uri="{FF2B5EF4-FFF2-40B4-BE49-F238E27FC236}">
                <a16:creationId xmlns:a16="http://schemas.microsoft.com/office/drawing/2014/main" id="{5CAFBAAF-7105-28ED-3232-9333A8AFC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B4615-3D0E-A509-D239-BDA35B87D71C}"/>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18011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74FB-D4C3-C782-755A-C78AB791F5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AD4FB-AFDF-0F0D-15CF-9EFE449EEA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6EDCBB-202A-741E-8311-64C039E708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B51CD8-7499-9724-6467-D71AE06E57C4}"/>
              </a:ext>
            </a:extLst>
          </p:cNvPr>
          <p:cNvSpPr>
            <a:spLocks noGrp="1"/>
          </p:cNvSpPr>
          <p:nvPr>
            <p:ph type="dt" sz="half" idx="10"/>
          </p:nvPr>
        </p:nvSpPr>
        <p:spPr/>
        <p:txBody>
          <a:bodyPr/>
          <a:lstStyle/>
          <a:p>
            <a:fld id="{EDC00EE1-4738-4005-8456-7C51B897AA04}" type="datetimeFigureOut">
              <a:rPr lang="en-US" smtClean="0"/>
              <a:t>10/20/2022</a:t>
            </a:fld>
            <a:endParaRPr lang="en-US"/>
          </a:p>
        </p:txBody>
      </p:sp>
      <p:sp>
        <p:nvSpPr>
          <p:cNvPr id="6" name="Footer Placeholder 5">
            <a:extLst>
              <a:ext uri="{FF2B5EF4-FFF2-40B4-BE49-F238E27FC236}">
                <a16:creationId xmlns:a16="http://schemas.microsoft.com/office/drawing/2014/main" id="{27B58814-63A6-4A61-F34A-FD95732A8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5CF14-6480-704A-3C3B-30E289A32C51}"/>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204054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6610-D365-95AE-BA4A-401A60EAA7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722BA3-59DD-406F-5129-57F2902BF4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72BB72-398A-23D2-0750-2F5FDADA86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238A7E-F98B-5201-CE6A-2960A6C90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132F7C-2282-766F-5A5C-DF99694A8E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65CD2A-5ABD-5249-8253-1D60EB10953B}"/>
              </a:ext>
            </a:extLst>
          </p:cNvPr>
          <p:cNvSpPr>
            <a:spLocks noGrp="1"/>
          </p:cNvSpPr>
          <p:nvPr>
            <p:ph type="dt" sz="half" idx="10"/>
          </p:nvPr>
        </p:nvSpPr>
        <p:spPr/>
        <p:txBody>
          <a:bodyPr/>
          <a:lstStyle/>
          <a:p>
            <a:fld id="{EDC00EE1-4738-4005-8456-7C51B897AA04}" type="datetimeFigureOut">
              <a:rPr lang="en-US" smtClean="0"/>
              <a:t>10/20/2022</a:t>
            </a:fld>
            <a:endParaRPr lang="en-US"/>
          </a:p>
        </p:txBody>
      </p:sp>
      <p:sp>
        <p:nvSpPr>
          <p:cNvPr id="8" name="Footer Placeholder 7">
            <a:extLst>
              <a:ext uri="{FF2B5EF4-FFF2-40B4-BE49-F238E27FC236}">
                <a16:creationId xmlns:a16="http://schemas.microsoft.com/office/drawing/2014/main" id="{BBC4C4DD-52CA-9D29-7140-E09BF9ACA8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84A165-1890-9717-E776-A455FE2F08E5}"/>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2719381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6653E-AE6F-68F0-B1AB-0C091F3F12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13A5AA-B337-6172-8099-FDC9B74B3FC6}"/>
              </a:ext>
            </a:extLst>
          </p:cNvPr>
          <p:cNvSpPr>
            <a:spLocks noGrp="1"/>
          </p:cNvSpPr>
          <p:nvPr>
            <p:ph type="dt" sz="half" idx="10"/>
          </p:nvPr>
        </p:nvSpPr>
        <p:spPr/>
        <p:txBody>
          <a:bodyPr/>
          <a:lstStyle/>
          <a:p>
            <a:fld id="{EDC00EE1-4738-4005-8456-7C51B897AA04}" type="datetimeFigureOut">
              <a:rPr lang="en-US" smtClean="0"/>
              <a:t>10/20/2022</a:t>
            </a:fld>
            <a:endParaRPr lang="en-US"/>
          </a:p>
        </p:txBody>
      </p:sp>
      <p:sp>
        <p:nvSpPr>
          <p:cNvPr id="4" name="Footer Placeholder 3">
            <a:extLst>
              <a:ext uri="{FF2B5EF4-FFF2-40B4-BE49-F238E27FC236}">
                <a16:creationId xmlns:a16="http://schemas.microsoft.com/office/drawing/2014/main" id="{5B157A0D-CAA5-AB08-6492-0DCE1355B3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535099-489D-B052-EFB4-20B07CDEF875}"/>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564820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A594C7-1E91-5FC7-79F8-86AD30A79F82}"/>
              </a:ext>
            </a:extLst>
          </p:cNvPr>
          <p:cNvSpPr>
            <a:spLocks noGrp="1"/>
          </p:cNvSpPr>
          <p:nvPr>
            <p:ph type="dt" sz="half" idx="10"/>
          </p:nvPr>
        </p:nvSpPr>
        <p:spPr/>
        <p:txBody>
          <a:bodyPr/>
          <a:lstStyle/>
          <a:p>
            <a:fld id="{EDC00EE1-4738-4005-8456-7C51B897AA04}" type="datetimeFigureOut">
              <a:rPr lang="en-US" smtClean="0"/>
              <a:t>10/20/2022</a:t>
            </a:fld>
            <a:endParaRPr lang="en-US"/>
          </a:p>
        </p:txBody>
      </p:sp>
      <p:sp>
        <p:nvSpPr>
          <p:cNvPr id="3" name="Footer Placeholder 2">
            <a:extLst>
              <a:ext uri="{FF2B5EF4-FFF2-40B4-BE49-F238E27FC236}">
                <a16:creationId xmlns:a16="http://schemas.microsoft.com/office/drawing/2014/main" id="{21E1C71A-DDE3-B2A2-730C-12980D372D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F34924-D1C9-F727-7AB8-1A651501A861}"/>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596184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7A073-7178-5590-4DF5-04D3156956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846687-BE4C-7B99-0777-B433DF2240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830387-6479-8B88-AF65-9A2D2CB74F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1B1D5C-B787-AB0A-8720-6E5CBCEA3B64}"/>
              </a:ext>
            </a:extLst>
          </p:cNvPr>
          <p:cNvSpPr>
            <a:spLocks noGrp="1"/>
          </p:cNvSpPr>
          <p:nvPr>
            <p:ph type="dt" sz="half" idx="10"/>
          </p:nvPr>
        </p:nvSpPr>
        <p:spPr/>
        <p:txBody>
          <a:bodyPr/>
          <a:lstStyle/>
          <a:p>
            <a:fld id="{EDC00EE1-4738-4005-8456-7C51B897AA04}" type="datetimeFigureOut">
              <a:rPr lang="en-US" smtClean="0"/>
              <a:t>10/20/2022</a:t>
            </a:fld>
            <a:endParaRPr lang="en-US"/>
          </a:p>
        </p:txBody>
      </p:sp>
      <p:sp>
        <p:nvSpPr>
          <p:cNvPr id="6" name="Footer Placeholder 5">
            <a:extLst>
              <a:ext uri="{FF2B5EF4-FFF2-40B4-BE49-F238E27FC236}">
                <a16:creationId xmlns:a16="http://schemas.microsoft.com/office/drawing/2014/main" id="{0385F572-4A69-C3D3-4162-6C32284415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C16F09-5E4C-22BE-322D-3A12CBF154A4}"/>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410608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A966-96DA-672F-BBBC-D5239C7A27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523E1D-EC1A-F3D7-2C16-ABFD07AA0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F5F572-0BDB-A76A-EDF3-5D39D483BA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D2B128-514A-0919-83B8-3CA124F86DBA}"/>
              </a:ext>
            </a:extLst>
          </p:cNvPr>
          <p:cNvSpPr>
            <a:spLocks noGrp="1"/>
          </p:cNvSpPr>
          <p:nvPr>
            <p:ph type="dt" sz="half" idx="10"/>
          </p:nvPr>
        </p:nvSpPr>
        <p:spPr/>
        <p:txBody>
          <a:bodyPr/>
          <a:lstStyle/>
          <a:p>
            <a:fld id="{EDC00EE1-4738-4005-8456-7C51B897AA04}" type="datetimeFigureOut">
              <a:rPr lang="en-US" smtClean="0"/>
              <a:t>10/20/2022</a:t>
            </a:fld>
            <a:endParaRPr lang="en-US"/>
          </a:p>
        </p:txBody>
      </p:sp>
      <p:sp>
        <p:nvSpPr>
          <p:cNvPr id="6" name="Footer Placeholder 5">
            <a:extLst>
              <a:ext uri="{FF2B5EF4-FFF2-40B4-BE49-F238E27FC236}">
                <a16:creationId xmlns:a16="http://schemas.microsoft.com/office/drawing/2014/main" id="{CCDBD1AF-13F3-6156-82FE-3F4C80076E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F16F19-E9C2-BECD-0366-DEDC404A015E}"/>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2651001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C4839B-F31F-668B-29CC-8FDE82CFEC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100D5B-AE31-7C27-B0C5-D0F6830521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22329-8EDC-8A4F-1775-9EE5A108C4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C00EE1-4738-4005-8456-7C51B897AA04}" type="datetimeFigureOut">
              <a:rPr lang="en-US" smtClean="0"/>
              <a:t>10/20/2022</a:t>
            </a:fld>
            <a:endParaRPr lang="en-US"/>
          </a:p>
        </p:txBody>
      </p:sp>
      <p:sp>
        <p:nvSpPr>
          <p:cNvPr id="5" name="Footer Placeholder 4">
            <a:extLst>
              <a:ext uri="{FF2B5EF4-FFF2-40B4-BE49-F238E27FC236}">
                <a16:creationId xmlns:a16="http://schemas.microsoft.com/office/drawing/2014/main" id="{FCE94104-558D-ADCC-0D0E-8EF38216B1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610F2F-0B4D-94DA-D270-640199BC89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504E8-AF17-4BF6-998F-C290DC26C58A}" type="slidenum">
              <a:rPr lang="en-US" smtClean="0"/>
              <a:t>‹#›</a:t>
            </a:fld>
            <a:endParaRPr lang="en-US"/>
          </a:p>
        </p:txBody>
      </p:sp>
    </p:spTree>
    <p:extLst>
      <p:ext uri="{BB962C8B-B14F-4D97-AF65-F5344CB8AC3E}">
        <p14:creationId xmlns:p14="http://schemas.microsoft.com/office/powerpoint/2010/main" val="1244185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DFD9C7-584D-1AD7-D68B-E6583B6EE6AE}"/>
              </a:ext>
            </a:extLst>
          </p:cNvPr>
          <p:cNvSpPr txBox="1"/>
          <p:nvPr/>
        </p:nvSpPr>
        <p:spPr>
          <a:xfrm>
            <a:off x="2443947" y="1800325"/>
            <a:ext cx="7304115" cy="1015663"/>
          </a:xfrm>
          <a:prstGeom prst="rect">
            <a:avLst/>
          </a:prstGeom>
          <a:noFill/>
        </p:spPr>
        <p:txBody>
          <a:bodyPr wrap="none" rtlCol="0">
            <a:spAutoFit/>
          </a:bodyPr>
          <a:lstStyle/>
          <a:p>
            <a:pPr algn="ctr"/>
            <a:r>
              <a:rPr lang="en-US" sz="6000" b="1" spc="-300" dirty="0" smtClean="0">
                <a:latin typeface="Mont Heavy DEMO" panose="00000A00000000000000" pitchFamily="50" charset="0"/>
              </a:rPr>
              <a:t>Contemporary World </a:t>
            </a:r>
            <a:endParaRPr lang="en-US" sz="8000" b="1" spc="-300" dirty="0">
              <a:latin typeface="Mont Heavy DEMO" panose="00000A00000000000000" pitchFamily="50" charset="0"/>
            </a:endParaRPr>
          </a:p>
        </p:txBody>
      </p:sp>
      <p:sp>
        <p:nvSpPr>
          <p:cNvPr id="7" name="TextBox 6">
            <a:extLst>
              <a:ext uri="{FF2B5EF4-FFF2-40B4-BE49-F238E27FC236}">
                <a16:creationId xmlns:a16="http://schemas.microsoft.com/office/drawing/2014/main" id="{3FB82652-DAC0-0BE1-090B-270B7429C476}"/>
              </a:ext>
            </a:extLst>
          </p:cNvPr>
          <p:cNvSpPr txBox="1"/>
          <p:nvPr/>
        </p:nvSpPr>
        <p:spPr>
          <a:xfrm>
            <a:off x="3405554" y="4036959"/>
            <a:ext cx="5380897" cy="769441"/>
          </a:xfrm>
          <a:prstGeom prst="rect">
            <a:avLst/>
          </a:prstGeom>
          <a:noFill/>
        </p:spPr>
        <p:txBody>
          <a:bodyPr wrap="none" rtlCol="0">
            <a:spAutoFit/>
          </a:bodyPr>
          <a:lstStyle/>
          <a:p>
            <a:pPr algn="ctr"/>
            <a:r>
              <a:rPr lang="en-US" sz="4400" b="1" spc="-300" dirty="0" smtClean="0">
                <a:latin typeface="Mont Heavy DEMO" panose="00000A00000000000000" pitchFamily="50" charset="0"/>
              </a:rPr>
              <a:t>Dr. Muhammad </a:t>
            </a:r>
            <a:r>
              <a:rPr lang="en-US" sz="4400" b="1" spc="-300" dirty="0" err="1" smtClean="0">
                <a:latin typeface="Mont Heavy DEMO" panose="00000A00000000000000" pitchFamily="50" charset="0"/>
              </a:rPr>
              <a:t>Kashif</a:t>
            </a:r>
            <a:endParaRPr lang="en-US" sz="3600" spc="-300" dirty="0">
              <a:latin typeface="Mont Heavy DEMO" panose="00000A00000000000000" pitchFamily="50" charset="0"/>
            </a:endParaRPr>
          </a:p>
        </p:txBody>
      </p:sp>
    </p:spTree>
    <p:extLst>
      <p:ext uri="{BB962C8B-B14F-4D97-AF65-F5344CB8AC3E}">
        <p14:creationId xmlns:p14="http://schemas.microsoft.com/office/powerpoint/2010/main" val="20910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827756" y="214812"/>
            <a:ext cx="10515600" cy="1325563"/>
          </a:xfrm>
        </p:spPr>
        <p:txBody>
          <a:bodyPr/>
          <a:lstStyle/>
          <a:p>
            <a:r>
              <a:rPr lang="en-US" dirty="0" smtClean="0">
                <a:solidFill>
                  <a:schemeClr val="bg1"/>
                </a:solidFill>
              </a:rPr>
              <a:t>Bolsheviks</a:t>
            </a:r>
          </a:p>
        </p:txBody>
      </p:sp>
      <p:sp>
        <p:nvSpPr>
          <p:cNvPr id="12291" name="Rectangle 3"/>
          <p:cNvSpPr>
            <a:spLocks noGrp="1" noChangeArrowheads="1"/>
          </p:cNvSpPr>
          <p:nvPr>
            <p:ph type="body" idx="1"/>
          </p:nvPr>
        </p:nvSpPr>
        <p:spPr>
          <a:xfrm>
            <a:off x="0" y="1828801"/>
            <a:ext cx="11861800" cy="4741863"/>
          </a:xfrm>
        </p:spPr>
        <p:txBody>
          <a:bodyPr/>
          <a:lstStyle/>
          <a:p>
            <a:endParaRPr lang="en-US" sz="2300" smtClean="0"/>
          </a:p>
        </p:txBody>
      </p:sp>
      <p:pic>
        <p:nvPicPr>
          <p:cNvPr id="12292" name="Picture 5" descr="Boshwick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2671764"/>
            <a:ext cx="9144000" cy="357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1925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790178" y="202286"/>
            <a:ext cx="10515600" cy="1325563"/>
          </a:xfrm>
        </p:spPr>
        <p:txBody>
          <a:bodyPr/>
          <a:lstStyle/>
          <a:p>
            <a:r>
              <a:rPr lang="en-US" dirty="0" smtClean="0">
                <a:solidFill>
                  <a:schemeClr val="bg1"/>
                </a:solidFill>
              </a:rPr>
              <a:t>Ku Klux Klan</a:t>
            </a:r>
          </a:p>
        </p:txBody>
      </p:sp>
      <p:sp>
        <p:nvSpPr>
          <p:cNvPr id="13315" name="Rectangle 3"/>
          <p:cNvSpPr>
            <a:spLocks noGrp="1" noChangeArrowheads="1"/>
          </p:cNvSpPr>
          <p:nvPr>
            <p:ph type="body" idx="1"/>
          </p:nvPr>
        </p:nvSpPr>
        <p:spPr>
          <a:xfrm>
            <a:off x="0" y="1828801"/>
            <a:ext cx="11861800" cy="4741863"/>
          </a:xfrm>
        </p:spPr>
        <p:txBody>
          <a:bodyPr/>
          <a:lstStyle/>
          <a:p>
            <a:endParaRPr lang="en-US" sz="2300" dirty="0" smtClean="0"/>
          </a:p>
        </p:txBody>
      </p:sp>
      <p:pic>
        <p:nvPicPr>
          <p:cNvPr id="13316" name="Picture 4" descr="kukux cla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490788"/>
            <a:ext cx="8839200" cy="391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1452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965543" y="302495"/>
            <a:ext cx="10515600" cy="1325563"/>
          </a:xfrm>
        </p:spPr>
        <p:txBody>
          <a:bodyPr/>
          <a:lstStyle/>
          <a:p>
            <a:r>
              <a:rPr lang="en-US" b="1" dirty="0" smtClean="0">
                <a:solidFill>
                  <a:schemeClr val="bg1"/>
                </a:solidFill>
              </a:rPr>
              <a:t>The Postwar Years.</a:t>
            </a:r>
            <a:br>
              <a:rPr lang="en-US" b="1" dirty="0" smtClean="0">
                <a:solidFill>
                  <a:schemeClr val="bg1"/>
                </a:solidFill>
              </a:rPr>
            </a:br>
            <a:endParaRPr lang="en-US" dirty="0" smtClean="0">
              <a:solidFill>
                <a:schemeClr val="bg1"/>
              </a:solidFill>
            </a:endParaRPr>
          </a:p>
        </p:txBody>
      </p:sp>
      <p:sp>
        <p:nvSpPr>
          <p:cNvPr id="14339" name="Content Placeholder 2"/>
          <p:cNvSpPr>
            <a:spLocks noGrp="1"/>
          </p:cNvSpPr>
          <p:nvPr>
            <p:ph idx="1"/>
          </p:nvPr>
        </p:nvSpPr>
        <p:spPr/>
        <p:txBody>
          <a:bodyPr/>
          <a:lstStyle/>
          <a:p>
            <a:r>
              <a:rPr lang="en-US" dirty="0" smtClean="0"/>
              <a:t>Nationalists attacked officials and others associated with the British ruling colonial government in Kenya, Cyprus, and South Yemen.</a:t>
            </a:r>
          </a:p>
          <a:p>
            <a:r>
              <a:rPr lang="en-US" dirty="0" smtClean="0"/>
              <a:t>Algerian nationalists against the French colonial regime.</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4046114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241115" y="227338"/>
            <a:ext cx="10515600" cy="1325563"/>
          </a:xfrm>
        </p:spPr>
        <p:txBody>
          <a:bodyPr/>
          <a:lstStyle/>
          <a:p>
            <a:r>
              <a:rPr lang="en-US" b="1" dirty="0" smtClean="0">
                <a:solidFill>
                  <a:schemeClr val="bg1"/>
                </a:solidFill>
              </a:rPr>
              <a:t>The Postwar Years.</a:t>
            </a:r>
            <a:br>
              <a:rPr lang="en-US" b="1" dirty="0" smtClean="0">
                <a:solidFill>
                  <a:schemeClr val="bg1"/>
                </a:solidFill>
              </a:rPr>
            </a:br>
            <a:endParaRPr lang="en-US" dirty="0" smtClean="0">
              <a:solidFill>
                <a:schemeClr val="bg1"/>
              </a:solidFill>
            </a:endParaRPr>
          </a:p>
        </p:txBody>
      </p:sp>
      <p:sp>
        <p:nvSpPr>
          <p:cNvPr id="15363" name="Content Placeholder 2"/>
          <p:cNvSpPr>
            <a:spLocks noGrp="1"/>
          </p:cNvSpPr>
          <p:nvPr>
            <p:ph idx="1"/>
          </p:nvPr>
        </p:nvSpPr>
        <p:spPr/>
        <p:txBody>
          <a:bodyPr/>
          <a:lstStyle/>
          <a:p>
            <a:r>
              <a:rPr lang="en-US" dirty="0" smtClean="0"/>
              <a:t>Nationalists attacked officials and others associated with the British ruling colonial government in Kenya, Cyprus, and South Yemen.</a:t>
            </a:r>
          </a:p>
          <a:p>
            <a:r>
              <a:rPr lang="en-US" dirty="0" smtClean="0"/>
              <a:t>Algerian nationalists against the French colonial regime.</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3374859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028173" y="152182"/>
            <a:ext cx="10515600" cy="1325563"/>
          </a:xfrm>
        </p:spPr>
        <p:txBody>
          <a:bodyPr>
            <a:normAutofit fontScale="90000"/>
          </a:bodyPr>
          <a:lstStyle/>
          <a:p>
            <a:r>
              <a:rPr lang="en-US" i="1" dirty="0" smtClean="0"/>
              <a:t/>
            </a:r>
            <a:br>
              <a:rPr lang="en-US" i="1" dirty="0" smtClean="0"/>
            </a:br>
            <a:r>
              <a:rPr lang="en-US" i="1" dirty="0" smtClean="0"/>
              <a:t/>
            </a:r>
            <a:br>
              <a:rPr lang="en-US" i="1" dirty="0" smtClean="0"/>
            </a:br>
            <a:r>
              <a:rPr lang="en-US" i="1" dirty="0" smtClean="0">
                <a:solidFill>
                  <a:schemeClr val="bg1"/>
                </a:solidFill>
              </a:rPr>
              <a:t>Separatists</a:t>
            </a:r>
            <a:br>
              <a:rPr lang="en-US" i="1" dirty="0" smtClean="0">
                <a:solidFill>
                  <a:schemeClr val="bg1"/>
                </a:solidFill>
              </a:rPr>
            </a:br>
            <a:r>
              <a:rPr lang="en-US" b="1" dirty="0" smtClean="0"/>
              <a:t>.</a:t>
            </a:r>
            <a:br>
              <a:rPr lang="en-US" b="1" dirty="0" smtClean="0"/>
            </a:br>
            <a:endParaRPr lang="en-US" dirty="0" smtClean="0"/>
          </a:p>
        </p:txBody>
      </p:sp>
      <p:sp>
        <p:nvSpPr>
          <p:cNvPr id="16387" name="Content Placeholder 2"/>
          <p:cNvSpPr>
            <a:spLocks noGrp="1"/>
          </p:cNvSpPr>
          <p:nvPr>
            <p:ph idx="1"/>
          </p:nvPr>
        </p:nvSpPr>
        <p:spPr/>
        <p:txBody>
          <a:bodyPr/>
          <a:lstStyle/>
          <a:p>
            <a:r>
              <a:rPr lang="en-US" sz="2800" smtClean="0"/>
              <a:t>In Spain, a Basque organization</a:t>
            </a:r>
          </a:p>
          <a:p>
            <a:r>
              <a:rPr lang="en-US" sz="2800" smtClean="0"/>
              <a:t>Algerian nationalists against the French colonial regime.</a:t>
            </a:r>
          </a:p>
          <a:p>
            <a:r>
              <a:rPr lang="en-US" sz="2800" smtClean="0"/>
              <a:t>Moro National Liberation Front began a campaign in 1960 to gain independence for Moros  (Philippine Muslims) Its acts of terror left 50,000 dead and drove 20,000 Moro refugees to Malaysia before factionalism weakened it.</a:t>
            </a:r>
          </a:p>
          <a:p>
            <a:endParaRPr lang="en-US" sz="2800" smtClean="0"/>
          </a:p>
          <a:p>
            <a:endParaRPr lang="en-US" smtClean="0"/>
          </a:p>
          <a:p>
            <a:endParaRPr lang="en-US" smtClean="0"/>
          </a:p>
          <a:p>
            <a:endParaRPr lang="en-US" smtClean="0"/>
          </a:p>
        </p:txBody>
      </p:sp>
    </p:spTree>
    <p:extLst>
      <p:ext uri="{BB962C8B-B14F-4D97-AF65-F5344CB8AC3E}">
        <p14:creationId xmlns:p14="http://schemas.microsoft.com/office/powerpoint/2010/main" val="1355833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865335" y="264916"/>
            <a:ext cx="10515600" cy="1325563"/>
          </a:xfrm>
        </p:spPr>
        <p:txBody>
          <a:bodyPr>
            <a:normAutofit fontScale="90000"/>
          </a:bodyPr>
          <a:lstStyle/>
          <a:p>
            <a:r>
              <a:rPr lang="en-US" i="1" dirty="0" smtClean="0"/>
              <a:t/>
            </a:r>
            <a:br>
              <a:rPr lang="en-US" i="1" dirty="0" smtClean="0"/>
            </a:br>
            <a:r>
              <a:rPr lang="en-US" i="1" dirty="0" smtClean="0"/>
              <a:t/>
            </a:r>
            <a:br>
              <a:rPr lang="en-US" i="1" dirty="0" smtClean="0"/>
            </a:br>
            <a:r>
              <a:rPr lang="en-US" dirty="0" smtClean="0"/>
              <a:t> </a:t>
            </a:r>
            <a:br>
              <a:rPr lang="en-US" dirty="0" smtClean="0"/>
            </a:br>
            <a:r>
              <a:rPr lang="en-US" dirty="0" smtClean="0">
                <a:solidFill>
                  <a:schemeClr val="bg1"/>
                </a:solidFill>
              </a:rPr>
              <a:t>Governments also  use terrorist </a:t>
            </a:r>
            <a:r>
              <a:rPr lang="en-US" dirty="0" smtClean="0"/>
              <a:t>acts</a:t>
            </a:r>
            <a:br>
              <a:rPr lang="en-US" dirty="0" smtClean="0"/>
            </a:br>
            <a:r>
              <a:rPr lang="en-US" i="1" dirty="0" smtClean="0"/>
              <a:t/>
            </a:r>
            <a:br>
              <a:rPr lang="en-US" i="1" dirty="0" smtClean="0"/>
            </a:br>
            <a:r>
              <a:rPr lang="en-US" b="1" dirty="0" smtClean="0"/>
              <a:t>.</a:t>
            </a:r>
            <a:br>
              <a:rPr lang="en-US" b="1" dirty="0" smtClean="0"/>
            </a:br>
            <a:endParaRPr lang="en-US" dirty="0" smtClean="0"/>
          </a:p>
        </p:txBody>
      </p:sp>
      <p:sp>
        <p:nvSpPr>
          <p:cNvPr id="17411" name="Content Placeholder 2"/>
          <p:cNvSpPr>
            <a:spLocks noGrp="1"/>
          </p:cNvSpPr>
          <p:nvPr>
            <p:ph idx="1"/>
          </p:nvPr>
        </p:nvSpPr>
        <p:spPr/>
        <p:txBody>
          <a:bodyPr/>
          <a:lstStyle/>
          <a:p>
            <a:r>
              <a:rPr lang="en-US" sz="2800" smtClean="0"/>
              <a:t>In one famous incident, a Communist agent killed an anti-Communist Bulgarian dissident in a London subway by pricking his leg with a Poison-tipped umbrella.</a:t>
            </a:r>
          </a:p>
          <a:p>
            <a:r>
              <a:rPr lang="en-US" sz="2800" smtClean="0"/>
              <a:t>Assassination of Cuban Premier Fidel Castro.</a:t>
            </a:r>
          </a:p>
          <a:p>
            <a:r>
              <a:rPr lang="en-US" sz="2800" smtClean="0"/>
              <a:t>Latest case of Alexander Litvinenko</a:t>
            </a:r>
          </a:p>
          <a:p>
            <a:endParaRPr lang="en-US" sz="2800" smtClean="0"/>
          </a:p>
          <a:p>
            <a:endParaRPr lang="en-US" sz="2800" smtClean="0"/>
          </a:p>
          <a:p>
            <a:endParaRPr lang="en-US" sz="2800" smtClean="0"/>
          </a:p>
          <a:p>
            <a:endParaRPr lang="en-US" sz="2800" smtClean="0"/>
          </a:p>
          <a:p>
            <a:endParaRPr lang="en-US" smtClean="0"/>
          </a:p>
          <a:p>
            <a:endParaRPr lang="en-US" smtClean="0"/>
          </a:p>
          <a:p>
            <a:endParaRPr lang="en-US" smtClean="0"/>
          </a:p>
        </p:txBody>
      </p:sp>
    </p:spTree>
    <p:extLst>
      <p:ext uri="{BB962C8B-B14F-4D97-AF65-F5344CB8AC3E}">
        <p14:creationId xmlns:p14="http://schemas.microsoft.com/office/powerpoint/2010/main" val="1836387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564710" y="227338"/>
            <a:ext cx="10515600" cy="1325563"/>
          </a:xfrm>
        </p:spPr>
        <p:txBody>
          <a:bodyPr>
            <a:normAutofit fontScale="90000"/>
          </a:bodyPr>
          <a:lstStyle/>
          <a:p>
            <a:r>
              <a:rPr lang="en-US" i="1" dirty="0" smtClean="0"/>
              <a:t/>
            </a:r>
            <a:br>
              <a:rPr lang="en-US" i="1" dirty="0" smtClean="0"/>
            </a:br>
            <a:r>
              <a:rPr lang="en-US" i="1" dirty="0" smtClean="0"/>
              <a:t/>
            </a:r>
            <a:br>
              <a:rPr lang="en-US" i="1" dirty="0" smtClean="0"/>
            </a:br>
            <a:r>
              <a:rPr lang="en-US" dirty="0" smtClean="0"/>
              <a:t> </a:t>
            </a:r>
            <a:br>
              <a:rPr lang="en-US" dirty="0" smtClean="0"/>
            </a:br>
            <a:r>
              <a:rPr lang="en-US" b="1" dirty="0" smtClean="0"/>
              <a:t> </a:t>
            </a:r>
            <a:r>
              <a:rPr lang="en-US" b="1" dirty="0" smtClean="0">
                <a:solidFill>
                  <a:schemeClr val="bg1"/>
                </a:solidFill>
              </a:rPr>
              <a:t>Guerrillas and Militants.</a:t>
            </a:r>
            <a:br>
              <a:rPr lang="en-US" b="1" dirty="0" smtClean="0">
                <a:solidFill>
                  <a:schemeClr val="bg1"/>
                </a:solidFill>
              </a:rPr>
            </a:br>
            <a:r>
              <a:rPr lang="en-US" dirty="0" smtClean="0">
                <a:solidFill>
                  <a:schemeClr val="bg1"/>
                </a:solidFill>
              </a:rPr>
              <a:t/>
            </a:r>
            <a:br>
              <a:rPr lang="en-US" dirty="0" smtClean="0">
                <a:solidFill>
                  <a:schemeClr val="bg1"/>
                </a:solidFill>
              </a:rPr>
            </a:br>
            <a:r>
              <a:rPr lang="en-US" i="1" dirty="0" smtClean="0"/>
              <a:t/>
            </a:r>
            <a:br>
              <a:rPr lang="en-US" i="1" dirty="0" smtClean="0"/>
            </a:br>
            <a:r>
              <a:rPr lang="en-US" b="1" dirty="0" smtClean="0"/>
              <a:t>.</a:t>
            </a:r>
            <a:br>
              <a:rPr lang="en-US" b="1" dirty="0" smtClean="0"/>
            </a:br>
            <a:endParaRPr lang="en-US" dirty="0" smtClean="0"/>
          </a:p>
        </p:txBody>
      </p:sp>
      <p:sp>
        <p:nvSpPr>
          <p:cNvPr id="18435" name="Content Placeholder 2"/>
          <p:cNvSpPr>
            <a:spLocks noGrp="1"/>
          </p:cNvSpPr>
          <p:nvPr>
            <p:ph idx="1"/>
          </p:nvPr>
        </p:nvSpPr>
        <p:spPr>
          <a:xfrm>
            <a:off x="800622" y="2238984"/>
            <a:ext cx="10515600" cy="4351338"/>
          </a:xfrm>
        </p:spPr>
        <p:txBody>
          <a:bodyPr/>
          <a:lstStyle/>
          <a:p>
            <a:r>
              <a:rPr lang="en-US" sz="2800" dirty="0" smtClean="0"/>
              <a:t>violence committed by political groups outside</a:t>
            </a:r>
          </a:p>
          <a:p>
            <a:r>
              <a:rPr lang="en-US" sz="2800" dirty="0" smtClean="0"/>
              <a:t>their own country.</a:t>
            </a:r>
          </a:p>
          <a:p>
            <a:r>
              <a:rPr lang="en-US" sz="2800" i="1" dirty="0" smtClean="0"/>
              <a:t>state-sponsored terrorism</a:t>
            </a:r>
          </a:p>
          <a:p>
            <a:r>
              <a:rPr lang="en-US" sz="2800" dirty="0" smtClean="0"/>
              <a:t>In Peru Shining Path militants planned a worldwide Communist revolution based on the principles of Mao Zedong</a:t>
            </a:r>
          </a:p>
          <a:p>
            <a:endParaRPr lang="en-US" sz="2800" dirty="0" smtClean="0"/>
          </a:p>
          <a:p>
            <a:endParaRPr lang="en-US" sz="2800" dirty="0" smtClean="0"/>
          </a:p>
          <a:p>
            <a:endParaRPr lang="en-US" sz="2800" dirty="0" smtClean="0"/>
          </a:p>
          <a:p>
            <a:endParaRPr lang="en-US" sz="2800"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4029252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676400" y="152182"/>
            <a:ext cx="10515600" cy="1325563"/>
          </a:xfrm>
        </p:spPr>
        <p:txBody>
          <a:bodyPr>
            <a:normAutofit fontScale="90000"/>
          </a:bodyPr>
          <a:lstStyle/>
          <a:p>
            <a:r>
              <a:rPr lang="en-US" i="1" dirty="0" smtClean="0"/>
              <a:t/>
            </a:r>
            <a:br>
              <a:rPr lang="en-US" i="1" dirty="0" smtClean="0"/>
            </a:br>
            <a:r>
              <a:rPr lang="en-US" i="1" dirty="0" smtClean="0"/>
              <a:t/>
            </a:r>
            <a:br>
              <a:rPr lang="en-US" i="1" dirty="0" smtClean="0"/>
            </a:br>
            <a:r>
              <a:rPr lang="en-US" dirty="0" smtClean="0"/>
              <a:t> </a:t>
            </a:r>
            <a:br>
              <a:rPr lang="en-US" dirty="0" smtClean="0"/>
            </a:br>
            <a:r>
              <a:rPr lang="en-US" b="1" dirty="0" smtClean="0"/>
              <a:t> </a:t>
            </a:r>
            <a:br>
              <a:rPr lang="en-US" b="1" dirty="0" smtClean="0"/>
            </a:br>
            <a:r>
              <a:rPr lang="en-US" b="1" dirty="0" smtClean="0">
                <a:solidFill>
                  <a:schemeClr val="bg1"/>
                </a:solidFill>
              </a:rPr>
              <a:t>Terrorism in Industrialized Countries</a:t>
            </a:r>
            <a:br>
              <a:rPr lang="en-US" b="1" dirty="0" smtClean="0">
                <a:solidFill>
                  <a:schemeClr val="bg1"/>
                </a:solidFill>
              </a:rPr>
            </a:br>
            <a:r>
              <a:rPr lang="en-US" dirty="0" smtClean="0"/>
              <a:t/>
            </a:r>
            <a:br>
              <a:rPr lang="en-US" dirty="0" smtClean="0"/>
            </a:br>
            <a:r>
              <a:rPr lang="en-US" i="1" dirty="0" smtClean="0"/>
              <a:t/>
            </a:r>
            <a:br>
              <a:rPr lang="en-US" i="1" dirty="0" smtClean="0"/>
            </a:br>
            <a:r>
              <a:rPr lang="en-US" b="1" dirty="0" smtClean="0"/>
              <a:t>.</a:t>
            </a:r>
            <a:br>
              <a:rPr lang="en-US" b="1" dirty="0" smtClean="0"/>
            </a:br>
            <a:endParaRPr lang="en-US" dirty="0" smtClean="0"/>
          </a:p>
        </p:txBody>
      </p:sp>
      <p:sp>
        <p:nvSpPr>
          <p:cNvPr id="19459" name="Content Placeholder 2"/>
          <p:cNvSpPr>
            <a:spLocks noGrp="1"/>
          </p:cNvSpPr>
          <p:nvPr>
            <p:ph idx="1"/>
          </p:nvPr>
        </p:nvSpPr>
        <p:spPr>
          <a:xfrm>
            <a:off x="609600" y="1981200"/>
            <a:ext cx="10972800" cy="4267200"/>
          </a:xfrm>
        </p:spPr>
        <p:txBody>
          <a:bodyPr/>
          <a:lstStyle/>
          <a:p>
            <a:r>
              <a:rPr lang="en-US" sz="2400" dirty="0" smtClean="0"/>
              <a:t>In Germany, a left-wing group known as the Red Army Faction carried out bombings, arson, kidnappings, and assassinations in their campaign against the (West) German government.</a:t>
            </a:r>
          </a:p>
          <a:p>
            <a:r>
              <a:rPr lang="en-US" sz="2400" dirty="0" smtClean="0"/>
              <a:t>In Italy, numerous small revolutionary groups launched violent protests against the </a:t>
            </a:r>
            <a:r>
              <a:rPr lang="en-US" sz="2400" dirty="0" err="1" smtClean="0"/>
              <a:t>overnment</a:t>
            </a:r>
            <a:r>
              <a:rPr lang="en-US" sz="2400" dirty="0" smtClean="0"/>
              <a:t>. The best known of these, the Red Brigade, kidnapped and murdered Aldo Moro, a former prime minister, in 1978. In both Germany and Italy, concerted police action put an end to most radical terrorist activity</a:t>
            </a:r>
          </a:p>
          <a:p>
            <a:r>
              <a:rPr lang="en-US" sz="2400" dirty="0" smtClean="0"/>
              <a:t>by 1980.</a:t>
            </a:r>
          </a:p>
          <a:p>
            <a:endParaRPr lang="en-US" sz="2800" dirty="0" smtClean="0"/>
          </a:p>
          <a:p>
            <a:endParaRPr lang="en-US" sz="2800" dirty="0" smtClean="0"/>
          </a:p>
          <a:p>
            <a:endParaRPr lang="en-US" sz="2800" dirty="0" smtClean="0"/>
          </a:p>
          <a:p>
            <a:endParaRPr lang="en-US" sz="2800"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513742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676400" y="189760"/>
            <a:ext cx="10515600" cy="1325563"/>
          </a:xfrm>
        </p:spPr>
        <p:txBody>
          <a:bodyPr>
            <a:normAutofit fontScale="90000"/>
          </a:bodyPr>
          <a:lstStyle/>
          <a:p>
            <a:r>
              <a:rPr lang="en-US" i="1" dirty="0" smtClean="0"/>
              <a:t/>
            </a:r>
            <a:br>
              <a:rPr lang="en-US" i="1" dirty="0" smtClean="0"/>
            </a:br>
            <a:r>
              <a:rPr lang="en-US" i="1" dirty="0" smtClean="0"/>
              <a:t/>
            </a:r>
            <a:br>
              <a:rPr lang="en-US" i="1" dirty="0" smtClean="0"/>
            </a:br>
            <a:r>
              <a:rPr lang="en-US" dirty="0" smtClean="0"/>
              <a:t> </a:t>
            </a:r>
            <a:br>
              <a:rPr lang="en-US" dirty="0" smtClean="0"/>
            </a:br>
            <a:r>
              <a:rPr lang="en-US" b="1" dirty="0" smtClean="0"/>
              <a:t> </a:t>
            </a:r>
            <a:br>
              <a:rPr lang="en-US" b="1" dirty="0" smtClean="0"/>
            </a:br>
            <a:r>
              <a:rPr lang="en-US" b="1" dirty="0" smtClean="0">
                <a:solidFill>
                  <a:schemeClr val="bg1"/>
                </a:solidFill>
              </a:rPr>
              <a:t>Terrorism in Industrialized Countries</a:t>
            </a:r>
            <a:br>
              <a:rPr lang="en-US" b="1" dirty="0" smtClean="0">
                <a:solidFill>
                  <a:schemeClr val="bg1"/>
                </a:solidFill>
              </a:rPr>
            </a:br>
            <a:r>
              <a:rPr lang="en-US" dirty="0" smtClean="0">
                <a:solidFill>
                  <a:schemeClr val="bg1"/>
                </a:solidFill>
              </a:rPr>
              <a:t/>
            </a:r>
            <a:br>
              <a:rPr lang="en-US" dirty="0" smtClean="0">
                <a:solidFill>
                  <a:schemeClr val="bg1"/>
                </a:solidFill>
              </a:rPr>
            </a:br>
            <a:r>
              <a:rPr lang="en-US" i="1" dirty="0" smtClean="0"/>
              <a:t/>
            </a:r>
            <a:br>
              <a:rPr lang="en-US" i="1" dirty="0" smtClean="0"/>
            </a:br>
            <a:r>
              <a:rPr lang="en-US" b="1" dirty="0" smtClean="0"/>
              <a:t>.</a:t>
            </a:r>
            <a:br>
              <a:rPr lang="en-US" b="1" dirty="0" smtClean="0"/>
            </a:br>
            <a:endParaRPr lang="en-US" dirty="0" smtClean="0"/>
          </a:p>
        </p:txBody>
      </p:sp>
      <p:sp>
        <p:nvSpPr>
          <p:cNvPr id="20483" name="Content Placeholder 2"/>
          <p:cNvSpPr>
            <a:spLocks noGrp="1"/>
          </p:cNvSpPr>
          <p:nvPr>
            <p:ph idx="1"/>
          </p:nvPr>
        </p:nvSpPr>
        <p:spPr>
          <a:xfrm>
            <a:off x="609600" y="1981200"/>
            <a:ext cx="10972800" cy="4267200"/>
          </a:xfrm>
        </p:spPr>
        <p:txBody>
          <a:bodyPr/>
          <a:lstStyle/>
          <a:p>
            <a:r>
              <a:rPr lang="en-US" sz="2400" dirty="0" smtClean="0"/>
              <a:t>President Anwar Sadat, killed in 1981</a:t>
            </a:r>
          </a:p>
          <a:p>
            <a:r>
              <a:rPr lang="en-US" sz="2400" dirty="0" smtClean="0"/>
              <a:t>India’s Prime Minister Indira Gandhi was slain by her Sikh bodyguards in 1984.</a:t>
            </a:r>
          </a:p>
          <a:p>
            <a:r>
              <a:rPr lang="en-US" sz="2800" dirty="0" smtClean="0"/>
              <a:t>Rajiv Gandhi was killed in 1991, apparently the victim of Tamil separatists.</a:t>
            </a:r>
          </a:p>
          <a:p>
            <a:endParaRPr lang="en-US" sz="2800" dirty="0" smtClean="0"/>
          </a:p>
          <a:p>
            <a:endParaRPr lang="en-US" sz="2800" dirty="0" smtClean="0"/>
          </a:p>
          <a:p>
            <a:endParaRPr lang="en-US" sz="2800" dirty="0" smtClean="0"/>
          </a:p>
          <a:p>
            <a:endParaRPr lang="en-US" sz="2800"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2582248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253641" y="264916"/>
            <a:ext cx="10515600" cy="1325563"/>
          </a:xfrm>
        </p:spPr>
        <p:txBody>
          <a:bodyPr>
            <a:normAutofit fontScale="90000"/>
          </a:bodyPr>
          <a:lstStyle/>
          <a:p>
            <a:r>
              <a:rPr lang="en-US" i="1" dirty="0" smtClean="0"/>
              <a:t/>
            </a:r>
            <a:br>
              <a:rPr lang="en-US" i="1" dirty="0" smtClean="0"/>
            </a:br>
            <a:r>
              <a:rPr lang="en-US" i="1" dirty="0" smtClean="0"/>
              <a:t/>
            </a:r>
            <a:br>
              <a:rPr lang="en-US" i="1" dirty="0" smtClean="0"/>
            </a:br>
            <a:r>
              <a:rPr lang="en-US" dirty="0" smtClean="0"/>
              <a:t> </a:t>
            </a:r>
            <a:br>
              <a:rPr lang="en-US" dirty="0" smtClean="0"/>
            </a:br>
            <a:r>
              <a:rPr lang="en-US" b="1" dirty="0" smtClean="0"/>
              <a:t> </a:t>
            </a:r>
            <a:br>
              <a:rPr lang="en-US" b="1" dirty="0" smtClean="0"/>
            </a:br>
            <a:r>
              <a:rPr lang="en-US" dirty="0" smtClean="0"/>
              <a:t> </a:t>
            </a:r>
            <a:r>
              <a:rPr lang="en-US" dirty="0" smtClean="0">
                <a:solidFill>
                  <a:schemeClr val="bg1"/>
                </a:solidFill>
              </a:rPr>
              <a:t>Hostages</a:t>
            </a:r>
            <a:br>
              <a:rPr lang="en-US" dirty="0" smtClean="0">
                <a:solidFill>
                  <a:schemeClr val="bg1"/>
                </a:solidFill>
              </a:rPr>
            </a:br>
            <a:r>
              <a:rPr lang="en-US" dirty="0" smtClean="0"/>
              <a:t/>
            </a:r>
            <a:br>
              <a:rPr lang="en-US" dirty="0" smtClean="0"/>
            </a:br>
            <a:r>
              <a:rPr lang="en-US" i="1" dirty="0" smtClean="0"/>
              <a:t/>
            </a:r>
            <a:br>
              <a:rPr lang="en-US" i="1" dirty="0" smtClean="0"/>
            </a:br>
            <a:r>
              <a:rPr lang="en-US" b="1" dirty="0" smtClean="0"/>
              <a:t>.</a:t>
            </a:r>
            <a:br>
              <a:rPr lang="en-US" b="1" dirty="0" smtClean="0"/>
            </a:br>
            <a:endParaRPr lang="en-US" dirty="0" smtClean="0"/>
          </a:p>
        </p:txBody>
      </p:sp>
      <p:sp>
        <p:nvSpPr>
          <p:cNvPr id="21507" name="Content Placeholder 2"/>
          <p:cNvSpPr>
            <a:spLocks noGrp="1"/>
          </p:cNvSpPr>
          <p:nvPr>
            <p:ph idx="1"/>
          </p:nvPr>
        </p:nvSpPr>
        <p:spPr>
          <a:xfrm>
            <a:off x="609600" y="1981200"/>
            <a:ext cx="10972800" cy="4267200"/>
          </a:xfrm>
        </p:spPr>
        <p:txBody>
          <a:bodyPr/>
          <a:lstStyle/>
          <a:p>
            <a:r>
              <a:rPr lang="en-US" sz="2400" dirty="0" smtClean="0"/>
              <a:t>Islamic fundamentalists to power in Iran in 1979, Iranian militants seized the U.S. embassy and took some 50 Americans hostage. They demanded for reinstallation for Shah </a:t>
            </a:r>
            <a:r>
              <a:rPr lang="en-US" sz="2400" dirty="0" err="1" smtClean="0"/>
              <a:t>Pehlvi</a:t>
            </a:r>
            <a:r>
              <a:rPr lang="en-US" sz="2400" dirty="0" smtClean="0"/>
              <a:t>.</a:t>
            </a:r>
          </a:p>
          <a:p>
            <a:r>
              <a:rPr lang="en-US" sz="2400" dirty="0" smtClean="0"/>
              <a:t>PLO Italian Cruise Ship. </a:t>
            </a:r>
          </a:p>
          <a:p>
            <a:endParaRPr lang="en-US" sz="2800" dirty="0" smtClean="0"/>
          </a:p>
          <a:p>
            <a:endParaRPr lang="en-US" sz="2800" dirty="0" smtClean="0"/>
          </a:p>
          <a:p>
            <a:endParaRPr lang="en-US" sz="2800" dirty="0" smtClean="0"/>
          </a:p>
          <a:p>
            <a:endParaRPr lang="en-US" sz="2800"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3331716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645085" y="0"/>
            <a:ext cx="10972800" cy="1981200"/>
          </a:xfrm>
        </p:spPr>
        <p:txBody>
          <a:bodyPr/>
          <a:lstStyle/>
          <a:p>
            <a:pPr eaLnBrk="1" hangingPunct="1"/>
            <a:r>
              <a:rPr lang="en-US" altLang="en-US" baseline="30000" dirty="0" smtClean="0"/>
              <a:t>3rd</a:t>
            </a:r>
            <a:r>
              <a:rPr lang="en-US" altLang="en-US" dirty="0" smtClean="0">
                <a:solidFill>
                  <a:schemeClr val="bg1"/>
                </a:solidFill>
              </a:rPr>
              <a:t/>
            </a:r>
            <a:br>
              <a:rPr lang="en-US" altLang="en-US" dirty="0" smtClean="0">
                <a:solidFill>
                  <a:schemeClr val="bg1"/>
                </a:solidFill>
              </a:rPr>
            </a:br>
            <a:r>
              <a:rPr lang="en-US" b="1" dirty="0" smtClean="0">
                <a:solidFill>
                  <a:schemeClr val="bg1"/>
                </a:solidFill>
              </a:rPr>
              <a:t>Terrorism Threatens World Security</a:t>
            </a:r>
            <a:endParaRPr lang="en-US" altLang="en-US" dirty="0" smtClean="0">
              <a:solidFill>
                <a:schemeClr val="bg1"/>
              </a:solidFill>
            </a:endParaRPr>
          </a:p>
        </p:txBody>
      </p:sp>
      <p:sp>
        <p:nvSpPr>
          <p:cNvPr id="4099" name="Rectangle 3"/>
          <p:cNvSpPr>
            <a:spLocks noGrp="1" noChangeArrowheads="1"/>
          </p:cNvSpPr>
          <p:nvPr>
            <p:ph type="body" sz="half" idx="1"/>
          </p:nvPr>
        </p:nvSpPr>
        <p:spPr>
          <a:xfrm>
            <a:off x="711200" y="2438400"/>
            <a:ext cx="10668000" cy="3657600"/>
          </a:xfrm>
        </p:spPr>
        <p:txBody>
          <a:bodyPr/>
          <a:lstStyle/>
          <a:p>
            <a:pPr eaLnBrk="1" hangingPunct="1">
              <a:lnSpc>
                <a:spcPct val="80000"/>
              </a:lnSpc>
            </a:pPr>
            <a:endParaRPr lang="en-US" altLang="en-US" sz="2800" dirty="0" smtClean="0"/>
          </a:p>
          <a:p>
            <a:pPr eaLnBrk="1" hangingPunct="1">
              <a:lnSpc>
                <a:spcPct val="80000"/>
              </a:lnSpc>
            </a:pPr>
            <a:r>
              <a:rPr lang="en-US" altLang="en-US" sz="2800" dirty="0" smtClean="0"/>
              <a:t>What is terrorism </a:t>
            </a:r>
          </a:p>
          <a:p>
            <a:pPr eaLnBrk="1" hangingPunct="1">
              <a:lnSpc>
                <a:spcPct val="80000"/>
              </a:lnSpc>
            </a:pPr>
            <a:r>
              <a:rPr lang="en-US" altLang="en-US" sz="2800" dirty="0" smtClean="0"/>
              <a:t>The historical background of terrorism</a:t>
            </a:r>
          </a:p>
          <a:p>
            <a:pPr eaLnBrk="1" hangingPunct="1">
              <a:lnSpc>
                <a:spcPct val="80000"/>
              </a:lnSpc>
            </a:pPr>
            <a:r>
              <a:rPr lang="en-US" sz="2800" dirty="0" smtClean="0"/>
              <a:t>Terrorism during 21</a:t>
            </a:r>
            <a:r>
              <a:rPr lang="en-US" sz="2800" baseline="30000" dirty="0" smtClean="0"/>
              <a:t>st</a:t>
            </a:r>
            <a:r>
              <a:rPr lang="en-US" sz="2800" dirty="0" smtClean="0"/>
              <a:t> Century</a:t>
            </a:r>
            <a:endParaRPr lang="en-US" altLang="en-US" dirty="0" smtClean="0"/>
          </a:p>
          <a:p>
            <a:pPr eaLnBrk="1" hangingPunct="1">
              <a:lnSpc>
                <a:spcPct val="80000"/>
              </a:lnSpc>
            </a:pPr>
            <a:r>
              <a:rPr lang="en-US" dirty="0" smtClean="0"/>
              <a:t>Case Studies of Terrorism</a:t>
            </a:r>
            <a:endParaRPr lang="en-US" altLang="en-US" dirty="0" smtClean="0"/>
          </a:p>
        </p:txBody>
      </p:sp>
    </p:spTree>
    <p:extLst>
      <p:ext uri="{BB962C8B-B14F-4D97-AF65-F5344CB8AC3E}">
        <p14:creationId xmlns:p14="http://schemas.microsoft.com/office/powerpoint/2010/main" val="28883336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965543" y="264917"/>
            <a:ext cx="10515600" cy="1325563"/>
          </a:xfrm>
        </p:spPr>
        <p:txBody>
          <a:bodyPr>
            <a:normAutofit fontScale="90000"/>
          </a:bodyPr>
          <a:lstStyle/>
          <a:p>
            <a:r>
              <a:rPr lang="en-US" i="1" dirty="0" smtClean="0"/>
              <a:t/>
            </a:r>
            <a:br>
              <a:rPr lang="en-US" i="1" dirty="0" smtClean="0"/>
            </a:br>
            <a:r>
              <a:rPr lang="en-US" i="1" dirty="0" smtClean="0"/>
              <a:t/>
            </a:r>
            <a:br>
              <a:rPr lang="en-US" i="1" dirty="0" smtClean="0"/>
            </a:br>
            <a:r>
              <a:rPr lang="en-US" dirty="0" smtClean="0"/>
              <a:t> </a:t>
            </a:r>
            <a:br>
              <a:rPr lang="en-US" dirty="0" smtClean="0"/>
            </a:br>
            <a:r>
              <a:rPr lang="en-US" b="1" dirty="0" smtClean="0"/>
              <a:t> </a:t>
            </a:r>
            <a:br>
              <a:rPr lang="en-US" b="1" dirty="0" smtClean="0"/>
            </a:br>
            <a:r>
              <a:rPr lang="en-US" dirty="0" smtClean="0"/>
              <a:t> </a:t>
            </a:r>
            <a:r>
              <a:rPr lang="en-US" b="1" i="1" dirty="0" smtClean="0">
                <a:solidFill>
                  <a:schemeClr val="bg1"/>
                </a:solidFill>
              </a:rPr>
              <a:t>Terrorist Attacks in the 1990s</a:t>
            </a:r>
            <a:br>
              <a:rPr lang="en-US" b="1" i="1" dirty="0" smtClean="0">
                <a:solidFill>
                  <a:schemeClr val="bg1"/>
                </a:solidFill>
              </a:rPr>
            </a:br>
            <a:r>
              <a:rPr lang="en-US" dirty="0" smtClean="0">
                <a:solidFill>
                  <a:schemeClr val="bg1"/>
                </a:solidFill>
              </a:rPr>
              <a:t/>
            </a:r>
            <a:br>
              <a:rPr lang="en-US" dirty="0" smtClean="0">
                <a:solidFill>
                  <a:schemeClr val="bg1"/>
                </a:solidFill>
              </a:rPr>
            </a:br>
            <a:r>
              <a:rPr lang="en-US" dirty="0" smtClean="0"/>
              <a:t/>
            </a:r>
            <a:br>
              <a:rPr lang="en-US" dirty="0" smtClean="0"/>
            </a:br>
            <a:r>
              <a:rPr lang="en-US" i="1" dirty="0" smtClean="0"/>
              <a:t/>
            </a:r>
            <a:br>
              <a:rPr lang="en-US" i="1" dirty="0" smtClean="0"/>
            </a:br>
            <a:r>
              <a:rPr lang="en-US" b="1" dirty="0" smtClean="0"/>
              <a:t>.</a:t>
            </a:r>
            <a:br>
              <a:rPr lang="en-US" b="1" dirty="0" smtClean="0"/>
            </a:br>
            <a:endParaRPr lang="en-US" dirty="0" smtClean="0"/>
          </a:p>
        </p:txBody>
      </p:sp>
      <p:sp>
        <p:nvSpPr>
          <p:cNvPr id="22531" name="Content Placeholder 2"/>
          <p:cNvSpPr>
            <a:spLocks noGrp="1"/>
          </p:cNvSpPr>
          <p:nvPr>
            <p:ph idx="1"/>
          </p:nvPr>
        </p:nvSpPr>
        <p:spPr>
          <a:xfrm>
            <a:off x="609600" y="1981200"/>
            <a:ext cx="10972800" cy="4267200"/>
          </a:xfrm>
        </p:spPr>
        <p:txBody>
          <a:bodyPr/>
          <a:lstStyle/>
          <a:p>
            <a:r>
              <a:rPr lang="en-US" sz="2400" dirty="0" smtClean="0"/>
              <a:t>Hamas </a:t>
            </a:r>
          </a:p>
          <a:p>
            <a:r>
              <a:rPr lang="en-US" sz="2400" dirty="0" smtClean="0"/>
              <a:t>PLO </a:t>
            </a:r>
            <a:endParaRPr lang="en-US" sz="2800" dirty="0" smtClean="0"/>
          </a:p>
          <a:p>
            <a:r>
              <a:rPr lang="en-US" sz="2800" dirty="0" err="1" smtClean="0"/>
              <a:t>Aum</a:t>
            </a:r>
            <a:r>
              <a:rPr lang="en-US" sz="2800" dirty="0" smtClean="0"/>
              <a:t> </a:t>
            </a:r>
            <a:r>
              <a:rPr lang="en-US" sz="2800" dirty="0" err="1" smtClean="0"/>
              <a:t>Shinrikyo</a:t>
            </a:r>
            <a:r>
              <a:rPr lang="en-US" sz="2800" dirty="0" smtClean="0"/>
              <a:t> and Tokyo Subway Serine Attack</a:t>
            </a:r>
          </a:p>
          <a:p>
            <a:endParaRPr lang="en-US" sz="2800" dirty="0" smtClean="0"/>
          </a:p>
          <a:p>
            <a:endParaRPr lang="en-US" sz="2800" dirty="0" smtClean="0"/>
          </a:p>
          <a:p>
            <a:endParaRPr lang="en-US" sz="2800"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1425725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676400" y="327547"/>
            <a:ext cx="10515600" cy="1325563"/>
          </a:xfrm>
        </p:spPr>
        <p:txBody>
          <a:bodyPr>
            <a:normAutofit fontScale="90000"/>
          </a:bodyPr>
          <a:lstStyle/>
          <a:p>
            <a:r>
              <a:rPr lang="en-US" i="1" dirty="0" smtClean="0"/>
              <a:t/>
            </a:r>
            <a:br>
              <a:rPr lang="en-US" i="1" dirty="0" smtClean="0"/>
            </a:br>
            <a:r>
              <a:rPr lang="en-US" i="1" dirty="0" smtClean="0"/>
              <a:t/>
            </a:r>
            <a:br>
              <a:rPr lang="en-US" i="1" dirty="0" smtClean="0"/>
            </a:br>
            <a:r>
              <a:rPr lang="en-US" dirty="0" smtClean="0"/>
              <a:t> </a:t>
            </a:r>
            <a:br>
              <a:rPr lang="en-US" dirty="0" smtClean="0"/>
            </a:br>
            <a:r>
              <a:rPr lang="en-US" b="1" dirty="0" smtClean="0"/>
              <a:t> </a:t>
            </a:r>
            <a:br>
              <a:rPr lang="en-US" b="1" dirty="0" smtClean="0"/>
            </a:br>
            <a:r>
              <a:rPr lang="en-US" dirty="0" smtClean="0"/>
              <a:t> </a:t>
            </a:r>
            <a:br>
              <a:rPr lang="en-US" dirty="0" smtClean="0"/>
            </a:br>
            <a:r>
              <a:rPr lang="en-US" b="1" dirty="0" smtClean="0">
                <a:solidFill>
                  <a:schemeClr val="bg1"/>
                </a:solidFill>
              </a:rPr>
              <a:t>Attacks Against the United States.</a:t>
            </a:r>
            <a:br>
              <a:rPr lang="en-US" b="1" dirty="0" smtClean="0">
                <a:solidFill>
                  <a:schemeClr val="bg1"/>
                </a:solidFill>
              </a:rPr>
            </a:br>
            <a:r>
              <a:rPr lang="en-US" dirty="0" smtClean="0">
                <a:solidFill>
                  <a:schemeClr val="bg1"/>
                </a:solidFill>
              </a:rPr>
              <a:t/>
            </a:r>
            <a:br>
              <a:rPr lang="en-US" dirty="0" smtClean="0">
                <a:solidFill>
                  <a:schemeClr val="bg1"/>
                </a:solidFill>
              </a:rPr>
            </a:br>
            <a:r>
              <a:rPr lang="en-US" dirty="0" smtClean="0"/>
              <a:t/>
            </a:r>
            <a:br>
              <a:rPr lang="en-US" dirty="0" smtClean="0"/>
            </a:br>
            <a:r>
              <a:rPr lang="en-US" i="1" dirty="0" smtClean="0"/>
              <a:t/>
            </a:r>
            <a:br>
              <a:rPr lang="en-US" i="1" dirty="0" smtClean="0"/>
            </a:br>
            <a:r>
              <a:rPr lang="en-US" b="1" dirty="0" smtClean="0"/>
              <a:t>.</a:t>
            </a:r>
            <a:br>
              <a:rPr lang="en-US" b="1" dirty="0" smtClean="0"/>
            </a:br>
            <a:endParaRPr lang="en-US" dirty="0" smtClean="0"/>
          </a:p>
        </p:txBody>
      </p:sp>
      <p:sp>
        <p:nvSpPr>
          <p:cNvPr id="23555" name="Content Placeholder 2"/>
          <p:cNvSpPr>
            <a:spLocks noGrp="1"/>
          </p:cNvSpPr>
          <p:nvPr>
            <p:ph idx="1"/>
          </p:nvPr>
        </p:nvSpPr>
        <p:spPr>
          <a:xfrm>
            <a:off x="609600" y="1981200"/>
            <a:ext cx="10972800" cy="4267200"/>
          </a:xfrm>
        </p:spPr>
        <p:txBody>
          <a:bodyPr/>
          <a:lstStyle/>
          <a:p>
            <a:r>
              <a:rPr lang="en-US" sz="2400" dirty="0" smtClean="0"/>
              <a:t>New York attack</a:t>
            </a:r>
          </a:p>
          <a:p>
            <a:r>
              <a:rPr lang="en-US" sz="2400" dirty="0" smtClean="0"/>
              <a:t>US embassies were attacked by </a:t>
            </a:r>
            <a:r>
              <a:rPr lang="en-US" sz="2400" dirty="0" err="1" smtClean="0"/>
              <a:t>alqaida</a:t>
            </a:r>
            <a:endParaRPr lang="en-US" sz="2400" dirty="0" smtClean="0"/>
          </a:p>
          <a:p>
            <a:r>
              <a:rPr lang="en-US" sz="2400" dirty="0" smtClean="0"/>
              <a:t>9 11 incident</a:t>
            </a:r>
            <a:r>
              <a:rPr lang="ur-PK" sz="2400" dirty="0" smtClean="0"/>
              <a:t> </a:t>
            </a:r>
            <a:r>
              <a:rPr lang="en-US" sz="2400" dirty="0" smtClean="0"/>
              <a:t> the day the world changed.</a:t>
            </a:r>
          </a:p>
          <a:p>
            <a:r>
              <a:rPr lang="en-US" sz="2400" dirty="0" smtClean="0"/>
              <a:t>World has changed.</a:t>
            </a:r>
            <a:endParaRPr lang="en-US" sz="2800" dirty="0" smtClean="0"/>
          </a:p>
          <a:p>
            <a:endParaRPr lang="en-US" sz="2800" dirty="0" smtClean="0"/>
          </a:p>
          <a:p>
            <a:endParaRPr lang="en-US" sz="2800" dirty="0" smtClean="0"/>
          </a:p>
          <a:p>
            <a:endParaRPr lang="en-US" sz="2800"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3885096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965543" y="277443"/>
            <a:ext cx="10515600" cy="1325563"/>
          </a:xfrm>
        </p:spPr>
        <p:txBody>
          <a:bodyPr>
            <a:normAutofit fontScale="90000"/>
          </a:bodyPr>
          <a:lstStyle/>
          <a:p>
            <a:r>
              <a:rPr lang="en-US" i="1" dirty="0" smtClean="0"/>
              <a:t/>
            </a:r>
            <a:br>
              <a:rPr lang="en-US" i="1" dirty="0" smtClean="0"/>
            </a:br>
            <a:r>
              <a:rPr lang="en-US" i="1" dirty="0" smtClean="0"/>
              <a:t/>
            </a:r>
            <a:br>
              <a:rPr lang="en-US" i="1" dirty="0" smtClean="0"/>
            </a:br>
            <a:r>
              <a:rPr lang="en-US" dirty="0" smtClean="0"/>
              <a:t> </a:t>
            </a:r>
            <a:br>
              <a:rPr lang="en-US" dirty="0" smtClean="0"/>
            </a:br>
            <a:r>
              <a:rPr lang="en-US" b="1" dirty="0" smtClean="0"/>
              <a:t> </a:t>
            </a:r>
            <a:br>
              <a:rPr lang="en-US" b="1" dirty="0" smtClean="0"/>
            </a:br>
            <a:r>
              <a:rPr lang="en-US" dirty="0" smtClean="0"/>
              <a:t> </a:t>
            </a:r>
            <a:br>
              <a:rPr lang="en-US" dirty="0" smtClean="0"/>
            </a:br>
            <a:r>
              <a:rPr lang="en-US" b="1" dirty="0" smtClean="0">
                <a:solidFill>
                  <a:schemeClr val="bg1"/>
                </a:solidFill>
              </a:rPr>
              <a:t>Current Terrorist Organizations </a:t>
            </a:r>
            <a:r>
              <a:rPr lang="en-US" dirty="0" smtClean="0">
                <a:solidFill>
                  <a:schemeClr val="bg1"/>
                </a:solidFill>
              </a:rPr>
              <a:t/>
            </a:r>
            <a:br>
              <a:rPr lang="en-US" dirty="0" smtClean="0">
                <a:solidFill>
                  <a:schemeClr val="bg1"/>
                </a:solidFill>
              </a:rPr>
            </a:br>
            <a:r>
              <a:rPr lang="en-US" dirty="0" smtClean="0">
                <a:solidFill>
                  <a:schemeClr val="bg1"/>
                </a:solidFill>
              </a:rPr>
              <a:t/>
            </a:r>
            <a:br>
              <a:rPr lang="en-US" dirty="0" smtClean="0">
                <a:solidFill>
                  <a:schemeClr val="bg1"/>
                </a:solidFill>
              </a:rPr>
            </a:br>
            <a:r>
              <a:rPr lang="en-US" i="1" dirty="0" smtClean="0"/>
              <a:t/>
            </a:r>
            <a:br>
              <a:rPr lang="en-US" i="1" dirty="0" smtClean="0"/>
            </a:br>
            <a:r>
              <a:rPr lang="en-US" b="1" dirty="0" smtClean="0"/>
              <a:t>.</a:t>
            </a:r>
            <a:br>
              <a:rPr lang="en-US" b="1" dirty="0" smtClean="0"/>
            </a:br>
            <a:endParaRPr lang="en-US" dirty="0" smtClean="0"/>
          </a:p>
        </p:txBody>
      </p:sp>
      <p:sp>
        <p:nvSpPr>
          <p:cNvPr id="24579" name="Content Placeholder 2"/>
          <p:cNvSpPr>
            <a:spLocks noGrp="1"/>
          </p:cNvSpPr>
          <p:nvPr>
            <p:ph idx="1"/>
          </p:nvPr>
        </p:nvSpPr>
        <p:spPr>
          <a:xfrm>
            <a:off x="609600" y="1981200"/>
            <a:ext cx="10972800" cy="4267200"/>
          </a:xfrm>
        </p:spPr>
        <p:txBody>
          <a:bodyPr/>
          <a:lstStyle/>
          <a:p>
            <a:r>
              <a:rPr lang="ur-PK" sz="2400" dirty="0" smtClean="0"/>
              <a:t>داعش</a:t>
            </a:r>
            <a:endParaRPr lang="en-US" sz="2400" dirty="0" smtClean="0"/>
          </a:p>
          <a:p>
            <a:r>
              <a:rPr lang="ur-PK" sz="2400" dirty="0" smtClean="0"/>
              <a:t>بوکو حرام</a:t>
            </a:r>
            <a:endParaRPr lang="en-US" sz="2800" dirty="0" smtClean="0"/>
          </a:p>
          <a:p>
            <a:endParaRPr lang="en-US" dirty="0" smtClean="0"/>
          </a:p>
          <a:p>
            <a:endParaRPr lang="en-US" dirty="0" smtClean="0"/>
          </a:p>
        </p:txBody>
      </p:sp>
    </p:spTree>
    <p:extLst>
      <p:ext uri="{BB962C8B-B14F-4D97-AF65-F5344CB8AC3E}">
        <p14:creationId xmlns:p14="http://schemas.microsoft.com/office/powerpoint/2010/main" val="1464369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915439" y="0"/>
            <a:ext cx="10515600" cy="1325563"/>
          </a:xfrm>
        </p:spPr>
        <p:txBody>
          <a:bodyPr/>
          <a:lstStyle/>
          <a:p>
            <a:pPr eaLnBrk="1" hangingPunct="1"/>
            <a:r>
              <a:rPr lang="en-US" altLang="en-US" dirty="0" smtClean="0">
                <a:solidFill>
                  <a:schemeClr val="bg1"/>
                </a:solidFill>
              </a:rPr>
              <a:t>What is terrorism</a:t>
            </a:r>
          </a:p>
        </p:txBody>
      </p:sp>
      <p:sp>
        <p:nvSpPr>
          <p:cNvPr id="5123" name="Content Placeholder 2"/>
          <p:cNvSpPr>
            <a:spLocks noGrp="1"/>
          </p:cNvSpPr>
          <p:nvPr>
            <p:ph idx="1"/>
          </p:nvPr>
        </p:nvSpPr>
        <p:spPr/>
        <p:txBody>
          <a:bodyPr/>
          <a:lstStyle/>
          <a:p>
            <a:pPr eaLnBrk="1" hangingPunct="1"/>
            <a:r>
              <a:rPr lang="en-GB" sz="2400" dirty="0" smtClean="0"/>
              <a:t>The use of violence for the achievement of political ends is common to state and non-state groups.</a:t>
            </a:r>
          </a:p>
          <a:p>
            <a:pPr eaLnBrk="1" hangingPunct="1"/>
            <a:r>
              <a:rPr lang="en-GB" sz="2400" dirty="0" smtClean="0"/>
              <a:t>criminal acts, including against civilians, committed with the intent to cause death or serious bodily injury, or taking of hostages, with the purpose to provoke a state of terror in the general public or in a group of persons or particular persons, intimidate a population or compel a government or an international organization to do or to abstain from doing any act. </a:t>
            </a:r>
            <a:endParaRPr lang="en-US" altLang="en-US" sz="2400" dirty="0" smtClean="0"/>
          </a:p>
        </p:txBody>
      </p:sp>
      <p:sp>
        <p:nvSpPr>
          <p:cNvPr id="512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mtClean="0">
                <a:latin typeface="Arial Black" pitchFamily="34" charset="0"/>
              </a:rPr>
              <a:t>2-</a:t>
            </a:r>
            <a:fld id="{5254278F-9A7F-4B26-94DE-25CEC9160FA8}" type="slidenum">
              <a:rPr lang="en-US" altLang="en-US" smtClean="0">
                <a:latin typeface="Arial Black" pitchFamily="34" charset="0"/>
              </a:rPr>
              <a:pPr/>
              <a:t>3</a:t>
            </a:fld>
            <a:endParaRPr lang="en-US" altLang="en-US" smtClean="0">
              <a:latin typeface="Arial Black" pitchFamily="34" charset="0"/>
            </a:endParaRPr>
          </a:p>
        </p:txBody>
      </p:sp>
    </p:spTree>
    <p:extLst>
      <p:ext uri="{BB962C8B-B14F-4D97-AF65-F5344CB8AC3E}">
        <p14:creationId xmlns:p14="http://schemas.microsoft.com/office/powerpoint/2010/main" val="362466833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03400" y="189760"/>
            <a:ext cx="10515600" cy="1325563"/>
          </a:xfrm>
        </p:spPr>
        <p:txBody>
          <a:bodyPr/>
          <a:lstStyle/>
          <a:p>
            <a:r>
              <a:rPr lang="en-US" b="1" dirty="0" smtClean="0">
                <a:solidFill>
                  <a:schemeClr val="bg1"/>
                </a:solidFill>
              </a:rPr>
              <a:t>Terrorism</a:t>
            </a:r>
            <a:endParaRPr lang="en-US" dirty="0" smtClean="0">
              <a:solidFill>
                <a:schemeClr val="bg1"/>
              </a:solidFill>
            </a:endParaRPr>
          </a:p>
        </p:txBody>
      </p:sp>
      <p:sp>
        <p:nvSpPr>
          <p:cNvPr id="6147" name="Rectangle 3"/>
          <p:cNvSpPr>
            <a:spLocks noGrp="1" noChangeArrowheads="1"/>
          </p:cNvSpPr>
          <p:nvPr>
            <p:ph type="body" idx="1"/>
          </p:nvPr>
        </p:nvSpPr>
        <p:spPr/>
        <p:txBody>
          <a:bodyPr/>
          <a:lstStyle/>
          <a:p>
            <a:r>
              <a:rPr lang="en-US" dirty="0" smtClean="0"/>
              <a:t>Is  an unlawful act of violence</a:t>
            </a:r>
          </a:p>
          <a:p>
            <a:endParaRPr lang="en-US" dirty="0" smtClean="0"/>
          </a:p>
          <a:p>
            <a:r>
              <a:rPr lang="en-US" dirty="0" smtClean="0"/>
              <a:t>Intimidates governments or societies</a:t>
            </a:r>
          </a:p>
          <a:p>
            <a:endParaRPr lang="en-US" dirty="0" smtClean="0"/>
          </a:p>
          <a:p>
            <a:r>
              <a:rPr lang="en-US" dirty="0" smtClean="0"/>
              <a:t>Goal is to achieve political, religious or ideological objectives </a:t>
            </a:r>
          </a:p>
          <a:p>
            <a:endParaRPr lang="en-US" dirty="0" smtClean="0"/>
          </a:p>
        </p:txBody>
      </p:sp>
      <p:sp>
        <p:nvSpPr>
          <p:cNvPr id="6148" name="Text Box 4"/>
          <p:cNvSpPr txBox="1">
            <a:spLocks noChangeArrowheads="1"/>
          </p:cNvSpPr>
          <p:nvPr/>
        </p:nvSpPr>
        <p:spPr bwMode="auto">
          <a:xfrm>
            <a:off x="4064000" y="6172201"/>
            <a:ext cx="599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000"/>
              <a:t>Arthur H. Garrison</a:t>
            </a:r>
          </a:p>
        </p:txBody>
      </p:sp>
    </p:spTree>
    <p:extLst>
      <p:ext uri="{BB962C8B-B14F-4D97-AF65-F5344CB8AC3E}">
        <p14:creationId xmlns:p14="http://schemas.microsoft.com/office/powerpoint/2010/main" val="3835938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511474" y="269310"/>
            <a:ext cx="10972800" cy="1143000"/>
          </a:xfrm>
        </p:spPr>
        <p:txBody>
          <a:bodyPr/>
          <a:lstStyle/>
          <a:p>
            <a:r>
              <a:rPr lang="en-US" altLang="en-US" dirty="0" smtClean="0">
                <a:solidFill>
                  <a:schemeClr val="bg1"/>
                </a:solidFill>
              </a:rPr>
              <a:t>Terrorism and Freedom </a:t>
            </a:r>
            <a:r>
              <a:rPr lang="en-US" altLang="en-US" dirty="0" smtClean="0"/>
              <a:t>Fighting</a:t>
            </a:r>
          </a:p>
        </p:txBody>
      </p:sp>
      <p:sp>
        <p:nvSpPr>
          <p:cNvPr id="3" name="Content Placeholder 2"/>
          <p:cNvSpPr>
            <a:spLocks noGrp="1"/>
          </p:cNvSpPr>
          <p:nvPr>
            <p:ph idx="1"/>
          </p:nvPr>
        </p:nvSpPr>
        <p:spPr>
          <a:xfrm>
            <a:off x="673855" y="2741112"/>
            <a:ext cx="11341100" cy="1676400"/>
          </a:xfrm>
        </p:spPr>
        <p:txBody>
          <a:bodyPr/>
          <a:lstStyle/>
          <a:p>
            <a:pPr>
              <a:defRPr/>
            </a:pPr>
            <a:r>
              <a:rPr lang="en-US" sz="2800" dirty="0" smtClean="0"/>
              <a:t>Terrorism</a:t>
            </a:r>
          </a:p>
          <a:p>
            <a:pPr>
              <a:defRPr/>
            </a:pPr>
            <a:r>
              <a:rPr lang="en-US" sz="2800" dirty="0" smtClean="0"/>
              <a:t>Freedom Fighting</a:t>
            </a:r>
          </a:p>
          <a:p>
            <a:pPr marL="0" indent="0">
              <a:buFont typeface="Wingdings" pitchFamily="2" charset="2"/>
              <a:buNone/>
              <a:defRPr/>
            </a:pPr>
            <a:endParaRPr lang="en-US" sz="2800" dirty="0"/>
          </a:p>
        </p:txBody>
      </p:sp>
    </p:spTree>
    <p:extLst>
      <p:ext uri="{BB962C8B-B14F-4D97-AF65-F5344CB8AC3E}">
        <p14:creationId xmlns:p14="http://schemas.microsoft.com/office/powerpoint/2010/main" val="422603199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27965" y="202286"/>
            <a:ext cx="10515600" cy="1325563"/>
          </a:xfrm>
        </p:spPr>
        <p:txBody>
          <a:bodyPr/>
          <a:lstStyle/>
          <a:p>
            <a:r>
              <a:rPr lang="en-US" b="1" dirty="0" smtClean="0">
                <a:solidFill>
                  <a:schemeClr val="bg1"/>
                </a:solidFill>
              </a:rPr>
              <a:t>Early History of Terrorism</a:t>
            </a:r>
            <a:endParaRPr lang="en-US" dirty="0" smtClean="0">
              <a:solidFill>
                <a:schemeClr val="bg1"/>
              </a:solidFill>
            </a:endParaRPr>
          </a:p>
        </p:txBody>
      </p:sp>
      <p:sp>
        <p:nvSpPr>
          <p:cNvPr id="8195" name="Rectangle 3"/>
          <p:cNvSpPr>
            <a:spLocks noGrp="1" noChangeArrowheads="1"/>
          </p:cNvSpPr>
          <p:nvPr>
            <p:ph type="body" idx="1"/>
          </p:nvPr>
        </p:nvSpPr>
        <p:spPr>
          <a:xfrm>
            <a:off x="430408" y="2335343"/>
            <a:ext cx="11861800" cy="4741862"/>
          </a:xfrm>
        </p:spPr>
        <p:txBody>
          <a:bodyPr/>
          <a:lstStyle/>
          <a:p>
            <a:r>
              <a:rPr lang="en-US" dirty="0" smtClean="0"/>
              <a:t>Terror  has been used to achieve </a:t>
            </a:r>
            <a:r>
              <a:rPr lang="en-US" dirty="0" smtClean="0">
                <a:solidFill>
                  <a:srgbClr val="FF0000"/>
                </a:solidFill>
              </a:rPr>
              <a:t>political ends</a:t>
            </a:r>
            <a:r>
              <a:rPr lang="en-US" dirty="0" smtClean="0"/>
              <a:t> and has a long history</a:t>
            </a:r>
          </a:p>
          <a:p>
            <a:pPr lvl="1"/>
            <a:r>
              <a:rPr lang="en-US" dirty="0" smtClean="0"/>
              <a:t>As early as 66 – 72 A.D. Resistance to Roman occupation, terrorists killed Roman soldiers and destroyed  Roman property. </a:t>
            </a:r>
          </a:p>
          <a:p>
            <a:pPr lvl="1">
              <a:buFont typeface="Wingdings" pitchFamily="2" charset="2"/>
              <a:buNone/>
            </a:pPr>
            <a:endParaRPr lang="en-US" dirty="0" smtClean="0"/>
          </a:p>
          <a:p>
            <a:r>
              <a:rPr lang="en-US" dirty="0" smtClean="0"/>
              <a:t>Terror was used to resist occupation.</a:t>
            </a:r>
          </a:p>
        </p:txBody>
      </p:sp>
    </p:spTree>
    <p:extLst>
      <p:ext uri="{BB962C8B-B14F-4D97-AF65-F5344CB8AC3E}">
        <p14:creationId xmlns:p14="http://schemas.microsoft.com/office/powerpoint/2010/main" val="326329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27964" y="177234"/>
            <a:ext cx="10515600" cy="1325563"/>
          </a:xfrm>
        </p:spPr>
        <p:txBody>
          <a:bodyPr/>
          <a:lstStyle/>
          <a:p>
            <a:r>
              <a:rPr lang="en-US" b="1" dirty="0" err="1" smtClean="0">
                <a:solidFill>
                  <a:schemeClr val="bg1"/>
                </a:solidFill>
              </a:rPr>
              <a:t>Hasan</a:t>
            </a:r>
            <a:r>
              <a:rPr lang="en-US" b="1" dirty="0" smtClean="0">
                <a:solidFill>
                  <a:schemeClr val="bg1"/>
                </a:solidFill>
              </a:rPr>
              <a:t> Bin Sabah</a:t>
            </a:r>
            <a:endParaRPr lang="en-US" dirty="0" smtClean="0">
              <a:solidFill>
                <a:schemeClr val="bg1"/>
              </a:solidFill>
            </a:endParaRPr>
          </a:p>
        </p:txBody>
      </p:sp>
      <p:sp>
        <p:nvSpPr>
          <p:cNvPr id="9219" name="Rectangle 3"/>
          <p:cNvSpPr>
            <a:spLocks noGrp="1" noChangeArrowheads="1"/>
          </p:cNvSpPr>
          <p:nvPr>
            <p:ph type="body" idx="1"/>
          </p:nvPr>
        </p:nvSpPr>
        <p:spPr>
          <a:xfrm>
            <a:off x="609600" y="1981200"/>
            <a:ext cx="10972800" cy="4191000"/>
          </a:xfrm>
        </p:spPr>
        <p:txBody>
          <a:bodyPr/>
          <a:lstStyle/>
          <a:p>
            <a:r>
              <a:rPr lang="en-US" smtClean="0"/>
              <a:t>Born in Iran Qoum </a:t>
            </a:r>
          </a:p>
          <a:p>
            <a:r>
              <a:rPr lang="en-US" smtClean="0"/>
              <a:t>Ismailis </a:t>
            </a:r>
          </a:p>
          <a:p>
            <a:r>
              <a:rPr lang="ur-PK" smtClean="0"/>
              <a:t>داعی   فدائی</a:t>
            </a:r>
          </a:p>
          <a:p>
            <a:r>
              <a:rPr lang="ur-PK" smtClean="0"/>
              <a:t>حشاشین نامی تنظیم</a:t>
            </a:r>
          </a:p>
          <a:p>
            <a:r>
              <a:rPr lang="ur-PK" smtClean="0"/>
              <a:t>شیخ الجبال</a:t>
            </a:r>
          </a:p>
          <a:p>
            <a:r>
              <a:rPr lang="ur-PK" smtClean="0"/>
              <a:t>ہلاکو خان</a:t>
            </a:r>
          </a:p>
        </p:txBody>
      </p:sp>
    </p:spTree>
    <p:extLst>
      <p:ext uri="{BB962C8B-B14F-4D97-AF65-F5344CB8AC3E}">
        <p14:creationId xmlns:p14="http://schemas.microsoft.com/office/powerpoint/2010/main" val="1240558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078277" y="139656"/>
            <a:ext cx="10515600" cy="1325563"/>
          </a:xfrm>
        </p:spPr>
        <p:txBody>
          <a:bodyPr/>
          <a:lstStyle/>
          <a:p>
            <a:r>
              <a:rPr lang="en-US" b="1" dirty="0" smtClean="0">
                <a:solidFill>
                  <a:schemeClr val="bg1"/>
                </a:solidFill>
              </a:rPr>
              <a:t>Modern History of Terrorism</a:t>
            </a:r>
            <a:endParaRPr lang="en-US" dirty="0" smtClean="0">
              <a:solidFill>
                <a:schemeClr val="bg1"/>
              </a:solidFill>
            </a:endParaRPr>
          </a:p>
        </p:txBody>
      </p:sp>
      <p:sp>
        <p:nvSpPr>
          <p:cNvPr id="10243" name="Rectangle 3"/>
          <p:cNvSpPr>
            <a:spLocks noGrp="1" noChangeArrowheads="1"/>
          </p:cNvSpPr>
          <p:nvPr>
            <p:ph type="body" idx="1"/>
          </p:nvPr>
        </p:nvSpPr>
        <p:spPr>
          <a:xfrm>
            <a:off x="0" y="1828801"/>
            <a:ext cx="11861800" cy="4741863"/>
          </a:xfrm>
        </p:spPr>
        <p:txBody>
          <a:bodyPr/>
          <a:lstStyle/>
          <a:p>
            <a:r>
              <a:rPr lang="en-US" sz="2300" i="1" dirty="0" smtClean="0"/>
              <a:t>The term “</a:t>
            </a:r>
            <a:r>
              <a:rPr lang="en-US" sz="2300" i="1" dirty="0" smtClean="0">
                <a:solidFill>
                  <a:srgbClr val="FF0000"/>
                </a:solidFill>
              </a:rPr>
              <a:t>terrorism</a:t>
            </a:r>
            <a:r>
              <a:rPr lang="en-US" sz="2300" i="1" dirty="0" smtClean="0"/>
              <a:t>” was coined in </a:t>
            </a:r>
            <a:r>
              <a:rPr lang="en-US" sz="2300" dirty="0" smtClean="0"/>
              <a:t>the French Revolution’s </a:t>
            </a:r>
            <a:r>
              <a:rPr lang="en-US" sz="2300" i="1" dirty="0" smtClean="0"/>
              <a:t>Reign of Terror</a:t>
            </a:r>
            <a:r>
              <a:rPr lang="en-US" sz="2300" dirty="0" smtClean="0"/>
              <a:t> (1793 – 1794). </a:t>
            </a:r>
          </a:p>
          <a:p>
            <a:r>
              <a:rPr lang="en-US" sz="2300" dirty="0" smtClean="0"/>
              <a:t>The Jacobins  means the person against the government.</a:t>
            </a:r>
          </a:p>
          <a:p>
            <a:r>
              <a:rPr lang="en-US" sz="2300" dirty="0" smtClean="0"/>
              <a:t>guillotine</a:t>
            </a:r>
          </a:p>
          <a:p>
            <a:r>
              <a:rPr lang="en-US" sz="2300" dirty="0" smtClean="0"/>
              <a:t>Beheading </a:t>
            </a:r>
          </a:p>
          <a:p>
            <a:r>
              <a:rPr lang="en-US" sz="2300" dirty="0" smtClean="0"/>
              <a:t>Bolsheviks</a:t>
            </a:r>
          </a:p>
          <a:p>
            <a:r>
              <a:rPr lang="en-US" sz="2300" dirty="0" smtClean="0"/>
              <a:t>Ku Klux Klan</a:t>
            </a:r>
          </a:p>
          <a:p>
            <a:pPr>
              <a:buFont typeface="Wingdings" pitchFamily="2" charset="2"/>
              <a:buNone/>
            </a:pPr>
            <a:endParaRPr lang="en-US" sz="2300" i="1" dirty="0" smtClean="0"/>
          </a:p>
          <a:p>
            <a:r>
              <a:rPr lang="en-US" sz="2300" i="1" dirty="0" smtClean="0"/>
              <a:t>The line between terrorism and political violence is often unclear</a:t>
            </a:r>
          </a:p>
          <a:p>
            <a:r>
              <a:rPr lang="en-US" sz="2300" dirty="0" smtClean="0"/>
              <a:t>Goal: of State terrorism was to eliminate opposition, consolidate power, e.g., the Vanished in Argentina</a:t>
            </a:r>
          </a:p>
        </p:txBody>
      </p:sp>
    </p:spTree>
    <p:extLst>
      <p:ext uri="{BB962C8B-B14F-4D97-AF65-F5344CB8AC3E}">
        <p14:creationId xmlns:p14="http://schemas.microsoft.com/office/powerpoint/2010/main" val="3389220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676400" y="102078"/>
            <a:ext cx="10515600" cy="1325563"/>
          </a:xfrm>
        </p:spPr>
        <p:txBody>
          <a:bodyPr/>
          <a:lstStyle/>
          <a:p>
            <a:r>
              <a:rPr lang="en-US" dirty="0" smtClean="0">
                <a:solidFill>
                  <a:schemeClr val="bg1"/>
                </a:solidFill>
              </a:rPr>
              <a:t>Guillotine</a:t>
            </a:r>
          </a:p>
        </p:txBody>
      </p:sp>
      <p:sp>
        <p:nvSpPr>
          <p:cNvPr id="11267" name="Rectangle 3"/>
          <p:cNvSpPr>
            <a:spLocks noGrp="1" noChangeArrowheads="1"/>
          </p:cNvSpPr>
          <p:nvPr>
            <p:ph type="body" idx="1"/>
          </p:nvPr>
        </p:nvSpPr>
        <p:spPr>
          <a:xfrm>
            <a:off x="0" y="1828801"/>
            <a:ext cx="11861800" cy="4741863"/>
          </a:xfrm>
        </p:spPr>
        <p:txBody>
          <a:bodyPr/>
          <a:lstStyle/>
          <a:p>
            <a:endParaRPr lang="en-US" sz="2300" dirty="0" smtClean="0"/>
          </a:p>
        </p:txBody>
      </p:sp>
      <p:pic>
        <p:nvPicPr>
          <p:cNvPr id="11268" name="Picture 3" descr="guillotin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6800" y="1827214"/>
            <a:ext cx="7416800"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51035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1181</Words>
  <Application>Microsoft Office PowerPoint</Application>
  <PresentationFormat>Widescreen</PresentationFormat>
  <Paragraphs>170</Paragraphs>
  <Slides>22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Black</vt:lpstr>
      <vt:lpstr>Calibri</vt:lpstr>
      <vt:lpstr>Calibri Light</vt:lpstr>
      <vt:lpstr>Mont Heavy DEMO</vt:lpstr>
      <vt:lpstr>Wingdings</vt:lpstr>
      <vt:lpstr>Office Theme</vt:lpstr>
      <vt:lpstr>PowerPoint Presentation</vt:lpstr>
      <vt:lpstr>3rd Terrorism Threatens World Security</vt:lpstr>
      <vt:lpstr>What is terrorism</vt:lpstr>
      <vt:lpstr>Terrorism</vt:lpstr>
      <vt:lpstr>Terrorism and Freedom Fighting</vt:lpstr>
      <vt:lpstr>Early History of Terrorism</vt:lpstr>
      <vt:lpstr>Hasan Bin Sabah</vt:lpstr>
      <vt:lpstr>Modern History of Terrorism</vt:lpstr>
      <vt:lpstr>Guillotine</vt:lpstr>
      <vt:lpstr>Bolsheviks</vt:lpstr>
      <vt:lpstr>Ku Klux Klan</vt:lpstr>
      <vt:lpstr>The Postwar Years. </vt:lpstr>
      <vt:lpstr>The Postwar Years. </vt:lpstr>
      <vt:lpstr>  Separatists . </vt:lpstr>
      <vt:lpstr>    Governments also  use terrorist acts  . </vt:lpstr>
      <vt:lpstr>     Guerrillas and Militants.   . </vt:lpstr>
      <vt:lpstr>      Terrorism in Industrialized Countries   . </vt:lpstr>
      <vt:lpstr>      Terrorism in Industrialized Countries   . </vt:lpstr>
      <vt:lpstr>       Hostages   . </vt:lpstr>
      <vt:lpstr>       Terrorist Attacks in the 1990s    . </vt:lpstr>
      <vt:lpstr>        Attacks Against the United States.    . </vt:lpstr>
      <vt:lpstr>        Current Terrorist Organizations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Rana Zeeshan Mubarak</dc:creator>
  <cp:lastModifiedBy>ESHOP</cp:lastModifiedBy>
  <cp:revision>9</cp:revision>
  <dcterms:created xsi:type="dcterms:W3CDTF">2022-09-09T11:20:56Z</dcterms:created>
  <dcterms:modified xsi:type="dcterms:W3CDTF">2022-10-20T14:47:22Z</dcterms:modified>
</cp:coreProperties>
</file>