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256" r:id="rId2"/>
    <p:sldId id="318" r:id="rId3"/>
    <p:sldId id="319" r:id="rId4"/>
    <p:sldId id="257" r:id="rId5"/>
    <p:sldId id="258" r:id="rId6"/>
    <p:sldId id="259" r:id="rId7"/>
    <p:sldId id="260" r:id="rId8"/>
    <p:sldId id="261" r:id="rId9"/>
    <p:sldId id="320" r:id="rId10"/>
    <p:sldId id="262" r:id="rId11"/>
    <p:sldId id="263" r:id="rId12"/>
    <p:sldId id="264" r:id="rId13"/>
    <p:sldId id="265" r:id="rId14"/>
    <p:sldId id="266" r:id="rId15"/>
    <p:sldId id="268" r:id="rId16"/>
    <p:sldId id="277" r:id="rId17"/>
    <p:sldId id="269" r:id="rId18"/>
    <p:sldId id="270" r:id="rId19"/>
    <p:sldId id="271" r:id="rId20"/>
    <p:sldId id="272" r:id="rId21"/>
    <p:sldId id="279" r:id="rId22"/>
    <p:sldId id="278" r:id="rId23"/>
    <p:sldId id="315" r:id="rId24"/>
    <p:sldId id="273" r:id="rId25"/>
    <p:sldId id="280" r:id="rId26"/>
    <p:sldId id="281" r:id="rId27"/>
    <p:sldId id="282" r:id="rId28"/>
    <p:sldId id="283" r:id="rId29"/>
    <p:sldId id="297" r:id="rId30"/>
    <p:sldId id="284" r:id="rId31"/>
    <p:sldId id="285" r:id="rId32"/>
    <p:sldId id="286" r:id="rId33"/>
    <p:sldId id="287" r:id="rId34"/>
    <p:sldId id="288" r:id="rId35"/>
    <p:sldId id="289" r:id="rId36"/>
    <p:sldId id="295" r:id="rId37"/>
    <p:sldId id="290" r:id="rId38"/>
    <p:sldId id="291" r:id="rId39"/>
    <p:sldId id="325" r:id="rId40"/>
    <p:sldId id="292" r:id="rId41"/>
    <p:sldId id="293" r:id="rId42"/>
    <p:sldId id="294" r:id="rId43"/>
    <p:sldId id="326" r:id="rId44"/>
    <p:sldId id="296" r:id="rId45"/>
    <p:sldId id="298" r:id="rId46"/>
    <p:sldId id="299" r:id="rId47"/>
    <p:sldId id="327" r:id="rId48"/>
    <p:sldId id="328" r:id="rId49"/>
    <p:sldId id="300" r:id="rId50"/>
    <p:sldId id="301" r:id="rId51"/>
    <p:sldId id="302" r:id="rId52"/>
    <p:sldId id="303" r:id="rId53"/>
    <p:sldId id="307" r:id="rId54"/>
    <p:sldId id="329" r:id="rId55"/>
    <p:sldId id="304" r:id="rId56"/>
    <p:sldId id="305" r:id="rId57"/>
    <p:sldId id="308" r:id="rId58"/>
    <p:sldId id="309" r:id="rId59"/>
    <p:sldId id="314" r:id="rId60"/>
    <p:sldId id="316" r:id="rId61"/>
    <p:sldId id="317" r:id="rId62"/>
    <p:sldId id="310" r:id="rId63"/>
    <p:sldId id="321" r:id="rId64"/>
    <p:sldId id="322" r:id="rId65"/>
    <p:sldId id="323" r:id="rId66"/>
    <p:sldId id="324" r:id="rId67"/>
    <p:sldId id="311" r:id="rId68"/>
    <p:sldId id="312" r:id="rId69"/>
    <p:sldId id="313"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110" autoAdjust="0"/>
  </p:normalViewPr>
  <p:slideViewPr>
    <p:cSldViewPr>
      <p:cViewPr varScale="1">
        <p:scale>
          <a:sx n="67" d="100"/>
          <a:sy n="67" d="100"/>
        </p:scale>
        <p:origin x="1476" y="66"/>
      </p:cViewPr>
      <p:guideLst>
        <p:guide orient="horz" pos="2160"/>
        <p:guide pos="2880"/>
      </p:guideLst>
    </p:cSldViewPr>
  </p:slideViewPr>
  <p:outlineViewPr>
    <p:cViewPr>
      <p:scale>
        <a:sx n="33" d="100"/>
        <a:sy n="33" d="100"/>
      </p:scale>
      <p:origin x="0" y="964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B95B0-B814-4B39-AD9A-3411365EA222}" type="datetimeFigureOut">
              <a:rPr lang="en-US" smtClean="0"/>
              <a:pPr/>
              <a:t>10/10/2022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F236E1-D0B1-460F-9B5C-9B165B494DAD}" type="slidenum">
              <a:rPr lang="en-US" smtClean="0"/>
              <a:pPr/>
              <a:t>‹#›</a:t>
            </a:fld>
            <a:endParaRPr lang="en-US" dirty="0"/>
          </a:p>
        </p:txBody>
      </p:sp>
    </p:spTree>
    <p:extLst>
      <p:ext uri="{BB962C8B-B14F-4D97-AF65-F5344CB8AC3E}">
        <p14:creationId xmlns:p14="http://schemas.microsoft.com/office/powerpoint/2010/main" val="414927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1</a:t>
            </a:fld>
            <a:endParaRPr lang="en-US" dirty="0"/>
          </a:p>
        </p:txBody>
      </p:sp>
    </p:spTree>
    <p:extLst>
      <p:ext uri="{BB962C8B-B14F-4D97-AF65-F5344CB8AC3E}">
        <p14:creationId xmlns:p14="http://schemas.microsoft.com/office/powerpoint/2010/main" val="467207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18</a:t>
            </a:fld>
            <a:endParaRPr lang="en-US"/>
          </a:p>
        </p:txBody>
      </p:sp>
    </p:spTree>
    <p:extLst>
      <p:ext uri="{BB962C8B-B14F-4D97-AF65-F5344CB8AC3E}">
        <p14:creationId xmlns:p14="http://schemas.microsoft.com/office/powerpoint/2010/main" val="1651178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19</a:t>
            </a:fld>
            <a:endParaRPr lang="en-US"/>
          </a:p>
        </p:txBody>
      </p:sp>
    </p:spTree>
    <p:extLst>
      <p:ext uri="{BB962C8B-B14F-4D97-AF65-F5344CB8AC3E}">
        <p14:creationId xmlns:p14="http://schemas.microsoft.com/office/powerpoint/2010/main" val="169106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21</a:t>
            </a:fld>
            <a:endParaRPr lang="en-US"/>
          </a:p>
        </p:txBody>
      </p:sp>
    </p:spTree>
    <p:extLst>
      <p:ext uri="{BB962C8B-B14F-4D97-AF65-F5344CB8AC3E}">
        <p14:creationId xmlns:p14="http://schemas.microsoft.com/office/powerpoint/2010/main" val="1649362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22</a:t>
            </a:fld>
            <a:endParaRPr lang="en-US"/>
          </a:p>
        </p:txBody>
      </p:sp>
    </p:spTree>
    <p:extLst>
      <p:ext uri="{BB962C8B-B14F-4D97-AF65-F5344CB8AC3E}">
        <p14:creationId xmlns:p14="http://schemas.microsoft.com/office/powerpoint/2010/main" val="946744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23</a:t>
            </a:fld>
            <a:endParaRPr lang="en-US"/>
          </a:p>
        </p:txBody>
      </p:sp>
    </p:spTree>
    <p:extLst>
      <p:ext uri="{BB962C8B-B14F-4D97-AF65-F5344CB8AC3E}">
        <p14:creationId xmlns:p14="http://schemas.microsoft.com/office/powerpoint/2010/main" val="2631397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24</a:t>
            </a:fld>
            <a:endParaRPr lang="en-US"/>
          </a:p>
        </p:txBody>
      </p:sp>
    </p:spTree>
    <p:extLst>
      <p:ext uri="{BB962C8B-B14F-4D97-AF65-F5344CB8AC3E}">
        <p14:creationId xmlns:p14="http://schemas.microsoft.com/office/powerpoint/2010/main" val="1043871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25</a:t>
            </a:fld>
            <a:endParaRPr lang="en-US"/>
          </a:p>
        </p:txBody>
      </p:sp>
    </p:spTree>
    <p:extLst>
      <p:ext uri="{BB962C8B-B14F-4D97-AF65-F5344CB8AC3E}">
        <p14:creationId xmlns:p14="http://schemas.microsoft.com/office/powerpoint/2010/main" val="3025216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26</a:t>
            </a:fld>
            <a:endParaRPr lang="en-US"/>
          </a:p>
        </p:txBody>
      </p:sp>
    </p:spTree>
    <p:extLst>
      <p:ext uri="{BB962C8B-B14F-4D97-AF65-F5344CB8AC3E}">
        <p14:creationId xmlns:p14="http://schemas.microsoft.com/office/powerpoint/2010/main" val="3147230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27</a:t>
            </a:fld>
            <a:endParaRPr lang="en-US"/>
          </a:p>
        </p:txBody>
      </p:sp>
    </p:spTree>
    <p:extLst>
      <p:ext uri="{BB962C8B-B14F-4D97-AF65-F5344CB8AC3E}">
        <p14:creationId xmlns:p14="http://schemas.microsoft.com/office/powerpoint/2010/main" val="3419999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28</a:t>
            </a:fld>
            <a:endParaRPr lang="en-US"/>
          </a:p>
        </p:txBody>
      </p:sp>
    </p:spTree>
    <p:extLst>
      <p:ext uri="{BB962C8B-B14F-4D97-AF65-F5344CB8AC3E}">
        <p14:creationId xmlns:p14="http://schemas.microsoft.com/office/powerpoint/2010/main" val="277022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4</a:t>
            </a:fld>
            <a:endParaRPr lang="en-US" dirty="0"/>
          </a:p>
        </p:txBody>
      </p:sp>
    </p:spTree>
    <p:extLst>
      <p:ext uri="{BB962C8B-B14F-4D97-AF65-F5344CB8AC3E}">
        <p14:creationId xmlns:p14="http://schemas.microsoft.com/office/powerpoint/2010/main" val="3050793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31</a:t>
            </a:fld>
            <a:endParaRPr lang="en-US"/>
          </a:p>
        </p:txBody>
      </p:sp>
    </p:spTree>
    <p:extLst>
      <p:ext uri="{BB962C8B-B14F-4D97-AF65-F5344CB8AC3E}">
        <p14:creationId xmlns:p14="http://schemas.microsoft.com/office/powerpoint/2010/main" val="1476319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35</a:t>
            </a:fld>
            <a:endParaRPr lang="en-US"/>
          </a:p>
        </p:txBody>
      </p:sp>
    </p:spTree>
    <p:extLst>
      <p:ext uri="{BB962C8B-B14F-4D97-AF65-F5344CB8AC3E}">
        <p14:creationId xmlns:p14="http://schemas.microsoft.com/office/powerpoint/2010/main" val="217549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36</a:t>
            </a:fld>
            <a:endParaRPr lang="en-US"/>
          </a:p>
        </p:txBody>
      </p:sp>
    </p:spTree>
    <p:extLst>
      <p:ext uri="{BB962C8B-B14F-4D97-AF65-F5344CB8AC3E}">
        <p14:creationId xmlns:p14="http://schemas.microsoft.com/office/powerpoint/2010/main" val="61919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37</a:t>
            </a:fld>
            <a:endParaRPr lang="en-US"/>
          </a:p>
        </p:txBody>
      </p:sp>
    </p:spTree>
    <p:extLst>
      <p:ext uri="{BB962C8B-B14F-4D97-AF65-F5344CB8AC3E}">
        <p14:creationId xmlns:p14="http://schemas.microsoft.com/office/powerpoint/2010/main" val="2223341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45</a:t>
            </a:fld>
            <a:endParaRPr lang="en-US"/>
          </a:p>
        </p:txBody>
      </p:sp>
    </p:spTree>
    <p:extLst>
      <p:ext uri="{BB962C8B-B14F-4D97-AF65-F5344CB8AC3E}">
        <p14:creationId xmlns:p14="http://schemas.microsoft.com/office/powerpoint/2010/main" val="480974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46</a:t>
            </a:fld>
            <a:endParaRPr lang="en-US"/>
          </a:p>
        </p:txBody>
      </p:sp>
    </p:spTree>
    <p:extLst>
      <p:ext uri="{BB962C8B-B14F-4D97-AF65-F5344CB8AC3E}">
        <p14:creationId xmlns:p14="http://schemas.microsoft.com/office/powerpoint/2010/main" val="2487328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47</a:t>
            </a:fld>
            <a:endParaRPr lang="en-US"/>
          </a:p>
        </p:txBody>
      </p:sp>
    </p:spTree>
    <p:extLst>
      <p:ext uri="{BB962C8B-B14F-4D97-AF65-F5344CB8AC3E}">
        <p14:creationId xmlns:p14="http://schemas.microsoft.com/office/powerpoint/2010/main" val="2487328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48</a:t>
            </a:fld>
            <a:endParaRPr lang="en-US"/>
          </a:p>
        </p:txBody>
      </p:sp>
    </p:spTree>
    <p:extLst>
      <p:ext uri="{BB962C8B-B14F-4D97-AF65-F5344CB8AC3E}">
        <p14:creationId xmlns:p14="http://schemas.microsoft.com/office/powerpoint/2010/main" val="2487328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49</a:t>
            </a:fld>
            <a:endParaRPr lang="en-US"/>
          </a:p>
        </p:txBody>
      </p:sp>
    </p:spTree>
    <p:extLst>
      <p:ext uri="{BB962C8B-B14F-4D97-AF65-F5344CB8AC3E}">
        <p14:creationId xmlns:p14="http://schemas.microsoft.com/office/powerpoint/2010/main" val="2034904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50</a:t>
            </a:fld>
            <a:endParaRPr lang="en-US"/>
          </a:p>
        </p:txBody>
      </p:sp>
    </p:spTree>
    <p:extLst>
      <p:ext uri="{BB962C8B-B14F-4D97-AF65-F5344CB8AC3E}">
        <p14:creationId xmlns:p14="http://schemas.microsoft.com/office/powerpoint/2010/main" val="309197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5</a:t>
            </a:fld>
            <a:endParaRPr lang="en-US" dirty="0"/>
          </a:p>
        </p:txBody>
      </p:sp>
    </p:spTree>
    <p:extLst>
      <p:ext uri="{BB962C8B-B14F-4D97-AF65-F5344CB8AC3E}">
        <p14:creationId xmlns:p14="http://schemas.microsoft.com/office/powerpoint/2010/main" val="2249994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51</a:t>
            </a:fld>
            <a:endParaRPr lang="en-US"/>
          </a:p>
        </p:txBody>
      </p:sp>
    </p:spTree>
    <p:extLst>
      <p:ext uri="{BB962C8B-B14F-4D97-AF65-F5344CB8AC3E}">
        <p14:creationId xmlns:p14="http://schemas.microsoft.com/office/powerpoint/2010/main" val="626172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57</a:t>
            </a:fld>
            <a:endParaRPr lang="en-US"/>
          </a:p>
        </p:txBody>
      </p:sp>
    </p:spTree>
    <p:extLst>
      <p:ext uri="{BB962C8B-B14F-4D97-AF65-F5344CB8AC3E}">
        <p14:creationId xmlns:p14="http://schemas.microsoft.com/office/powerpoint/2010/main" val="363389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58</a:t>
            </a:fld>
            <a:endParaRPr lang="en-US"/>
          </a:p>
        </p:txBody>
      </p:sp>
    </p:spTree>
    <p:extLst>
      <p:ext uri="{BB962C8B-B14F-4D97-AF65-F5344CB8AC3E}">
        <p14:creationId xmlns:p14="http://schemas.microsoft.com/office/powerpoint/2010/main" val="3687425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59</a:t>
            </a:fld>
            <a:endParaRPr lang="en-US"/>
          </a:p>
        </p:txBody>
      </p:sp>
    </p:spTree>
    <p:extLst>
      <p:ext uri="{BB962C8B-B14F-4D97-AF65-F5344CB8AC3E}">
        <p14:creationId xmlns:p14="http://schemas.microsoft.com/office/powerpoint/2010/main" val="4231765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F236E1-D0B1-460F-9B5C-9B165B494DAD}" type="slidenum">
              <a:rPr lang="en-US" smtClean="0"/>
              <a:pPr/>
              <a:t>61</a:t>
            </a:fld>
            <a:endParaRPr lang="en-US"/>
          </a:p>
        </p:txBody>
      </p:sp>
    </p:spTree>
    <p:extLst>
      <p:ext uri="{BB962C8B-B14F-4D97-AF65-F5344CB8AC3E}">
        <p14:creationId xmlns:p14="http://schemas.microsoft.com/office/powerpoint/2010/main" val="3077433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62</a:t>
            </a:fld>
            <a:endParaRPr lang="en-US"/>
          </a:p>
        </p:txBody>
      </p:sp>
    </p:spTree>
    <p:extLst>
      <p:ext uri="{BB962C8B-B14F-4D97-AF65-F5344CB8AC3E}">
        <p14:creationId xmlns:p14="http://schemas.microsoft.com/office/powerpoint/2010/main" val="89139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67</a:t>
            </a:fld>
            <a:endParaRPr lang="en-US" dirty="0"/>
          </a:p>
        </p:txBody>
      </p:sp>
    </p:spTree>
    <p:extLst>
      <p:ext uri="{BB962C8B-B14F-4D97-AF65-F5344CB8AC3E}">
        <p14:creationId xmlns:p14="http://schemas.microsoft.com/office/powerpoint/2010/main" val="479167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69</a:t>
            </a:fld>
            <a:endParaRPr lang="en-US" dirty="0"/>
          </a:p>
        </p:txBody>
      </p:sp>
    </p:spTree>
    <p:extLst>
      <p:ext uri="{BB962C8B-B14F-4D97-AF65-F5344CB8AC3E}">
        <p14:creationId xmlns:p14="http://schemas.microsoft.com/office/powerpoint/2010/main" val="3064951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6</a:t>
            </a:fld>
            <a:endParaRPr lang="en-US" dirty="0"/>
          </a:p>
        </p:txBody>
      </p:sp>
    </p:spTree>
    <p:extLst>
      <p:ext uri="{BB962C8B-B14F-4D97-AF65-F5344CB8AC3E}">
        <p14:creationId xmlns:p14="http://schemas.microsoft.com/office/powerpoint/2010/main" val="3847136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7</a:t>
            </a:fld>
            <a:endParaRPr lang="en-US" dirty="0"/>
          </a:p>
        </p:txBody>
      </p:sp>
    </p:spTree>
    <p:extLst>
      <p:ext uri="{BB962C8B-B14F-4D97-AF65-F5344CB8AC3E}">
        <p14:creationId xmlns:p14="http://schemas.microsoft.com/office/powerpoint/2010/main" val="406913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10</a:t>
            </a:fld>
            <a:endParaRPr lang="en-US"/>
          </a:p>
        </p:txBody>
      </p:sp>
    </p:spTree>
    <p:extLst>
      <p:ext uri="{BB962C8B-B14F-4D97-AF65-F5344CB8AC3E}">
        <p14:creationId xmlns:p14="http://schemas.microsoft.com/office/powerpoint/2010/main" val="186795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13</a:t>
            </a:fld>
            <a:endParaRPr lang="en-US"/>
          </a:p>
        </p:txBody>
      </p:sp>
    </p:spTree>
    <p:extLst>
      <p:ext uri="{BB962C8B-B14F-4D97-AF65-F5344CB8AC3E}">
        <p14:creationId xmlns:p14="http://schemas.microsoft.com/office/powerpoint/2010/main" val="280225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15</a:t>
            </a:fld>
            <a:endParaRPr lang="en-US"/>
          </a:p>
        </p:txBody>
      </p:sp>
    </p:spTree>
    <p:extLst>
      <p:ext uri="{BB962C8B-B14F-4D97-AF65-F5344CB8AC3E}">
        <p14:creationId xmlns:p14="http://schemas.microsoft.com/office/powerpoint/2010/main" val="3473255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F236E1-D0B1-460F-9B5C-9B165B494DAD}" type="slidenum">
              <a:rPr lang="en-US" smtClean="0"/>
              <a:pPr/>
              <a:t>17</a:t>
            </a:fld>
            <a:endParaRPr lang="en-US"/>
          </a:p>
        </p:txBody>
      </p:sp>
    </p:spTree>
    <p:extLst>
      <p:ext uri="{BB962C8B-B14F-4D97-AF65-F5344CB8AC3E}">
        <p14:creationId xmlns:p14="http://schemas.microsoft.com/office/powerpoint/2010/main" val="132793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327454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294539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387764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81086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1579622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377998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293891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271376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371088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254391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E5FD7-4BA9-4DA5-9B03-B33044AE3129}" type="datetimeFigureOut">
              <a:rPr lang="en-US" smtClean="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263595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E5FD7-4BA9-4DA5-9B03-B33044AE3129}" type="datetimeFigureOut">
              <a:rPr lang="en-US" smtClean="0"/>
              <a:pPr/>
              <a:t>10/10/2022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DB90E-AEFB-4503-885A-3CAB79309AAC}" type="slidenum">
              <a:rPr lang="en-US" smtClean="0"/>
              <a:pPr/>
              <a:t>‹#›</a:t>
            </a:fld>
            <a:endParaRPr lang="en-US" dirty="0"/>
          </a:p>
        </p:txBody>
      </p:sp>
    </p:spTree>
    <p:extLst>
      <p:ext uri="{BB962C8B-B14F-4D97-AF65-F5344CB8AC3E}">
        <p14:creationId xmlns:p14="http://schemas.microsoft.com/office/powerpoint/2010/main" val="2117692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676672"/>
          </a:xfrm>
        </p:spPr>
        <p:txBody>
          <a:bodyPr>
            <a:normAutofit/>
          </a:bodyPr>
          <a:lstStyle/>
          <a:p>
            <a:r>
              <a:rPr lang="en-US" sz="3600" b="1" dirty="0" smtClean="0"/>
              <a:t>Connecting and Communicating Online</a:t>
            </a:r>
            <a:endParaRPr lang="en-US" sz="3600" b="1" dirty="0"/>
          </a:p>
        </p:txBody>
      </p:sp>
      <p:sp>
        <p:nvSpPr>
          <p:cNvPr id="3" name="Subtitle 2"/>
          <p:cNvSpPr>
            <a:spLocks noGrp="1"/>
          </p:cNvSpPr>
          <p:nvPr>
            <p:ph type="subTitle" idx="1"/>
          </p:nvPr>
        </p:nvSpPr>
        <p:spPr>
          <a:xfrm>
            <a:off x="1043608" y="2348880"/>
            <a:ext cx="6934200" cy="1080120"/>
          </a:xfrm>
        </p:spPr>
        <p:txBody>
          <a:bodyPr>
            <a:normAutofit/>
          </a:bodyPr>
          <a:lstStyle/>
          <a:p>
            <a:r>
              <a:rPr lang="en-US" sz="2800" b="1" dirty="0">
                <a:solidFill>
                  <a:schemeClr val="tx1"/>
                </a:solidFill>
              </a:rPr>
              <a:t>Introducing Today’s Technologies:</a:t>
            </a:r>
          </a:p>
          <a:p>
            <a:r>
              <a:rPr lang="en-US" sz="2800" b="1" dirty="0" smtClean="0">
                <a:solidFill>
                  <a:schemeClr val="tx1"/>
                </a:solidFill>
              </a:rPr>
              <a:t>The Internet, Websites, and Media</a:t>
            </a:r>
            <a:endParaRPr lang="en-US"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Internet Service Provider</a:t>
            </a:r>
            <a:endParaRPr lang="en-US" sz="4000"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sz="3500" dirty="0"/>
              <a:t>An </a:t>
            </a:r>
            <a:r>
              <a:rPr lang="en-US" sz="3500" b="1" dirty="0"/>
              <a:t>Internet service provider (ISP), sometimes called an Internet access provider, is </a:t>
            </a:r>
            <a:r>
              <a:rPr lang="en-US" sz="3500" b="1" dirty="0" smtClean="0"/>
              <a:t>a </a:t>
            </a:r>
            <a:r>
              <a:rPr lang="en-US" sz="3500" dirty="0" smtClean="0"/>
              <a:t>business that </a:t>
            </a:r>
            <a:r>
              <a:rPr lang="en-US" sz="3500" dirty="0"/>
              <a:t>provides individuals and organizations access to the Internet </a:t>
            </a:r>
            <a:r>
              <a:rPr lang="en-US" sz="3500" dirty="0" smtClean="0"/>
              <a:t>for </a:t>
            </a:r>
            <a:r>
              <a:rPr lang="en-US" sz="3500" dirty="0"/>
              <a:t>a fee.</a:t>
            </a:r>
          </a:p>
          <a:p>
            <a:r>
              <a:rPr lang="en-US" sz="3500" dirty="0"/>
              <a:t>ISPs often charge a fixed amount for an Internet connection, offering customers a variety </a:t>
            </a:r>
            <a:r>
              <a:rPr lang="en-US" sz="3500" dirty="0" smtClean="0"/>
              <a:t>of plans </a:t>
            </a:r>
            <a:r>
              <a:rPr lang="en-US" sz="3500" dirty="0"/>
              <a:t>based on desired speeds, bandwidth, and services</a:t>
            </a:r>
            <a:r>
              <a:rPr lang="en-US" sz="3500" dirty="0" smtClean="0"/>
              <a:t>.</a:t>
            </a:r>
          </a:p>
          <a:p>
            <a:r>
              <a:rPr lang="en-US" sz="3500" i="1" dirty="0"/>
              <a:t>Bandwidth represents the </a:t>
            </a:r>
            <a:r>
              <a:rPr lang="en-US" sz="2800" b="1" dirty="0" smtClean="0"/>
              <a:t>maximum </a:t>
            </a:r>
            <a:r>
              <a:rPr lang="en-US" sz="2800" b="1" dirty="0"/>
              <a:t>amount of data transmitted over an internet connection in a given amount of time</a:t>
            </a:r>
            <a:r>
              <a:rPr lang="en-US" sz="3500" i="1" dirty="0" smtClean="0"/>
              <a:t>. </a:t>
            </a:r>
          </a:p>
          <a:p>
            <a:r>
              <a:rPr lang="en-US" sz="3500" i="1" dirty="0" smtClean="0"/>
              <a:t>A </a:t>
            </a:r>
            <a:r>
              <a:rPr lang="en-US" sz="3500" i="1" dirty="0"/>
              <a:t>higher </a:t>
            </a:r>
            <a:r>
              <a:rPr lang="en-US" sz="3500" i="1" dirty="0" smtClean="0"/>
              <a:t>bandwidth </a:t>
            </a:r>
            <a:r>
              <a:rPr lang="en-US" sz="3500" dirty="0" smtClean="0"/>
              <a:t>means </a:t>
            </a:r>
            <a:r>
              <a:rPr lang="en-US" sz="3500" dirty="0"/>
              <a:t>more data transmits.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IP Addresses and Domain Names</a:t>
            </a:r>
            <a:endParaRPr lang="en-US" sz="3600"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sz="2800" dirty="0"/>
              <a:t>The Internet relies on an addressing system much like the postal service to send data to a </a:t>
            </a:r>
            <a:r>
              <a:rPr lang="en-US" sz="2800" dirty="0" smtClean="0"/>
              <a:t>computer or </a:t>
            </a:r>
            <a:r>
              <a:rPr lang="en-US" sz="2800" dirty="0"/>
              <a:t>device at a specific destination. </a:t>
            </a:r>
            <a:endParaRPr lang="en-US" sz="2800" dirty="0" smtClean="0"/>
          </a:p>
          <a:p>
            <a:r>
              <a:rPr lang="en-US" sz="2800" dirty="0" smtClean="0"/>
              <a:t>An </a:t>
            </a:r>
            <a:r>
              <a:rPr lang="en-US" sz="2800" b="1" dirty="0"/>
              <a:t>IP address, short for Internet Protocol address, is a sequence </a:t>
            </a:r>
            <a:r>
              <a:rPr lang="en-US" sz="2800" b="1" dirty="0" smtClean="0"/>
              <a:t>of </a:t>
            </a:r>
            <a:r>
              <a:rPr lang="en-US" sz="2800" dirty="0" smtClean="0"/>
              <a:t>numbers </a:t>
            </a:r>
            <a:r>
              <a:rPr lang="en-US" sz="2800" dirty="0"/>
              <a:t>that uniquely identifies the location of each computer or device </a:t>
            </a:r>
            <a:r>
              <a:rPr lang="en-US" sz="2800" dirty="0" smtClean="0"/>
              <a:t>connected to </a:t>
            </a:r>
            <a:r>
              <a:rPr lang="en-US" sz="2800" dirty="0"/>
              <a:t>the Internet</a:t>
            </a:r>
            <a:r>
              <a:rPr lang="en-US" sz="2800" dirty="0" smtClean="0"/>
              <a:t>.</a:t>
            </a:r>
          </a:p>
          <a:p>
            <a:r>
              <a:rPr lang="en-US" sz="2800" dirty="0"/>
              <a:t>Because lengthy IP addresses can be </a:t>
            </a:r>
            <a:r>
              <a:rPr lang="en-US" sz="2800" dirty="0" smtClean="0"/>
              <a:t>difficult to </a:t>
            </a:r>
            <a:r>
              <a:rPr lang="en-US" sz="2800" dirty="0"/>
              <a:t>remember, the Internet supports domain names. </a:t>
            </a:r>
            <a:endParaRPr lang="en-US" sz="2800" dirty="0" smtClean="0"/>
          </a:p>
          <a:p>
            <a:r>
              <a:rPr lang="en-US" sz="2800" dirty="0" smtClean="0"/>
              <a:t>A </a:t>
            </a:r>
            <a:r>
              <a:rPr lang="en-US" sz="2800" b="1" dirty="0"/>
              <a:t>domain name is a text-based name </a:t>
            </a:r>
            <a:r>
              <a:rPr lang="en-US" sz="2800" b="1" dirty="0" smtClean="0"/>
              <a:t>that </a:t>
            </a:r>
            <a:r>
              <a:rPr lang="en-US" sz="2800" dirty="0" smtClean="0"/>
              <a:t>corresponds </a:t>
            </a:r>
            <a:r>
              <a:rPr lang="en-US" sz="2800" dirty="0"/>
              <a:t>to the IP address of a server that hosts a </a:t>
            </a:r>
            <a:r>
              <a:rPr lang="en-US" sz="2800" dirty="0" smtClean="0"/>
              <a:t>website. </a:t>
            </a:r>
          </a:p>
          <a:p>
            <a:r>
              <a:rPr lang="en-US" sz="2800" dirty="0" smtClean="0"/>
              <a:t>A </a:t>
            </a:r>
            <a:r>
              <a:rPr lang="en-US" sz="2800" dirty="0"/>
              <a:t>domain name </a:t>
            </a:r>
            <a:r>
              <a:rPr lang="en-US" sz="2800" dirty="0" smtClean="0"/>
              <a:t>is part </a:t>
            </a:r>
            <a:r>
              <a:rPr lang="en-US" sz="2800" dirty="0"/>
              <a:t>of the web address that you type in a browser’s address bar to access a website.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IP Addresses and Domain Names</a:t>
            </a:r>
            <a:endParaRPr lang="en-US" sz="3200" dirty="0"/>
          </a:p>
        </p:txBody>
      </p:sp>
      <p:sp>
        <p:nvSpPr>
          <p:cNvPr id="3" name="Content Placeholder 2"/>
          <p:cNvSpPr>
            <a:spLocks noGrp="1"/>
          </p:cNvSpPr>
          <p:nvPr>
            <p:ph idx="1"/>
          </p:nvPr>
        </p:nvSpPr>
        <p:spPr>
          <a:xfrm>
            <a:off x="457200" y="1741509"/>
            <a:ext cx="8229600" cy="4830763"/>
          </a:xfrm>
        </p:spPr>
        <p:txBody>
          <a:bodyPr>
            <a:normAutofit fontScale="85000" lnSpcReduction="10000"/>
          </a:bodyPr>
          <a:lstStyle/>
          <a:p>
            <a:r>
              <a:rPr lang="en-US" dirty="0"/>
              <a:t>The suffix of the domain name, called the </a:t>
            </a:r>
            <a:r>
              <a:rPr lang="en-US" i="1" dirty="0"/>
              <a:t>top-level domain (TLD), identifies the type </a:t>
            </a:r>
            <a:r>
              <a:rPr lang="en-US" i="1" dirty="0" smtClean="0"/>
              <a:t>of </a:t>
            </a:r>
            <a:r>
              <a:rPr lang="en-US" dirty="0" smtClean="0"/>
              <a:t>organization associated </a:t>
            </a:r>
            <a:r>
              <a:rPr lang="en-US" dirty="0"/>
              <a:t>with the domain. </a:t>
            </a:r>
            <a:endParaRPr lang="en-US" dirty="0" smtClean="0"/>
          </a:p>
          <a:p>
            <a:r>
              <a:rPr lang="en-US" dirty="0" smtClean="0"/>
              <a:t>For </a:t>
            </a:r>
            <a:r>
              <a:rPr lang="en-US" dirty="0"/>
              <a:t>example, the .com is the TLD.</a:t>
            </a:r>
          </a:p>
          <a:p>
            <a:r>
              <a:rPr lang="en-US" dirty="0" smtClean="0"/>
              <a:t>New </a:t>
            </a:r>
            <a:r>
              <a:rPr lang="en-US" dirty="0"/>
              <a:t>TLDs </a:t>
            </a:r>
            <a:r>
              <a:rPr lang="en-US" dirty="0" smtClean="0"/>
              <a:t>are being </a:t>
            </a:r>
            <a:r>
              <a:rPr lang="en-US" dirty="0"/>
              <a:t>introduced to give </a:t>
            </a:r>
            <a:r>
              <a:rPr lang="en-US" dirty="0" smtClean="0"/>
              <a:t>individuals and </a:t>
            </a:r>
            <a:r>
              <a:rPr lang="en-US" dirty="0"/>
              <a:t>businesses </a:t>
            </a:r>
            <a:r>
              <a:rPr lang="en-US" dirty="0" smtClean="0"/>
              <a:t>flexibility and </a:t>
            </a:r>
            <a:r>
              <a:rPr lang="en-US" dirty="0"/>
              <a:t>creativity when purchasing domain names. </a:t>
            </a:r>
            <a:endParaRPr lang="en-US" dirty="0" smtClean="0"/>
          </a:p>
          <a:p>
            <a:r>
              <a:rPr lang="en-US" dirty="0" smtClean="0"/>
              <a:t>For </a:t>
            </a:r>
            <a:r>
              <a:rPr lang="en-US" dirty="0"/>
              <a:t>example</a:t>
            </a:r>
            <a:r>
              <a:rPr lang="en-US" dirty="0" smtClean="0"/>
              <a:t>, .</a:t>
            </a:r>
            <a:r>
              <a:rPr lang="en-US" dirty="0"/>
              <a:t>museum, .technology, .name, and .biz have been </a:t>
            </a:r>
            <a:r>
              <a:rPr lang="en-US" dirty="0" smtClean="0"/>
              <a:t>introduced as </a:t>
            </a:r>
            <a:r>
              <a:rPr lang="en-US" dirty="0"/>
              <a:t>TLDs within recent years.</a:t>
            </a:r>
          </a:p>
          <a:p>
            <a:r>
              <a:rPr lang="en-US" dirty="0"/>
              <a:t>T</a:t>
            </a:r>
            <a:r>
              <a:rPr lang="en-US" dirty="0" smtClean="0"/>
              <a:t>he </a:t>
            </a:r>
            <a:r>
              <a:rPr lang="en-US" dirty="0"/>
              <a:t>suffix of </a:t>
            </a:r>
            <a:r>
              <a:rPr lang="en-US" dirty="0" smtClean="0"/>
              <a:t>the domain </a:t>
            </a:r>
            <a:r>
              <a:rPr lang="en-US" dirty="0"/>
              <a:t>name may include a country code TLD (</a:t>
            </a:r>
            <a:r>
              <a:rPr lang="en-US" i="1" dirty="0"/>
              <a:t>ccTLD</a:t>
            </a:r>
            <a:r>
              <a:rPr lang="en-US" i="1" dirty="0" smtClean="0"/>
              <a:t>), </a:t>
            </a:r>
            <a:r>
              <a:rPr lang="en-US" dirty="0" smtClean="0"/>
              <a:t>which </a:t>
            </a:r>
            <a:r>
              <a:rPr lang="en-US" dirty="0"/>
              <a:t>is a two-letter country code,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IP Addresses and Domain Names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534439"/>
              </p:ext>
            </p:extLst>
          </p:nvPr>
        </p:nvGraphicFramePr>
        <p:xfrm>
          <a:off x="714348" y="2428868"/>
          <a:ext cx="8001056" cy="3677920"/>
        </p:xfrm>
        <a:graphic>
          <a:graphicData uri="http://schemas.openxmlformats.org/drawingml/2006/table">
            <a:tbl>
              <a:tblPr firstRow="1" bandRow="1">
                <a:tableStyleId>{5C22544A-7EE6-4342-B048-85BDC9FD1C3A}</a:tableStyleId>
              </a:tblPr>
              <a:tblGrid>
                <a:gridCol w="4000528"/>
                <a:gridCol w="4000528"/>
              </a:tblGrid>
              <a:tr h="370840">
                <a:tc>
                  <a:txBody>
                    <a:bodyPr/>
                    <a:lstStyle/>
                    <a:p>
                      <a:r>
                        <a:rPr lang="en-US" sz="1800" b="1" kern="1200" baseline="0" dirty="0" smtClean="0">
                          <a:solidFill>
                            <a:schemeClr val="lt1"/>
                          </a:solidFill>
                          <a:latin typeface="+mn-lt"/>
                          <a:ea typeface="+mn-ea"/>
                          <a:cs typeface="+mn-cs"/>
                        </a:rPr>
                        <a:t>TLD</a:t>
                      </a:r>
                    </a:p>
                  </a:txBody>
                  <a:tcPr marL="82321" marR="82321"/>
                </a:tc>
                <a:tc>
                  <a:txBody>
                    <a:bodyPr/>
                    <a:lstStyle/>
                    <a:p>
                      <a:r>
                        <a:rPr lang="en-US" sz="1800" b="1" kern="1200" baseline="0" dirty="0" smtClean="0">
                          <a:solidFill>
                            <a:schemeClr val="lt1"/>
                          </a:solidFill>
                          <a:latin typeface="+mn-lt"/>
                          <a:ea typeface="+mn-ea"/>
                          <a:cs typeface="+mn-cs"/>
                        </a:rPr>
                        <a:t>Intended Purpose</a:t>
                      </a:r>
                      <a:endParaRPr lang="en-US" dirty="0"/>
                    </a:p>
                  </a:txBody>
                  <a:tcPr marL="82321" marR="82321"/>
                </a:tc>
              </a:tr>
              <a:tr h="370840">
                <a:tc>
                  <a:txBody>
                    <a:bodyPr/>
                    <a:lstStyle/>
                    <a:p>
                      <a:r>
                        <a:rPr lang="en-US" sz="1800" b="1" kern="1200" baseline="0" dirty="0" smtClean="0">
                          <a:solidFill>
                            <a:schemeClr val="tx1"/>
                          </a:solidFill>
                          <a:latin typeface="+mn-lt"/>
                          <a:ea typeface="+mn-ea"/>
                          <a:cs typeface="+mn-cs"/>
                        </a:rPr>
                        <a:t>.com</a:t>
                      </a:r>
                      <a:endParaRPr lang="en-US" dirty="0">
                        <a:solidFill>
                          <a:schemeClr val="tx1"/>
                        </a:solidFill>
                      </a:endParaRPr>
                    </a:p>
                  </a:txBody>
                  <a:tcPr marL="82321" marR="82321"/>
                </a:tc>
                <a:tc>
                  <a:txBody>
                    <a:bodyPr/>
                    <a:lstStyle/>
                    <a:p>
                      <a:r>
                        <a:rPr lang="en-US" sz="1800" b="1" kern="1200" baseline="0" dirty="0" smtClean="0">
                          <a:solidFill>
                            <a:schemeClr val="tx1"/>
                          </a:solidFill>
                          <a:latin typeface="+mn-lt"/>
                          <a:ea typeface="+mn-ea"/>
                          <a:cs typeface="+mn-cs"/>
                        </a:rPr>
                        <a:t>Commercial organizations, businesses,</a:t>
                      </a:r>
                    </a:p>
                    <a:p>
                      <a:r>
                        <a:rPr lang="en-US" sz="1800" b="1" kern="1200" baseline="0" dirty="0" smtClean="0">
                          <a:solidFill>
                            <a:schemeClr val="tx1"/>
                          </a:solidFill>
                          <a:latin typeface="+mn-lt"/>
                          <a:ea typeface="+mn-ea"/>
                          <a:cs typeface="+mn-cs"/>
                        </a:rPr>
                        <a:t>and companies</a:t>
                      </a:r>
                    </a:p>
                  </a:txBody>
                  <a:tcPr marL="82321" marR="82321"/>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mn-lt"/>
                          <a:ea typeface="+mn-ea"/>
                          <a:cs typeface="+mn-cs"/>
                        </a:rPr>
                        <a:t>.edu</a:t>
                      </a:r>
                    </a:p>
                    <a:p>
                      <a:endParaRPr lang="en-US" dirty="0">
                        <a:solidFill>
                          <a:schemeClr val="tx1"/>
                        </a:solidFill>
                      </a:endParaRPr>
                    </a:p>
                  </a:txBody>
                  <a:tcPr marL="82321" marR="82321"/>
                </a:tc>
                <a:tc>
                  <a:txBody>
                    <a:bodyPr/>
                    <a:lstStyle/>
                    <a:p>
                      <a:r>
                        <a:rPr lang="en-US" sz="1800" b="1" kern="1200" baseline="0" dirty="0" smtClean="0">
                          <a:solidFill>
                            <a:schemeClr val="tx1"/>
                          </a:solidFill>
                          <a:latin typeface="+mn-lt"/>
                          <a:ea typeface="+mn-ea"/>
                          <a:cs typeface="+mn-cs"/>
                        </a:rPr>
                        <a:t>Educational institutions</a:t>
                      </a:r>
                      <a:endParaRPr lang="en-US" dirty="0">
                        <a:solidFill>
                          <a:schemeClr val="tx1"/>
                        </a:solidFill>
                      </a:endParaRPr>
                    </a:p>
                  </a:txBody>
                  <a:tcPr marL="82321" marR="82321"/>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mn-lt"/>
                          <a:ea typeface="+mn-ea"/>
                          <a:cs typeface="+mn-cs"/>
                        </a:rPr>
                        <a:t>.gov</a:t>
                      </a:r>
                    </a:p>
                  </a:txBody>
                  <a:tcPr marL="82321" marR="82321"/>
                </a:tc>
                <a:tc>
                  <a:txBody>
                    <a:bodyPr/>
                    <a:lstStyle/>
                    <a:p>
                      <a:r>
                        <a:rPr lang="en-US" sz="1800" b="1" kern="1200" baseline="0" dirty="0" smtClean="0">
                          <a:solidFill>
                            <a:schemeClr val="tx1"/>
                          </a:solidFill>
                          <a:latin typeface="+mn-lt"/>
                          <a:ea typeface="+mn-ea"/>
                          <a:cs typeface="+mn-cs"/>
                        </a:rPr>
                        <a:t>Government agencies</a:t>
                      </a:r>
                      <a:endParaRPr lang="en-US" dirty="0">
                        <a:solidFill>
                          <a:schemeClr val="tx1"/>
                        </a:solidFill>
                      </a:endParaRPr>
                    </a:p>
                  </a:txBody>
                  <a:tcPr marL="82321" marR="82321"/>
                </a:tc>
              </a:tr>
              <a:tr h="370840">
                <a:tc>
                  <a:txBody>
                    <a:bodyPr/>
                    <a:lstStyle/>
                    <a:p>
                      <a:r>
                        <a:rPr lang="en-US" sz="1800" b="1" kern="1200" baseline="0" dirty="0" smtClean="0">
                          <a:solidFill>
                            <a:schemeClr val="tx1"/>
                          </a:solidFill>
                          <a:latin typeface="+mn-lt"/>
                          <a:ea typeface="+mn-ea"/>
                          <a:cs typeface="+mn-cs"/>
                        </a:rPr>
                        <a:t>.mil </a:t>
                      </a:r>
                      <a:endParaRPr lang="en-US" dirty="0">
                        <a:solidFill>
                          <a:schemeClr val="tx1"/>
                        </a:solidFill>
                      </a:endParaRPr>
                    </a:p>
                  </a:txBody>
                  <a:tcPr marL="82321" marR="823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mn-lt"/>
                          <a:ea typeface="+mn-ea"/>
                          <a:cs typeface="+mn-cs"/>
                        </a:rPr>
                        <a:t>Military organizations</a:t>
                      </a:r>
                    </a:p>
                  </a:txBody>
                  <a:tcPr marL="82321" marR="82321"/>
                </a:tc>
              </a:tr>
              <a:tr h="370840">
                <a:tc>
                  <a:txBody>
                    <a:bodyPr/>
                    <a:lstStyle/>
                    <a:p>
                      <a:r>
                        <a:rPr lang="en-US" sz="1800" b="1" kern="1200" baseline="0" dirty="0" smtClean="0">
                          <a:solidFill>
                            <a:schemeClr val="tx1"/>
                          </a:solidFill>
                          <a:latin typeface="+mn-lt"/>
                          <a:ea typeface="+mn-ea"/>
                          <a:cs typeface="+mn-cs"/>
                        </a:rPr>
                        <a:t>.net </a:t>
                      </a:r>
                      <a:endParaRPr lang="en-US" dirty="0">
                        <a:solidFill>
                          <a:schemeClr val="tx1"/>
                        </a:solidFill>
                      </a:endParaRPr>
                    </a:p>
                  </a:txBody>
                  <a:tcPr marL="82321" marR="823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mn-lt"/>
                          <a:ea typeface="+mn-ea"/>
                          <a:cs typeface="+mn-cs"/>
                        </a:rPr>
                        <a:t>Network providers or commercial companies</a:t>
                      </a:r>
                    </a:p>
                    <a:p>
                      <a:endParaRPr lang="en-US" dirty="0">
                        <a:solidFill>
                          <a:schemeClr val="tx1"/>
                        </a:solidFill>
                      </a:endParaRPr>
                    </a:p>
                  </a:txBody>
                  <a:tcPr marL="82321" marR="82321"/>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mn-lt"/>
                          <a:ea typeface="+mn-ea"/>
                          <a:cs typeface="+mn-cs"/>
                        </a:rPr>
                        <a:t>.org</a:t>
                      </a:r>
                      <a:endParaRPr lang="en-US" dirty="0" smtClean="0">
                        <a:solidFill>
                          <a:schemeClr val="tx1"/>
                        </a:solidFill>
                      </a:endParaRPr>
                    </a:p>
                  </a:txBody>
                  <a:tcPr marL="82321" marR="82321"/>
                </a:tc>
                <a:tc>
                  <a:txBody>
                    <a:bodyPr/>
                    <a:lstStyle/>
                    <a:p>
                      <a:r>
                        <a:rPr lang="en-US" sz="1800" b="1" kern="1200" baseline="0" dirty="0" smtClean="0">
                          <a:solidFill>
                            <a:schemeClr val="tx1"/>
                          </a:solidFill>
                          <a:latin typeface="+mn-lt"/>
                          <a:ea typeface="+mn-ea"/>
                          <a:cs typeface="+mn-cs"/>
                        </a:rPr>
                        <a:t>Nonprofit organizations</a:t>
                      </a:r>
                      <a:endParaRPr lang="en-US" dirty="0">
                        <a:solidFill>
                          <a:schemeClr val="tx1"/>
                        </a:solidFill>
                      </a:endParaRPr>
                    </a:p>
                  </a:txBody>
                  <a:tcPr marL="82321" marR="82321"/>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 and Domain Names</a:t>
            </a:r>
          </a:p>
        </p:txBody>
      </p:sp>
      <p:sp>
        <p:nvSpPr>
          <p:cNvPr id="3" name="Content Placeholder 2"/>
          <p:cNvSpPr>
            <a:spLocks noGrp="1"/>
          </p:cNvSpPr>
          <p:nvPr>
            <p:ph idx="1"/>
          </p:nvPr>
        </p:nvSpPr>
        <p:spPr/>
        <p:txBody>
          <a:bodyPr>
            <a:normAutofit fontScale="92500" lnSpcReduction="10000"/>
          </a:bodyPr>
          <a:lstStyle/>
          <a:p>
            <a:r>
              <a:rPr lang="en-US" dirty="0"/>
              <a:t>The </a:t>
            </a:r>
            <a:r>
              <a:rPr lang="en-US" i="1" dirty="0"/>
              <a:t>domain name system (DNS) is the method that the Internet uses to store domain </a:t>
            </a:r>
            <a:r>
              <a:rPr lang="en-US" i="1" dirty="0" smtClean="0"/>
              <a:t>names </a:t>
            </a:r>
            <a:r>
              <a:rPr lang="en-US" dirty="0" smtClean="0"/>
              <a:t>and </a:t>
            </a:r>
            <a:r>
              <a:rPr lang="en-US" dirty="0"/>
              <a:t>their corresponding IP addresses. </a:t>
            </a:r>
            <a:endParaRPr lang="en-US" dirty="0" smtClean="0"/>
          </a:p>
          <a:p>
            <a:r>
              <a:rPr lang="en-US" dirty="0" smtClean="0"/>
              <a:t>When </a:t>
            </a:r>
            <a:r>
              <a:rPr lang="en-US" dirty="0"/>
              <a:t>you enter a domain name (i.e., google.com) </a:t>
            </a:r>
            <a:r>
              <a:rPr lang="en-US" dirty="0" smtClean="0"/>
              <a:t>in a </a:t>
            </a:r>
            <a:r>
              <a:rPr lang="en-US" dirty="0"/>
              <a:t>browser, a DNS server translates the domain name to its associated IP address so that </a:t>
            </a:r>
            <a:r>
              <a:rPr lang="en-US" dirty="0" smtClean="0"/>
              <a:t>the request </a:t>
            </a:r>
            <a:r>
              <a:rPr lang="en-US" dirty="0"/>
              <a:t>can be routed to the correct </a:t>
            </a:r>
            <a:r>
              <a:rPr lang="en-US" dirty="0" smtClean="0"/>
              <a:t>computer. </a:t>
            </a:r>
          </a:p>
          <a:p>
            <a:r>
              <a:rPr lang="en-US" dirty="0" smtClean="0"/>
              <a:t>A </a:t>
            </a:r>
            <a:r>
              <a:rPr lang="en-US" i="1" dirty="0"/>
              <a:t>DNS server is a server on </a:t>
            </a:r>
            <a:r>
              <a:rPr lang="en-US" i="1" dirty="0" smtClean="0"/>
              <a:t>the </a:t>
            </a:r>
            <a:r>
              <a:rPr lang="en-US" dirty="0" smtClean="0"/>
              <a:t>Internet </a:t>
            </a:r>
            <a:r>
              <a:rPr lang="en-US" dirty="0"/>
              <a:t>that usually is associated with an ISP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dirty="0" smtClean="0"/>
              <a:t>The World Wide Web</a:t>
            </a:r>
            <a:endParaRPr lang="en-US" sz="4000" dirty="0"/>
          </a:p>
        </p:txBody>
      </p:sp>
      <p:sp>
        <p:nvSpPr>
          <p:cNvPr id="3" name="Content Placeholder 2"/>
          <p:cNvSpPr>
            <a:spLocks noGrp="1"/>
          </p:cNvSpPr>
          <p:nvPr>
            <p:ph idx="1"/>
          </p:nvPr>
        </p:nvSpPr>
        <p:spPr>
          <a:xfrm>
            <a:off x="500034" y="1357298"/>
            <a:ext cx="8229600" cy="5153044"/>
          </a:xfrm>
        </p:spPr>
        <p:txBody>
          <a:bodyPr>
            <a:normAutofit fontScale="70000" lnSpcReduction="20000"/>
          </a:bodyPr>
          <a:lstStyle/>
          <a:p>
            <a:r>
              <a:rPr lang="en-US" b="1" dirty="0"/>
              <a:t>World Wide Web (WWW), or web, consists of a </a:t>
            </a:r>
            <a:r>
              <a:rPr lang="en-US" b="1" dirty="0" smtClean="0"/>
              <a:t>worldwide </a:t>
            </a:r>
            <a:r>
              <a:rPr lang="en-US" dirty="0" smtClean="0"/>
              <a:t>collection </a:t>
            </a:r>
            <a:r>
              <a:rPr lang="en-US" dirty="0"/>
              <a:t>of electronic documents. </a:t>
            </a:r>
            <a:endParaRPr lang="en-US" dirty="0" smtClean="0"/>
          </a:p>
          <a:p>
            <a:r>
              <a:rPr lang="en-US" dirty="0" smtClean="0"/>
              <a:t>Each </a:t>
            </a:r>
            <a:r>
              <a:rPr lang="en-US" dirty="0"/>
              <a:t>electronic document on the web is called a </a:t>
            </a:r>
            <a:r>
              <a:rPr lang="en-US" b="1" dirty="0" smtClean="0"/>
              <a:t>webpage, </a:t>
            </a:r>
            <a:r>
              <a:rPr lang="en-US" dirty="0" smtClean="0"/>
              <a:t>which </a:t>
            </a:r>
            <a:r>
              <a:rPr lang="en-US" dirty="0"/>
              <a:t>can contain text, graphics, animation, audio, and video. </a:t>
            </a:r>
            <a:endParaRPr lang="en-US" dirty="0" smtClean="0"/>
          </a:p>
          <a:p>
            <a:r>
              <a:rPr lang="en-US" dirty="0" smtClean="0"/>
              <a:t>Some </a:t>
            </a:r>
            <a:r>
              <a:rPr lang="en-US" dirty="0"/>
              <a:t>webpages are static (fixed</a:t>
            </a:r>
            <a:r>
              <a:rPr lang="en-US" dirty="0" smtClean="0"/>
              <a:t>); others </a:t>
            </a:r>
            <a:r>
              <a:rPr lang="en-US" dirty="0"/>
              <a:t>are dynamic (changing). </a:t>
            </a:r>
            <a:endParaRPr lang="en-US" dirty="0" smtClean="0"/>
          </a:p>
          <a:p>
            <a:r>
              <a:rPr lang="en-US" dirty="0" smtClean="0"/>
              <a:t>Visitors </a:t>
            </a:r>
            <a:r>
              <a:rPr lang="en-US" dirty="0"/>
              <a:t>to a </a:t>
            </a:r>
            <a:r>
              <a:rPr lang="en-US" i="1" dirty="0"/>
              <a:t>static webpage all see the same content each time </a:t>
            </a:r>
            <a:r>
              <a:rPr lang="en-US" i="1" dirty="0" smtClean="0"/>
              <a:t>they </a:t>
            </a:r>
            <a:r>
              <a:rPr lang="en-US" dirty="0" smtClean="0"/>
              <a:t>view </a:t>
            </a:r>
            <a:r>
              <a:rPr lang="en-US" dirty="0"/>
              <a:t>the webpage. </a:t>
            </a:r>
            <a:endParaRPr lang="en-US" dirty="0" smtClean="0"/>
          </a:p>
          <a:p>
            <a:r>
              <a:rPr lang="en-US" dirty="0" smtClean="0"/>
              <a:t>With </a:t>
            </a:r>
            <a:r>
              <a:rPr lang="en-US" dirty="0"/>
              <a:t>a </a:t>
            </a:r>
            <a:r>
              <a:rPr lang="en-US" i="1" dirty="0"/>
              <a:t>dynamic webpage, by contrast, the content of the webpage </a:t>
            </a:r>
            <a:r>
              <a:rPr lang="en-US" i="1" dirty="0" smtClean="0"/>
              <a:t>generates </a:t>
            </a:r>
            <a:r>
              <a:rPr lang="en-US" dirty="0" smtClean="0"/>
              <a:t>each </a:t>
            </a:r>
            <a:r>
              <a:rPr lang="en-US" dirty="0"/>
              <a:t>time a user displays it. </a:t>
            </a:r>
            <a:endParaRPr lang="en-US" dirty="0" smtClean="0"/>
          </a:p>
          <a:p>
            <a:r>
              <a:rPr lang="en-US" dirty="0" smtClean="0"/>
              <a:t>Dynamic </a:t>
            </a:r>
            <a:r>
              <a:rPr lang="en-US" dirty="0"/>
              <a:t>webpages may contain customized content, such as </a:t>
            </a:r>
            <a:r>
              <a:rPr lang="en-US" dirty="0" smtClean="0"/>
              <a:t>the current </a:t>
            </a:r>
            <a:r>
              <a:rPr lang="en-US" dirty="0"/>
              <a:t>date and time of day, desired stock quotes, weather for a region, or ticket </a:t>
            </a:r>
            <a:r>
              <a:rPr lang="en-US" dirty="0" smtClean="0"/>
              <a:t>availability for </a:t>
            </a:r>
            <a:r>
              <a:rPr lang="en-US" dirty="0"/>
              <a:t>flights. </a:t>
            </a:r>
            <a:endParaRPr lang="en-US" dirty="0" smtClean="0"/>
          </a:p>
          <a:p>
            <a:r>
              <a:rPr lang="en-US" dirty="0" smtClean="0"/>
              <a:t>The </a:t>
            </a:r>
            <a:r>
              <a:rPr lang="en-US" dirty="0"/>
              <a:t>time required to download a webpage varies depending on the speed of </a:t>
            </a:r>
            <a:r>
              <a:rPr lang="en-US" dirty="0" smtClean="0"/>
              <a:t>your Internet </a:t>
            </a:r>
            <a:r>
              <a:rPr lang="en-US" dirty="0"/>
              <a:t>connection and the amount of graphics and other media involved.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dirty="0" smtClean="0"/>
              <a:t>The World Wide Web</a:t>
            </a:r>
            <a:endParaRPr lang="en-US" sz="4000" dirty="0"/>
          </a:p>
        </p:txBody>
      </p:sp>
      <p:sp>
        <p:nvSpPr>
          <p:cNvPr id="3" name="Content Placeholder 2"/>
          <p:cNvSpPr>
            <a:spLocks noGrp="1"/>
          </p:cNvSpPr>
          <p:nvPr>
            <p:ph idx="1"/>
          </p:nvPr>
        </p:nvSpPr>
        <p:spPr>
          <a:xfrm>
            <a:off x="457200" y="990600"/>
            <a:ext cx="8229600" cy="5410200"/>
          </a:xfrm>
        </p:spPr>
        <p:txBody>
          <a:bodyPr>
            <a:normAutofit fontScale="92500" lnSpcReduction="20000"/>
          </a:bodyPr>
          <a:lstStyle/>
          <a:p>
            <a:r>
              <a:rPr lang="en-US" dirty="0"/>
              <a:t>A </a:t>
            </a:r>
            <a:r>
              <a:rPr lang="en-US" b="1" dirty="0"/>
              <a:t>website is a collection of related webpages and associated items, such as documents </a:t>
            </a:r>
            <a:r>
              <a:rPr lang="en-US" b="1" dirty="0" smtClean="0"/>
              <a:t>and </a:t>
            </a:r>
            <a:r>
              <a:rPr lang="en-US" dirty="0" smtClean="0"/>
              <a:t>photos</a:t>
            </a:r>
            <a:r>
              <a:rPr lang="en-US" dirty="0"/>
              <a:t>, stored on a web server. </a:t>
            </a:r>
            <a:endParaRPr lang="en-US" dirty="0" smtClean="0"/>
          </a:p>
          <a:p>
            <a:r>
              <a:rPr lang="en-US" dirty="0" smtClean="0"/>
              <a:t>A </a:t>
            </a:r>
            <a:r>
              <a:rPr lang="en-US" b="1" dirty="0"/>
              <a:t>web server is a computer that delivers requested webpages </a:t>
            </a:r>
            <a:r>
              <a:rPr lang="en-US" b="1" dirty="0" smtClean="0"/>
              <a:t>to </a:t>
            </a:r>
            <a:r>
              <a:rPr lang="en-US" dirty="0" smtClean="0"/>
              <a:t>your </a:t>
            </a:r>
            <a:r>
              <a:rPr lang="en-US" dirty="0"/>
              <a:t>computer or mobile device. </a:t>
            </a:r>
            <a:endParaRPr lang="en-US" dirty="0" smtClean="0"/>
          </a:p>
          <a:p>
            <a:r>
              <a:rPr lang="en-US" dirty="0" smtClean="0"/>
              <a:t>As </a:t>
            </a:r>
            <a:r>
              <a:rPr lang="en-US" dirty="0"/>
              <a:t>web technologies matured in the mid-2000s, industry experts introduced the term </a:t>
            </a:r>
            <a:r>
              <a:rPr lang="en-US" i="1" dirty="0"/>
              <a:t>Web </a:t>
            </a:r>
            <a:r>
              <a:rPr lang="en-US" i="1" dirty="0" smtClean="0"/>
              <a:t>2.0 </a:t>
            </a:r>
            <a:r>
              <a:rPr lang="en-US" dirty="0" smtClean="0"/>
              <a:t>to </a:t>
            </a:r>
            <a:r>
              <a:rPr lang="en-US" dirty="0"/>
              <a:t>refer to websites that provide a means for users to share personal information (such as </a:t>
            </a:r>
            <a:r>
              <a:rPr lang="en-US" dirty="0" smtClean="0"/>
              <a:t>online social </a:t>
            </a:r>
            <a:r>
              <a:rPr lang="en-US" dirty="0"/>
              <a:t>networks), allow users to modify website content (such as wikis), and provide </a:t>
            </a:r>
            <a:r>
              <a:rPr lang="en-US" dirty="0" smtClean="0"/>
              <a:t>applications through </a:t>
            </a:r>
            <a:r>
              <a:rPr lang="en-US" dirty="0"/>
              <a:t>a browser (such as web apps).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Navigating the Web</a:t>
            </a:r>
            <a:endParaRPr lang="en-US" sz="3600" dirty="0"/>
          </a:p>
        </p:txBody>
      </p:sp>
      <p:sp>
        <p:nvSpPr>
          <p:cNvPr id="3" name="Content Placeholder 2"/>
          <p:cNvSpPr>
            <a:spLocks noGrp="1"/>
          </p:cNvSpPr>
          <p:nvPr>
            <p:ph idx="1"/>
          </p:nvPr>
        </p:nvSpPr>
        <p:spPr>
          <a:xfrm>
            <a:off x="457200" y="1066800"/>
            <a:ext cx="8229600" cy="5059363"/>
          </a:xfrm>
        </p:spPr>
        <p:txBody>
          <a:bodyPr>
            <a:normAutofit/>
          </a:bodyPr>
          <a:lstStyle/>
          <a:p>
            <a:r>
              <a:rPr lang="en-US" b="1" dirty="0" smtClean="0"/>
              <a:t>Browser </a:t>
            </a:r>
            <a:r>
              <a:rPr lang="en-US" b="1" dirty="0"/>
              <a:t>is an application that enables users with an </a:t>
            </a:r>
            <a:r>
              <a:rPr lang="en-US" b="1" dirty="0" smtClean="0"/>
              <a:t>Internet </a:t>
            </a:r>
            <a:r>
              <a:rPr lang="en-US" dirty="0" smtClean="0"/>
              <a:t>connection to </a:t>
            </a:r>
            <a:r>
              <a:rPr lang="en-US" dirty="0"/>
              <a:t>access and view webpages on a computer or mobile device. </a:t>
            </a:r>
            <a:endParaRPr lang="en-US" dirty="0" smtClean="0"/>
          </a:p>
          <a:p>
            <a:r>
              <a:rPr lang="en-US" dirty="0" smtClean="0"/>
              <a:t>Internet-capable mobile </a:t>
            </a:r>
            <a:r>
              <a:rPr lang="en-US" dirty="0"/>
              <a:t>devices such as smartphones use a special type of browser, called a </a:t>
            </a:r>
            <a:r>
              <a:rPr lang="en-US" i="1" dirty="0"/>
              <a:t>mobile browser, </a:t>
            </a:r>
            <a:r>
              <a:rPr lang="en-US" i="1" dirty="0" smtClean="0"/>
              <a:t>which </a:t>
            </a:r>
            <a:r>
              <a:rPr lang="en-US" dirty="0" smtClean="0"/>
              <a:t>is </a:t>
            </a:r>
            <a:r>
              <a:rPr lang="en-US" dirty="0"/>
              <a:t>designed for their smaller screens and limited computing power. </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Navigating the Web</a:t>
            </a:r>
            <a:endParaRPr lang="en-US" sz="3600" dirty="0"/>
          </a:p>
        </p:txBody>
      </p:sp>
      <p:sp>
        <p:nvSpPr>
          <p:cNvPr id="3" name="Content Placeholder 2"/>
          <p:cNvSpPr>
            <a:spLocks noGrp="1"/>
          </p:cNvSpPr>
          <p:nvPr>
            <p:ph idx="1"/>
          </p:nvPr>
        </p:nvSpPr>
        <p:spPr>
          <a:xfrm>
            <a:off x="457200" y="990600"/>
            <a:ext cx="8229600" cy="5715000"/>
          </a:xfrm>
        </p:spPr>
        <p:txBody>
          <a:bodyPr>
            <a:noAutofit/>
          </a:bodyPr>
          <a:lstStyle/>
          <a:p>
            <a:r>
              <a:rPr lang="en-US" sz="2200" dirty="0"/>
              <a:t>When you run a browser, it may retrieve and display a starting webpage, sometimes called </a:t>
            </a:r>
            <a:r>
              <a:rPr lang="en-US" sz="2200" dirty="0" smtClean="0"/>
              <a:t>a home </a:t>
            </a:r>
            <a:r>
              <a:rPr lang="en-US" sz="2200" dirty="0"/>
              <a:t>page. </a:t>
            </a:r>
            <a:endParaRPr lang="en-US" sz="2200" dirty="0" smtClean="0"/>
          </a:p>
          <a:p>
            <a:r>
              <a:rPr lang="en-US" sz="2200" dirty="0" smtClean="0"/>
              <a:t>The </a:t>
            </a:r>
            <a:r>
              <a:rPr lang="en-US" sz="2200" dirty="0"/>
              <a:t>initial home page that is displayed is specified in the </a:t>
            </a:r>
            <a:r>
              <a:rPr lang="en-US" sz="2200" dirty="0" smtClean="0"/>
              <a:t>browser. </a:t>
            </a:r>
          </a:p>
          <a:p>
            <a:r>
              <a:rPr lang="en-US" sz="2200" dirty="0" smtClean="0"/>
              <a:t>You </a:t>
            </a:r>
            <a:r>
              <a:rPr lang="en-US" sz="2200" dirty="0"/>
              <a:t>can </a:t>
            </a:r>
            <a:r>
              <a:rPr lang="en-US" sz="2200" dirty="0" smtClean="0"/>
              <a:t>change your </a:t>
            </a:r>
            <a:r>
              <a:rPr lang="en-US" sz="2200" dirty="0"/>
              <a:t>browser’s home page at any time through its </a:t>
            </a:r>
            <a:r>
              <a:rPr lang="en-US" sz="2200" dirty="0" smtClean="0"/>
              <a:t>settings.</a:t>
            </a:r>
            <a:endParaRPr lang="en-US" sz="2200" dirty="0"/>
          </a:p>
          <a:p>
            <a:r>
              <a:rPr lang="en-US" sz="2200" dirty="0"/>
              <a:t>Another use of the term, </a:t>
            </a:r>
            <a:r>
              <a:rPr lang="en-US" sz="2200" b="1" dirty="0"/>
              <a:t>home page, refers to the first page that is displayed on a website</a:t>
            </a:r>
            <a:r>
              <a:rPr lang="en-US" sz="2200" b="1" dirty="0" smtClean="0"/>
              <a:t>.</a:t>
            </a:r>
            <a:endParaRPr lang="en-US" sz="2200" dirty="0" smtClean="0"/>
          </a:p>
          <a:p>
            <a:r>
              <a:rPr lang="en-US" sz="2200" dirty="0" smtClean="0"/>
              <a:t>Many </a:t>
            </a:r>
            <a:r>
              <a:rPr lang="en-US" sz="2200" dirty="0"/>
              <a:t>websites allow you to personalize the home page so that </a:t>
            </a:r>
            <a:r>
              <a:rPr lang="en-US" sz="2200" dirty="0" smtClean="0"/>
              <a:t>it contains areas </a:t>
            </a:r>
            <a:r>
              <a:rPr lang="en-US" sz="2200" dirty="0"/>
              <a:t>of interest to you.</a:t>
            </a:r>
          </a:p>
          <a:p>
            <a:r>
              <a:rPr lang="en-US" sz="2200" dirty="0"/>
              <a:t>Current browsers typically support </a:t>
            </a:r>
            <a:r>
              <a:rPr lang="en-US" sz="2200" b="1" dirty="0"/>
              <a:t>tabbed browsing, where the top of the browser shows </a:t>
            </a:r>
            <a:r>
              <a:rPr lang="en-US" sz="2200" b="1" dirty="0" smtClean="0"/>
              <a:t>a </a:t>
            </a:r>
            <a:r>
              <a:rPr lang="en-US" sz="2200" dirty="0" smtClean="0"/>
              <a:t>tab for </a:t>
            </a:r>
            <a:r>
              <a:rPr lang="en-US" sz="2200" dirty="0"/>
              <a:t>each webpage you </a:t>
            </a:r>
            <a:r>
              <a:rPr lang="en-US" sz="2200" dirty="0" smtClean="0"/>
              <a:t>display. </a:t>
            </a:r>
          </a:p>
        </p:txBody>
      </p:sp>
      <p:pic>
        <p:nvPicPr>
          <p:cNvPr id="3074" name="Picture 2"/>
          <p:cNvPicPr>
            <a:picLocks noChangeAspect="1" noChangeArrowheads="1"/>
          </p:cNvPicPr>
          <p:nvPr/>
        </p:nvPicPr>
        <p:blipFill>
          <a:blip r:embed="rId3"/>
          <a:srcRect/>
          <a:stretch>
            <a:fillRect/>
          </a:stretch>
        </p:blipFill>
        <p:spPr bwMode="auto">
          <a:xfrm>
            <a:off x="2286000" y="5562600"/>
            <a:ext cx="3771900" cy="8953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smtClean="0"/>
              <a:t>Web Addresses</a:t>
            </a:r>
            <a:endParaRPr lang="en-US" sz="3600" dirty="0"/>
          </a:p>
        </p:txBody>
      </p:sp>
      <p:sp>
        <p:nvSpPr>
          <p:cNvPr id="5" name="Content Placeholder 4"/>
          <p:cNvSpPr>
            <a:spLocks noGrp="1"/>
          </p:cNvSpPr>
          <p:nvPr>
            <p:ph idx="1"/>
          </p:nvPr>
        </p:nvSpPr>
        <p:spPr>
          <a:xfrm>
            <a:off x="457200" y="990600"/>
            <a:ext cx="8229600" cy="5135563"/>
          </a:xfrm>
        </p:spPr>
        <p:txBody>
          <a:bodyPr>
            <a:normAutofit fontScale="92500" lnSpcReduction="20000"/>
          </a:bodyPr>
          <a:lstStyle/>
          <a:p>
            <a:r>
              <a:rPr lang="en-US" dirty="0"/>
              <a:t>A web address consists of a protocol, domain name, and sometimes the host name, path to </a:t>
            </a:r>
            <a:r>
              <a:rPr lang="en-US" dirty="0" smtClean="0"/>
              <a:t>a specific </a:t>
            </a:r>
            <a:r>
              <a:rPr lang="en-US" dirty="0"/>
              <a:t>webpage, or file name of the webpage. </a:t>
            </a:r>
            <a:endParaRPr lang="en-US" dirty="0" smtClean="0"/>
          </a:p>
          <a:p>
            <a:r>
              <a:rPr lang="en-US" dirty="0" smtClean="0"/>
              <a:t>The </a:t>
            </a:r>
            <a:r>
              <a:rPr lang="en-US" i="1" dirty="0"/>
              <a:t>http, which stands for Hypertext </a:t>
            </a:r>
            <a:r>
              <a:rPr lang="en-US" i="1" dirty="0" smtClean="0"/>
              <a:t>Transfer </a:t>
            </a:r>
            <a:r>
              <a:rPr lang="en-US" dirty="0" smtClean="0"/>
              <a:t>Protocol</a:t>
            </a:r>
            <a:r>
              <a:rPr lang="en-US" dirty="0"/>
              <a:t>, is a set of rules that defines how webpages transfer on the Internet. </a:t>
            </a:r>
            <a:endParaRPr lang="en-US" dirty="0" smtClean="0"/>
          </a:p>
          <a:p>
            <a:r>
              <a:rPr lang="en-US" dirty="0" smtClean="0"/>
              <a:t>Many web addresses </a:t>
            </a:r>
            <a:r>
              <a:rPr lang="en-US" dirty="0"/>
              <a:t>begin with http:// as the protocol. </a:t>
            </a:r>
            <a:endParaRPr lang="en-US" dirty="0" smtClean="0"/>
          </a:p>
          <a:p>
            <a:r>
              <a:rPr lang="en-US" dirty="0" smtClean="0"/>
              <a:t>The </a:t>
            </a:r>
            <a:r>
              <a:rPr lang="en-US" dirty="0"/>
              <a:t>text between the protocol and the </a:t>
            </a:r>
            <a:r>
              <a:rPr lang="en-US" dirty="0" smtClean="0"/>
              <a:t>domain name</a:t>
            </a:r>
            <a:r>
              <a:rPr lang="en-US" dirty="0"/>
              <a:t>, called the host name, identifies the type of Internet server or the name of the web server.</a:t>
            </a:r>
          </a:p>
          <a:p>
            <a:r>
              <a:rPr lang="en-US" dirty="0"/>
              <a:t>The www, for example, indicates a web server.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fontScale="90000"/>
          </a:bodyPr>
          <a:lstStyle/>
          <a:p>
            <a:r>
              <a:rPr lang="en-US" dirty="0" smtClean="0"/>
              <a:t>Introduction</a:t>
            </a:r>
            <a:endParaRPr lang="en-US" dirty="0"/>
          </a:p>
        </p:txBody>
      </p:sp>
      <p:sp>
        <p:nvSpPr>
          <p:cNvPr id="2" name="Content Placeholder 1"/>
          <p:cNvSpPr>
            <a:spLocks noGrp="1"/>
          </p:cNvSpPr>
          <p:nvPr>
            <p:ph idx="1"/>
          </p:nvPr>
        </p:nvSpPr>
        <p:spPr>
          <a:xfrm>
            <a:off x="457200" y="990600"/>
            <a:ext cx="8229600" cy="5334000"/>
          </a:xfrm>
        </p:spPr>
        <p:txBody>
          <a:bodyPr>
            <a:noAutofit/>
          </a:bodyPr>
          <a:lstStyle/>
          <a:p>
            <a:r>
              <a:rPr lang="en-US" sz="2000" dirty="0" smtClean="0"/>
              <a:t>Technology can enable you to more efficiently and effectively access and search for information;</a:t>
            </a:r>
          </a:p>
          <a:p>
            <a:r>
              <a:rPr lang="en-US" sz="2000" dirty="0" smtClean="0"/>
              <a:t>Share personal ideas, photos, and videos with friends, family, and others;</a:t>
            </a:r>
          </a:p>
          <a:p>
            <a:r>
              <a:rPr lang="en-US" sz="2000" dirty="0" smtClean="0"/>
              <a:t>Communicate with and meet other people; manage finances; shop for goods and services;</a:t>
            </a:r>
          </a:p>
          <a:p>
            <a:r>
              <a:rPr lang="en-US" sz="2000" dirty="0" smtClean="0"/>
              <a:t>Play games or access other sources of entertainment; keep your life and activities organized;</a:t>
            </a:r>
          </a:p>
          <a:p>
            <a:r>
              <a:rPr lang="en-US" sz="2000" dirty="0" smtClean="0"/>
              <a:t>Complete business activities. </a:t>
            </a:r>
          </a:p>
          <a:p>
            <a:r>
              <a:rPr lang="en-US" sz="2000" dirty="0" smtClean="0"/>
              <a:t>People who can accomplish these types of tasks using</a:t>
            </a:r>
          </a:p>
          <a:p>
            <a:r>
              <a:rPr lang="en-US" sz="2000" dirty="0" smtClean="0"/>
              <a:t>technology often are said to be tech savvy.</a:t>
            </a:r>
          </a:p>
          <a:p>
            <a:r>
              <a:rPr lang="en-US" sz="2000" dirty="0" smtClean="0"/>
              <a:t>Because technology changes, you must keep up with the changes to remain digitally literate.</a:t>
            </a:r>
          </a:p>
          <a:p>
            <a:r>
              <a:rPr lang="en-US" sz="2000" dirty="0" smtClean="0"/>
              <a:t>Digital literacy involves having a current knowledge and understanding of computers, mobile devices, the web, and related technologies. </a:t>
            </a:r>
          </a:p>
          <a:p>
            <a:pPr>
              <a:buNone/>
            </a:pPr>
            <a:endParaRPr lang="en-US" sz="2000" dirty="0"/>
          </a:p>
        </p:txBody>
      </p:sp>
    </p:spTree>
    <p:extLst>
      <p:ext uri="{BB962C8B-B14F-4D97-AF65-F5344CB8AC3E}">
        <p14:creationId xmlns:p14="http://schemas.microsoft.com/office/powerpoint/2010/main" val="3475840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t>Web Apps and Mobile Apps</a:t>
            </a: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sz="3100" dirty="0" smtClean="0"/>
              <a:t>A </a:t>
            </a:r>
            <a:r>
              <a:rPr lang="en-US" sz="3100" i="1" dirty="0"/>
              <a:t>web app is an application stored on a web server that you </a:t>
            </a:r>
            <a:r>
              <a:rPr lang="en-US" sz="3100" i="1" dirty="0" smtClean="0"/>
              <a:t>access </a:t>
            </a:r>
            <a:r>
              <a:rPr lang="en-US" sz="3100" dirty="0" smtClean="0"/>
              <a:t>through </a:t>
            </a:r>
            <a:r>
              <a:rPr lang="en-US" sz="3100" dirty="0"/>
              <a:t>a browser. </a:t>
            </a:r>
            <a:endParaRPr lang="en-US" sz="3100" dirty="0" smtClean="0"/>
          </a:p>
          <a:p>
            <a:r>
              <a:rPr lang="en-US" sz="3100" dirty="0" smtClean="0"/>
              <a:t>Users </a:t>
            </a:r>
            <a:r>
              <a:rPr lang="en-US" sz="3100" dirty="0"/>
              <a:t>typically interact with web apps directly on a </a:t>
            </a:r>
            <a:r>
              <a:rPr lang="en-US" sz="3100" dirty="0" smtClean="0"/>
              <a:t>website.</a:t>
            </a:r>
          </a:p>
          <a:p>
            <a:r>
              <a:rPr lang="en-US" sz="3100" dirty="0" smtClean="0"/>
              <a:t>Web app hosts usually provide storage for users’ data and information on their </a:t>
            </a:r>
            <a:r>
              <a:rPr lang="en-US" sz="3100" dirty="0"/>
              <a:t>servers, known as </a:t>
            </a:r>
            <a:r>
              <a:rPr lang="en-US" sz="3100" i="1" dirty="0"/>
              <a:t>cloud storage.</a:t>
            </a:r>
          </a:p>
          <a:p>
            <a:r>
              <a:rPr lang="en-US" sz="3100" dirty="0"/>
              <a:t>Many web app hosts provide free access to their software. </a:t>
            </a:r>
            <a:endParaRPr lang="en-US" sz="3100" dirty="0" smtClean="0"/>
          </a:p>
          <a:p>
            <a:r>
              <a:rPr lang="en-US" sz="3100" dirty="0" smtClean="0"/>
              <a:t>Others </a:t>
            </a:r>
            <a:r>
              <a:rPr lang="en-US" sz="3100" dirty="0"/>
              <a:t>offer part of their </a:t>
            </a:r>
            <a:r>
              <a:rPr lang="en-US" sz="3100" dirty="0" smtClean="0"/>
              <a:t>web app </a:t>
            </a:r>
            <a:r>
              <a:rPr lang="en-US" sz="3100" dirty="0"/>
              <a:t>free and charge for access to a more comprehensive program. Many include </a:t>
            </a:r>
            <a:r>
              <a:rPr lang="en-US" sz="3100" dirty="0" smtClean="0"/>
              <a:t>advertisements in </a:t>
            </a:r>
            <a:r>
              <a:rPr lang="en-US" sz="3100" dirty="0"/>
              <a:t>the free version and charge for an advertisement-free version. Some allow </a:t>
            </a:r>
            <a:r>
              <a:rPr lang="en-US" sz="3100" dirty="0" smtClean="0"/>
              <a:t>you to </a:t>
            </a:r>
            <a:r>
              <a:rPr lang="en-US" sz="3100" dirty="0"/>
              <a:t>use the web app free and pay a fee when a certain action occurs. </a:t>
            </a:r>
            <a:endParaRPr lang="en-US" sz="31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t>Web Apps and Mobile Apps</a:t>
            </a:r>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A </a:t>
            </a:r>
            <a:r>
              <a:rPr lang="en-US" i="1" dirty="0" smtClean="0"/>
              <a:t>mobile app is an application you download from a mobile device’s app store or other location </a:t>
            </a:r>
            <a:r>
              <a:rPr lang="en-US" dirty="0" smtClean="0"/>
              <a:t>on the Internet to a smartphone or other mobile device. </a:t>
            </a:r>
          </a:p>
          <a:p>
            <a:r>
              <a:rPr lang="en-US" dirty="0" smtClean="0"/>
              <a:t>Mobile apps often take advantage of features of the device, such as touch screens, digital cameras, microphones, and embedded GPS receivers, to enable you to enter and capture data.</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t>Web Apps and Mobile Apps</a:t>
            </a:r>
          </a:p>
        </p:txBody>
      </p:sp>
      <p:sp>
        <p:nvSpPr>
          <p:cNvPr id="3" name="Content Placeholder 2"/>
          <p:cNvSpPr>
            <a:spLocks noGrp="1"/>
          </p:cNvSpPr>
          <p:nvPr>
            <p:ph idx="1"/>
          </p:nvPr>
        </p:nvSpPr>
        <p:spPr>
          <a:xfrm>
            <a:off x="457200" y="1066800"/>
            <a:ext cx="8229600" cy="5410200"/>
          </a:xfrm>
        </p:spPr>
        <p:txBody>
          <a:bodyPr>
            <a:normAutofit fontScale="70000" lnSpcReduction="20000"/>
          </a:bodyPr>
          <a:lstStyle/>
          <a:p>
            <a:r>
              <a:rPr lang="en-US" dirty="0"/>
              <a:t>Web apps and mobile apps often work </a:t>
            </a:r>
            <a:r>
              <a:rPr lang="en-US" dirty="0" smtClean="0"/>
              <a:t>together. </a:t>
            </a:r>
          </a:p>
          <a:p>
            <a:r>
              <a:rPr lang="en-US" dirty="0" smtClean="0"/>
              <a:t>You </a:t>
            </a:r>
            <a:r>
              <a:rPr lang="en-US" dirty="0"/>
              <a:t>might access your </a:t>
            </a:r>
            <a:r>
              <a:rPr lang="en-US" dirty="0" smtClean="0"/>
              <a:t>cloud storage </a:t>
            </a:r>
            <a:r>
              <a:rPr lang="en-US" dirty="0"/>
              <a:t>website from a laptop or desktop. </a:t>
            </a:r>
            <a:endParaRPr lang="en-US" dirty="0" smtClean="0"/>
          </a:p>
          <a:p>
            <a:r>
              <a:rPr lang="en-US" dirty="0" smtClean="0"/>
              <a:t>The </a:t>
            </a:r>
            <a:r>
              <a:rPr lang="en-US" dirty="0"/>
              <a:t>cloud storage website hosts web apps </a:t>
            </a:r>
            <a:r>
              <a:rPr lang="en-US" dirty="0" smtClean="0"/>
              <a:t>to upload</a:t>
            </a:r>
            <a:r>
              <a:rPr lang="en-US" dirty="0"/>
              <a:t>, download, browse, organize, and view files. </a:t>
            </a:r>
            <a:endParaRPr lang="en-US" dirty="0" smtClean="0"/>
          </a:p>
          <a:p>
            <a:r>
              <a:rPr lang="en-US" dirty="0" smtClean="0"/>
              <a:t>The </a:t>
            </a:r>
            <a:r>
              <a:rPr lang="en-US" dirty="0"/>
              <a:t>website also may provide a </a:t>
            </a:r>
            <a:r>
              <a:rPr lang="en-US" dirty="0" smtClean="0"/>
              <a:t>mobile app </a:t>
            </a:r>
            <a:r>
              <a:rPr lang="en-US" dirty="0"/>
              <a:t>that you install on a smartphone so that you can access the same information or </a:t>
            </a:r>
            <a:r>
              <a:rPr lang="en-US" dirty="0" smtClean="0"/>
              <a:t>perform the </a:t>
            </a:r>
            <a:r>
              <a:rPr lang="en-US" dirty="0"/>
              <a:t>same tasks from a mobile device. </a:t>
            </a:r>
            <a:endParaRPr lang="en-US" dirty="0" smtClean="0"/>
          </a:p>
          <a:p>
            <a:r>
              <a:rPr lang="en-US" dirty="0" smtClean="0"/>
              <a:t>Because </a:t>
            </a:r>
            <a:r>
              <a:rPr lang="en-US" dirty="0"/>
              <a:t>the data and information for each app is </a:t>
            </a:r>
            <a:r>
              <a:rPr lang="en-US" dirty="0" smtClean="0"/>
              <a:t>stored on </a:t>
            </a:r>
            <a:r>
              <a:rPr lang="en-US" dirty="0"/>
              <a:t>cloud storage, all data is synchronized and accessible from anywhere you have an </a:t>
            </a:r>
            <a:r>
              <a:rPr lang="en-US" dirty="0" smtClean="0"/>
              <a:t>Internet connection. </a:t>
            </a:r>
          </a:p>
          <a:p>
            <a:r>
              <a:rPr lang="en-US" dirty="0" smtClean="0"/>
              <a:t>The </a:t>
            </a:r>
            <a:r>
              <a:rPr lang="en-US" dirty="0"/>
              <a:t>functionality of the app </a:t>
            </a:r>
            <a:r>
              <a:rPr lang="en-US" dirty="0" smtClean="0"/>
              <a:t>across computers </a:t>
            </a:r>
            <a:r>
              <a:rPr lang="en-US" dirty="0"/>
              <a:t>and devices generally is the same, although the mobile app sometimes has </a:t>
            </a:r>
            <a:r>
              <a:rPr lang="en-US" dirty="0" smtClean="0"/>
              <a:t>fewer features</a:t>
            </a:r>
            <a:r>
              <a:rPr lang="en-US" dirty="0"/>
              <a:t>. </a:t>
            </a:r>
            <a:endParaRPr lang="en-US" dirty="0" smtClean="0"/>
          </a:p>
          <a:p>
            <a:r>
              <a:rPr lang="en-US" dirty="0" smtClean="0"/>
              <a:t>Some </a:t>
            </a:r>
            <a:r>
              <a:rPr lang="en-US" dirty="0"/>
              <a:t>tasks may be easier to accomplish on one device or the other. </a:t>
            </a:r>
            <a:endParaRPr lang="en-US" dirty="0" smtClean="0"/>
          </a:p>
          <a:p>
            <a:r>
              <a:rPr lang="en-US" dirty="0" smtClean="0"/>
              <a:t>For </a:t>
            </a:r>
            <a:r>
              <a:rPr lang="en-US" dirty="0"/>
              <a:t>example, </a:t>
            </a:r>
            <a:r>
              <a:rPr lang="en-US" dirty="0" smtClean="0"/>
              <a:t>if a </a:t>
            </a:r>
            <a:r>
              <a:rPr lang="en-US" dirty="0"/>
              <a:t>lot of typing is required, you may opt to use the web app on a laptop so that you can use </a:t>
            </a:r>
            <a:r>
              <a:rPr lang="en-US" dirty="0" smtClean="0"/>
              <a:t>a standard </a:t>
            </a:r>
            <a:r>
              <a:rPr lang="en-US" dirty="0"/>
              <a:t>keyboard.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Types of Websites</a:t>
            </a:r>
            <a:endParaRPr lang="en-US" sz="4000"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The web contains several types of websites: search engines; online social networks; media sharing; news, weather, sports, and other mass media; educational; business, governmental, and organizational; blogs; wikis and collaboration; health and fitness; science; entertainment; banking and finance; travel and tourism; mapping; retail and auctions; careers and employment; e-commerce; portals; and content aggregation. </a:t>
            </a:r>
          </a:p>
          <a:p>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Search Engines</a:t>
            </a:r>
            <a:endParaRPr lang="en-US" sz="3600"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t>A web </a:t>
            </a:r>
            <a:r>
              <a:rPr lang="en-US" sz="2400" b="1" dirty="0" smtClean="0"/>
              <a:t>search engine is software that finds websites, webpages, images, videos, news, maps, </a:t>
            </a:r>
            <a:r>
              <a:rPr lang="en-US" sz="2400" dirty="0" smtClean="0"/>
              <a:t>and other information related to a specific topic. </a:t>
            </a:r>
          </a:p>
          <a:p>
            <a:r>
              <a:rPr lang="en-US" sz="2400" dirty="0" smtClean="0"/>
              <a:t>You also can use a search engine to solve mathematical equations, define words, and more.</a:t>
            </a:r>
          </a:p>
          <a:p>
            <a:r>
              <a:rPr lang="en-US" sz="2400" dirty="0" smtClean="0"/>
              <a:t>Some search engines are Bing, Google, and Yahoo!.</a:t>
            </a:r>
          </a:p>
          <a:p>
            <a:r>
              <a:rPr lang="en-US" sz="2400" dirty="0" smtClean="0"/>
              <a:t>Those that work with GPS devices or services are location based, meaning they display results related to the device’s current geographical position. </a:t>
            </a:r>
          </a:p>
          <a:p>
            <a:pPr lvl="1"/>
            <a:r>
              <a:rPr lang="en-US" sz="2000" dirty="0" smtClean="0"/>
              <a:t>For example, your smartphone may be able to display all gas stations within a certain distance of your current location.</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Search Engines</a:t>
            </a:r>
            <a:endParaRPr lang="en-US" sz="3600"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t>Search engines typically allow you to search for one or more of the following items:</a:t>
            </a:r>
          </a:p>
          <a:p>
            <a:r>
              <a:rPr lang="en-US" sz="2400" dirty="0" smtClean="0"/>
              <a:t> Images: Photos, diagrams, and drawings</a:t>
            </a:r>
          </a:p>
          <a:p>
            <a:r>
              <a:rPr lang="en-US" sz="2400" dirty="0" smtClean="0"/>
              <a:t> Videos: Home videos, music videos, television programs, and movie clips</a:t>
            </a:r>
          </a:p>
          <a:p>
            <a:r>
              <a:rPr lang="en-US" sz="2400" dirty="0" smtClean="0"/>
              <a:t> Maps: Maps of a business or address, or driving directions to a destination</a:t>
            </a:r>
          </a:p>
          <a:p>
            <a:r>
              <a:rPr lang="en-US" sz="2400" dirty="0" smtClean="0"/>
              <a:t> Audio: Music, songs, recordings, and sounds</a:t>
            </a:r>
          </a:p>
          <a:p>
            <a:r>
              <a:rPr lang="en-US" sz="2400" dirty="0" smtClean="0"/>
              <a:t> Publications: News articles, journals, and books</a:t>
            </a:r>
          </a:p>
          <a:p>
            <a:r>
              <a:rPr lang="en-US" sz="2400" dirty="0" smtClean="0"/>
              <a:t> People or Businesses: Addresses and phone numbers</a:t>
            </a:r>
          </a:p>
          <a:p>
            <a:r>
              <a:rPr lang="en-US" sz="2400" dirty="0" smtClean="0"/>
              <a:t> Blogs: Specific opinions and ideas of others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Search Engines</a:t>
            </a:r>
            <a:endParaRPr lang="en-US" sz="3600" dirty="0"/>
          </a:p>
        </p:txBody>
      </p:sp>
      <p:sp>
        <p:nvSpPr>
          <p:cNvPr id="3" name="Content Placeholder 2"/>
          <p:cNvSpPr>
            <a:spLocks noGrp="1"/>
          </p:cNvSpPr>
          <p:nvPr>
            <p:ph idx="1"/>
          </p:nvPr>
        </p:nvSpPr>
        <p:spPr>
          <a:xfrm>
            <a:off x="457200" y="1219200"/>
            <a:ext cx="8229600" cy="4906963"/>
          </a:xfrm>
        </p:spPr>
        <p:txBody>
          <a:bodyPr>
            <a:normAutofit/>
          </a:bodyPr>
          <a:lstStyle/>
          <a:p>
            <a:r>
              <a:rPr lang="en-US" sz="2800" dirty="0" smtClean="0"/>
              <a:t>Search engines require that you enter a word or phrase, called </a:t>
            </a:r>
            <a:r>
              <a:rPr lang="en-US" sz="2800" i="1" dirty="0" smtClean="0"/>
              <a:t>search text, to describe the </a:t>
            </a:r>
            <a:r>
              <a:rPr lang="en-US" sz="2800" dirty="0" smtClean="0"/>
              <a:t>item you want to find.</a:t>
            </a:r>
          </a:p>
          <a:p>
            <a:r>
              <a:rPr lang="en-US" sz="2800" dirty="0" smtClean="0"/>
              <a:t>If you misspell search text, search engines typically correct the misspelling or identify alternative search text.</a:t>
            </a:r>
          </a:p>
          <a:p>
            <a:r>
              <a:rPr lang="en-US" sz="2800" dirty="0" smtClean="0"/>
              <a:t>Some search results contain links to webpages or articles; others are media, such as images or videos.</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Search Engines</a:t>
            </a:r>
            <a:endParaRPr lang="en-US" sz="3600" dirty="0"/>
          </a:p>
        </p:txBody>
      </p:sp>
      <p:graphicFrame>
        <p:nvGraphicFramePr>
          <p:cNvPr id="4" name="Content Placeholder 3"/>
          <p:cNvGraphicFramePr>
            <a:graphicFrameLocks noGrp="1"/>
          </p:cNvGraphicFramePr>
          <p:nvPr>
            <p:ph idx="1"/>
          </p:nvPr>
        </p:nvGraphicFramePr>
        <p:xfrm>
          <a:off x="533400" y="1447800"/>
          <a:ext cx="8229600" cy="52476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sz="1800" b="1" kern="1200" baseline="0" dirty="0" smtClean="0">
                          <a:solidFill>
                            <a:schemeClr val="lt1"/>
                          </a:solidFill>
                          <a:latin typeface="+mn-lt"/>
                          <a:ea typeface="+mn-ea"/>
                          <a:cs typeface="+mn-cs"/>
                        </a:rPr>
                        <a:t>Operator</a:t>
                      </a:r>
                      <a:endParaRPr lang="en-US" dirty="0"/>
                    </a:p>
                  </a:txBody>
                  <a:tcPr/>
                </a:tc>
                <a:tc>
                  <a:txBody>
                    <a:bodyPr/>
                    <a:lstStyle/>
                    <a:p>
                      <a:r>
                        <a:rPr lang="en-US" sz="1800" b="1" kern="1200" baseline="0" dirty="0" smtClean="0">
                          <a:solidFill>
                            <a:schemeClr val="lt1"/>
                          </a:solidFill>
                          <a:latin typeface="+mn-lt"/>
                          <a:ea typeface="+mn-ea"/>
                          <a:cs typeface="+mn-cs"/>
                        </a:rPr>
                        <a:t>Description </a:t>
                      </a:r>
                      <a:endParaRPr lang="en-US" dirty="0"/>
                    </a:p>
                  </a:txBody>
                  <a:tcPr/>
                </a:tc>
                <a:tc>
                  <a:txBody>
                    <a:bodyPr/>
                    <a:lstStyle/>
                    <a:p>
                      <a:r>
                        <a:rPr lang="en-US" sz="1800" b="1" kern="1200" baseline="0" dirty="0" smtClean="0">
                          <a:solidFill>
                            <a:schemeClr val="lt1"/>
                          </a:solidFill>
                          <a:latin typeface="+mn-lt"/>
                          <a:ea typeface="+mn-ea"/>
                          <a:cs typeface="+mn-cs"/>
                        </a:rPr>
                        <a:t>Examples</a:t>
                      </a:r>
                      <a:endParaRPr lang="en-US" dirty="0"/>
                    </a:p>
                  </a:txBody>
                  <a:tcPr/>
                </a:tc>
                <a:tc>
                  <a:txBody>
                    <a:bodyPr/>
                    <a:lstStyle/>
                    <a:p>
                      <a:r>
                        <a:rPr lang="en-US" sz="1800" b="1" kern="1200" baseline="0" dirty="0" smtClean="0">
                          <a:solidFill>
                            <a:schemeClr val="lt1"/>
                          </a:solidFill>
                          <a:latin typeface="+mn-lt"/>
                          <a:ea typeface="+mn-ea"/>
                          <a:cs typeface="+mn-cs"/>
                        </a:rPr>
                        <a:t>Explanation</a:t>
                      </a:r>
                      <a:endParaRPr lang="en-US" dirty="0"/>
                    </a:p>
                  </a:txBody>
                  <a:tcPr/>
                </a:tc>
              </a:tr>
              <a:tr h="370840">
                <a:tc>
                  <a:txBody>
                    <a:bodyPr/>
                    <a:lstStyle/>
                    <a:p>
                      <a:r>
                        <a:rPr lang="en-US" sz="1600" kern="1200" baseline="0" dirty="0" smtClean="0">
                          <a:solidFill>
                            <a:schemeClr val="dk1"/>
                          </a:solidFill>
                          <a:latin typeface="+mn-lt"/>
                          <a:ea typeface="+mn-ea"/>
                          <a:cs typeface="+mn-cs"/>
                        </a:rPr>
                        <a:t>Space or +</a:t>
                      </a:r>
                      <a:endParaRPr lang="en-US" sz="1600" dirty="0"/>
                    </a:p>
                  </a:txBody>
                  <a:tcPr/>
                </a:tc>
                <a:tc>
                  <a:txBody>
                    <a:bodyPr/>
                    <a:lstStyle/>
                    <a:p>
                      <a:r>
                        <a:rPr lang="en-US" sz="1600" kern="1200" baseline="0" dirty="0" smtClean="0">
                          <a:solidFill>
                            <a:schemeClr val="dk1"/>
                          </a:solidFill>
                          <a:latin typeface="+mn-lt"/>
                          <a:ea typeface="+mn-ea"/>
                          <a:cs typeface="+mn-cs"/>
                        </a:rPr>
                        <a:t>Display search results that include specific words. </a:t>
                      </a:r>
                      <a:endParaRPr lang="en-US" sz="1600" dirty="0"/>
                    </a:p>
                  </a:txBody>
                  <a:tcPr/>
                </a:tc>
                <a:tc>
                  <a:txBody>
                    <a:bodyPr/>
                    <a:lstStyle/>
                    <a:p>
                      <a:r>
                        <a:rPr lang="en-US" sz="1600" kern="1200" baseline="0" dirty="0" smtClean="0">
                          <a:solidFill>
                            <a:schemeClr val="dk1"/>
                          </a:solidFill>
                          <a:latin typeface="+mn-lt"/>
                          <a:ea typeface="+mn-ea"/>
                          <a:cs typeface="+mn-cs"/>
                        </a:rPr>
                        <a:t>art + music</a:t>
                      </a:r>
                    </a:p>
                    <a:p>
                      <a:r>
                        <a:rPr lang="en-US" sz="1600" kern="1200" baseline="0" dirty="0" smtClean="0">
                          <a:solidFill>
                            <a:schemeClr val="dk1"/>
                          </a:solidFill>
                          <a:latin typeface="+mn-lt"/>
                          <a:ea typeface="+mn-ea"/>
                          <a:cs typeface="+mn-cs"/>
                        </a:rPr>
                        <a:t>art music</a:t>
                      </a:r>
                    </a:p>
                  </a:txBody>
                  <a:tcPr/>
                </a:tc>
                <a:tc>
                  <a:txBody>
                    <a:bodyPr/>
                    <a:lstStyle/>
                    <a:p>
                      <a:r>
                        <a:rPr lang="en-US" sz="1600" kern="1200" baseline="0" dirty="0" smtClean="0">
                          <a:solidFill>
                            <a:schemeClr val="dk1"/>
                          </a:solidFill>
                          <a:latin typeface="+mn-lt"/>
                          <a:ea typeface="+mn-ea"/>
                          <a:cs typeface="+mn-cs"/>
                        </a:rPr>
                        <a:t>Results have both words, art and music, in any order.</a:t>
                      </a:r>
                      <a:endParaRPr lang="en-US" sz="1600" dirty="0" smtClean="0"/>
                    </a:p>
                  </a:txBody>
                  <a:tcPr/>
                </a:tc>
              </a:tr>
              <a:tr h="370840">
                <a:tc>
                  <a:txBody>
                    <a:bodyPr/>
                    <a:lstStyle/>
                    <a:p>
                      <a:r>
                        <a:rPr lang="en-US" sz="1600" dirty="0" smtClean="0"/>
                        <a:t>OR</a:t>
                      </a:r>
                      <a:endParaRPr lang="en-US" sz="1600" dirty="0"/>
                    </a:p>
                  </a:txBody>
                  <a:tcPr/>
                </a:tc>
                <a:tc>
                  <a:txBody>
                    <a:bodyPr/>
                    <a:lstStyle/>
                    <a:p>
                      <a:r>
                        <a:rPr lang="en-US" sz="1600" kern="1200" baseline="0" dirty="0" smtClean="0">
                          <a:solidFill>
                            <a:schemeClr val="dk1"/>
                          </a:solidFill>
                          <a:latin typeface="+mn-lt"/>
                          <a:ea typeface="+mn-ea"/>
                          <a:cs typeface="+mn-cs"/>
                        </a:rPr>
                        <a:t>Display search results that include only one word</a:t>
                      </a:r>
                    </a:p>
                    <a:p>
                      <a:r>
                        <a:rPr lang="en-US" sz="1600" kern="1200" baseline="0" dirty="0" smtClean="0">
                          <a:solidFill>
                            <a:schemeClr val="dk1"/>
                          </a:solidFill>
                          <a:latin typeface="+mn-lt"/>
                          <a:ea typeface="+mn-ea"/>
                          <a:cs typeface="+mn-cs"/>
                        </a:rPr>
                        <a:t>from a list.</a:t>
                      </a:r>
                      <a:endParaRPr lang="en-US" sz="1600" dirty="0"/>
                    </a:p>
                  </a:txBody>
                  <a:tcPr/>
                </a:tc>
                <a:tc>
                  <a:txBody>
                    <a:bodyPr/>
                    <a:lstStyle/>
                    <a:p>
                      <a:r>
                        <a:rPr lang="en-US" sz="1600" kern="1200" baseline="0" dirty="0" smtClean="0">
                          <a:solidFill>
                            <a:schemeClr val="dk1"/>
                          </a:solidFill>
                          <a:latin typeface="+mn-lt"/>
                          <a:ea typeface="+mn-ea"/>
                          <a:cs typeface="+mn-cs"/>
                        </a:rPr>
                        <a:t>dog OR puppy</a:t>
                      </a:r>
                    </a:p>
                    <a:p>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dog OR puppy OR</a:t>
                      </a:r>
                    </a:p>
                    <a:p>
                      <a:r>
                        <a:rPr lang="en-US" sz="1600" kern="1200" baseline="0" dirty="0" smtClean="0">
                          <a:solidFill>
                            <a:schemeClr val="dk1"/>
                          </a:solidFill>
                          <a:latin typeface="+mn-lt"/>
                          <a:ea typeface="+mn-ea"/>
                          <a:cs typeface="+mn-cs"/>
                        </a:rPr>
                        <a:t>canine</a:t>
                      </a:r>
                      <a:endParaRPr lang="en-US" sz="1600" dirty="0"/>
                    </a:p>
                  </a:txBody>
                  <a:tcPr/>
                </a:tc>
                <a:tc>
                  <a:txBody>
                    <a:bodyPr/>
                    <a:lstStyle/>
                    <a:p>
                      <a:r>
                        <a:rPr lang="en-US" sz="1600" kern="1200" baseline="0" dirty="0" smtClean="0">
                          <a:solidFill>
                            <a:schemeClr val="dk1"/>
                          </a:solidFill>
                          <a:latin typeface="+mn-lt"/>
                          <a:ea typeface="+mn-ea"/>
                          <a:cs typeface="+mn-cs"/>
                        </a:rPr>
                        <a:t>Results have either the word, dog, or the word,</a:t>
                      </a:r>
                    </a:p>
                    <a:p>
                      <a:r>
                        <a:rPr lang="en-US" sz="1600" kern="1200" baseline="0" dirty="0" smtClean="0">
                          <a:solidFill>
                            <a:schemeClr val="dk1"/>
                          </a:solidFill>
                          <a:latin typeface="+mn-lt"/>
                          <a:ea typeface="+mn-ea"/>
                          <a:cs typeface="+mn-cs"/>
                        </a:rPr>
                        <a:t>puppy.</a:t>
                      </a:r>
                    </a:p>
                    <a:p>
                      <a:r>
                        <a:rPr lang="en-US" sz="1600" kern="1200" baseline="0" dirty="0" smtClean="0">
                          <a:solidFill>
                            <a:schemeClr val="dk1"/>
                          </a:solidFill>
                          <a:latin typeface="+mn-lt"/>
                          <a:ea typeface="+mn-ea"/>
                          <a:cs typeface="+mn-cs"/>
                        </a:rPr>
                        <a:t>Results have the word, dog, or the word, puppy, or</a:t>
                      </a:r>
                    </a:p>
                    <a:p>
                      <a:r>
                        <a:rPr lang="en-US" sz="1600" kern="1200" baseline="0" dirty="0" smtClean="0">
                          <a:solidFill>
                            <a:schemeClr val="dk1"/>
                          </a:solidFill>
                          <a:latin typeface="+mn-lt"/>
                          <a:ea typeface="+mn-ea"/>
                          <a:cs typeface="+mn-cs"/>
                        </a:rPr>
                        <a:t>the word, canine.</a:t>
                      </a:r>
                      <a:endParaRPr lang="en-US" sz="1600" dirty="0"/>
                    </a:p>
                  </a:txBody>
                  <a:tcPr/>
                </a:tc>
              </a:tr>
              <a:tr h="370840">
                <a:tc>
                  <a:txBody>
                    <a:bodyPr/>
                    <a:lstStyle/>
                    <a:p>
                      <a:r>
                        <a:rPr lang="en-US" sz="1600" dirty="0" smtClean="0"/>
                        <a:t>()</a:t>
                      </a:r>
                      <a:endParaRPr lang="en-US" sz="1600" dirty="0"/>
                    </a:p>
                  </a:txBody>
                  <a:tcPr/>
                </a:tc>
                <a:tc>
                  <a:txBody>
                    <a:bodyPr/>
                    <a:lstStyle/>
                    <a:p>
                      <a:r>
                        <a:rPr lang="en-US" sz="1600" kern="1200" baseline="0" dirty="0" smtClean="0">
                          <a:solidFill>
                            <a:schemeClr val="dk1"/>
                          </a:solidFill>
                          <a:latin typeface="+mn-lt"/>
                          <a:ea typeface="+mn-ea"/>
                          <a:cs typeface="+mn-cs"/>
                        </a:rPr>
                        <a:t>Combine search results that include specific words</a:t>
                      </a:r>
                    </a:p>
                    <a:p>
                      <a:r>
                        <a:rPr lang="en-US" sz="1600" kern="1200" baseline="0" dirty="0" smtClean="0">
                          <a:solidFill>
                            <a:schemeClr val="dk1"/>
                          </a:solidFill>
                          <a:latin typeface="+mn-lt"/>
                          <a:ea typeface="+mn-ea"/>
                          <a:cs typeface="+mn-cs"/>
                        </a:rPr>
                        <a:t>with those that include only one word from a list.</a:t>
                      </a:r>
                      <a:endParaRPr lang="en-US" sz="1600" dirty="0"/>
                    </a:p>
                  </a:txBody>
                  <a:tcPr/>
                </a:tc>
                <a:tc>
                  <a:txBody>
                    <a:bodyPr/>
                    <a:lstStyle/>
                    <a:p>
                      <a:r>
                        <a:rPr lang="en-US" sz="1800" kern="1200" baseline="0" dirty="0" smtClean="0">
                          <a:solidFill>
                            <a:schemeClr val="dk1"/>
                          </a:solidFill>
                          <a:latin typeface="+mn-lt"/>
                          <a:ea typeface="+mn-ea"/>
                          <a:cs typeface="+mn-cs"/>
                        </a:rPr>
                        <a:t>Kalamazoo Michigan</a:t>
                      </a:r>
                    </a:p>
                    <a:p>
                      <a:r>
                        <a:rPr lang="en-US" sz="1800" kern="1200" baseline="0" dirty="0" smtClean="0">
                          <a:solidFill>
                            <a:schemeClr val="dk1"/>
                          </a:solidFill>
                          <a:latin typeface="+mn-lt"/>
                          <a:ea typeface="+mn-ea"/>
                          <a:cs typeface="+mn-cs"/>
                        </a:rPr>
                        <a:t>(pizza OR subs)</a:t>
                      </a:r>
                      <a:endParaRPr lang="en-US" sz="1600" dirty="0"/>
                    </a:p>
                  </a:txBody>
                  <a:tcPr/>
                </a:tc>
                <a:tc>
                  <a:txBody>
                    <a:bodyPr/>
                    <a:lstStyle/>
                    <a:p>
                      <a:r>
                        <a:rPr lang="en-US" sz="1800" kern="1200" baseline="0" dirty="0" smtClean="0">
                          <a:solidFill>
                            <a:schemeClr val="dk1"/>
                          </a:solidFill>
                          <a:latin typeface="+mn-lt"/>
                          <a:ea typeface="+mn-ea"/>
                          <a:cs typeface="+mn-cs"/>
                        </a:rPr>
                        <a:t>Results include both words, Kalamazoo Michigan,</a:t>
                      </a:r>
                    </a:p>
                    <a:p>
                      <a:r>
                        <a:rPr lang="en-US" sz="1800" kern="1200" baseline="0" dirty="0" smtClean="0">
                          <a:solidFill>
                            <a:schemeClr val="dk1"/>
                          </a:solidFill>
                          <a:latin typeface="+mn-lt"/>
                          <a:ea typeface="+mn-ea"/>
                          <a:cs typeface="+mn-cs"/>
                        </a:rPr>
                        <a:t>and either the word, pizza, or the word, subs.</a:t>
                      </a:r>
                      <a:endParaRPr lang="en-US" sz="1600" dirty="0"/>
                    </a:p>
                  </a:txBody>
                  <a:tcPr/>
                </a:tc>
              </a:tr>
            </a:tbl>
          </a:graphicData>
        </a:graphic>
      </p:graphicFrame>
      <p:sp>
        <p:nvSpPr>
          <p:cNvPr id="5" name="TextBox 4"/>
          <p:cNvSpPr txBox="1"/>
          <p:nvPr/>
        </p:nvSpPr>
        <p:spPr>
          <a:xfrm>
            <a:off x="533400" y="1066800"/>
            <a:ext cx="3048000" cy="369332"/>
          </a:xfrm>
          <a:prstGeom prst="rect">
            <a:avLst/>
          </a:prstGeom>
          <a:noFill/>
        </p:spPr>
        <p:txBody>
          <a:bodyPr wrap="square" rtlCol="0">
            <a:spAutoFit/>
          </a:bodyPr>
          <a:lstStyle/>
          <a:p>
            <a:r>
              <a:rPr lang="en-US" dirty="0" smtClean="0"/>
              <a:t>Search Engine Operators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Search Engines</a:t>
            </a:r>
            <a:endParaRPr lang="en-US" sz="3600" dirty="0"/>
          </a:p>
        </p:txBody>
      </p:sp>
      <p:graphicFrame>
        <p:nvGraphicFramePr>
          <p:cNvPr id="4" name="Content Placeholder 3"/>
          <p:cNvGraphicFramePr>
            <a:graphicFrameLocks noGrp="1"/>
          </p:cNvGraphicFramePr>
          <p:nvPr>
            <p:ph idx="1"/>
          </p:nvPr>
        </p:nvGraphicFramePr>
        <p:xfrm>
          <a:off x="533400" y="1828800"/>
          <a:ext cx="8229600" cy="47599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sz="1800" b="1" kern="1200" baseline="0" dirty="0" smtClean="0">
                          <a:solidFill>
                            <a:schemeClr val="lt1"/>
                          </a:solidFill>
                          <a:latin typeface="+mn-lt"/>
                          <a:ea typeface="+mn-ea"/>
                          <a:cs typeface="+mn-cs"/>
                        </a:rPr>
                        <a:t>Operator</a:t>
                      </a:r>
                      <a:endParaRPr lang="en-US" dirty="0"/>
                    </a:p>
                  </a:txBody>
                  <a:tcPr/>
                </a:tc>
                <a:tc>
                  <a:txBody>
                    <a:bodyPr/>
                    <a:lstStyle/>
                    <a:p>
                      <a:r>
                        <a:rPr lang="en-US" sz="1800" b="1" kern="1200" baseline="0" dirty="0" smtClean="0">
                          <a:solidFill>
                            <a:schemeClr val="lt1"/>
                          </a:solidFill>
                          <a:latin typeface="+mn-lt"/>
                          <a:ea typeface="+mn-ea"/>
                          <a:cs typeface="+mn-cs"/>
                        </a:rPr>
                        <a:t>Description </a:t>
                      </a:r>
                      <a:endParaRPr lang="en-US" dirty="0"/>
                    </a:p>
                  </a:txBody>
                  <a:tcPr/>
                </a:tc>
                <a:tc>
                  <a:txBody>
                    <a:bodyPr/>
                    <a:lstStyle/>
                    <a:p>
                      <a:r>
                        <a:rPr lang="en-US" sz="1800" b="1" kern="1200" baseline="0" dirty="0" smtClean="0">
                          <a:solidFill>
                            <a:schemeClr val="lt1"/>
                          </a:solidFill>
                          <a:latin typeface="+mn-lt"/>
                          <a:ea typeface="+mn-ea"/>
                          <a:cs typeface="+mn-cs"/>
                        </a:rPr>
                        <a:t>Examples</a:t>
                      </a:r>
                      <a:endParaRPr lang="en-US" dirty="0"/>
                    </a:p>
                  </a:txBody>
                  <a:tcPr/>
                </a:tc>
                <a:tc>
                  <a:txBody>
                    <a:bodyPr/>
                    <a:lstStyle/>
                    <a:p>
                      <a:r>
                        <a:rPr lang="en-US" sz="1800" b="1" kern="1200" baseline="0" dirty="0" smtClean="0">
                          <a:solidFill>
                            <a:schemeClr val="lt1"/>
                          </a:solidFill>
                          <a:latin typeface="+mn-lt"/>
                          <a:ea typeface="+mn-ea"/>
                          <a:cs typeface="+mn-cs"/>
                        </a:rPr>
                        <a:t>Explanation</a:t>
                      </a:r>
                      <a:endParaRPr lang="en-US" dirty="0"/>
                    </a:p>
                  </a:txBody>
                  <a:tcPr/>
                </a:tc>
              </a:tr>
              <a:tr h="370840">
                <a:tc>
                  <a:txBody>
                    <a:bodyPr/>
                    <a:lstStyle/>
                    <a:p>
                      <a:r>
                        <a:rPr lang="en-US" sz="1600" dirty="0" smtClean="0"/>
                        <a:t>-</a:t>
                      </a:r>
                      <a:endParaRPr lang="en-US" sz="1600" dirty="0"/>
                    </a:p>
                  </a:txBody>
                  <a:tcPr/>
                </a:tc>
                <a:tc>
                  <a:txBody>
                    <a:bodyPr/>
                    <a:lstStyle/>
                    <a:p>
                      <a:r>
                        <a:rPr lang="en-US" sz="1600" kern="1200" baseline="0" dirty="0" smtClean="0">
                          <a:solidFill>
                            <a:schemeClr val="dk1"/>
                          </a:solidFill>
                          <a:latin typeface="+mn-lt"/>
                          <a:ea typeface="+mn-ea"/>
                          <a:cs typeface="+mn-cs"/>
                        </a:rPr>
                        <a:t>Exclude a word from search results.</a:t>
                      </a:r>
                      <a:endParaRPr lang="en-US" sz="1600" dirty="0"/>
                    </a:p>
                  </a:txBody>
                  <a:tcPr/>
                </a:tc>
                <a:tc>
                  <a:txBody>
                    <a:bodyPr/>
                    <a:lstStyle/>
                    <a:p>
                      <a:r>
                        <a:rPr lang="en-US" sz="1800" kern="1200" baseline="0" dirty="0" smtClean="0">
                          <a:solidFill>
                            <a:schemeClr val="dk1"/>
                          </a:solidFill>
                          <a:latin typeface="+mn-lt"/>
                          <a:ea typeface="+mn-ea"/>
                          <a:cs typeface="+mn-cs"/>
                        </a:rPr>
                        <a:t>Automobile-convertible</a:t>
                      </a:r>
                      <a:endParaRPr lang="en-US" sz="1600" dirty="0"/>
                    </a:p>
                  </a:txBody>
                  <a:tcPr/>
                </a:tc>
                <a:tc>
                  <a:txBody>
                    <a:bodyPr/>
                    <a:lstStyle/>
                    <a:p>
                      <a:r>
                        <a:rPr lang="en-US" sz="1800" kern="1200" baseline="0" dirty="0" smtClean="0">
                          <a:solidFill>
                            <a:schemeClr val="dk1"/>
                          </a:solidFill>
                          <a:latin typeface="+mn-lt"/>
                          <a:ea typeface="+mn-ea"/>
                          <a:cs typeface="+mn-cs"/>
                        </a:rPr>
                        <a:t>Results include the word, automobile, but do not</a:t>
                      </a:r>
                    </a:p>
                    <a:p>
                      <a:r>
                        <a:rPr lang="en-US" sz="1800" kern="1200" baseline="0" dirty="0" smtClean="0">
                          <a:solidFill>
                            <a:schemeClr val="dk1"/>
                          </a:solidFill>
                          <a:latin typeface="+mn-lt"/>
                          <a:ea typeface="+mn-ea"/>
                          <a:cs typeface="+mn-cs"/>
                        </a:rPr>
                        <a:t>include the word, convertible.</a:t>
                      </a:r>
                      <a:endParaRPr lang="en-US" sz="1600" dirty="0"/>
                    </a:p>
                  </a:txBody>
                  <a:tcPr/>
                </a:tc>
              </a:tr>
              <a:tr h="370840">
                <a:tc>
                  <a:txBody>
                    <a:bodyPr/>
                    <a:lstStyle/>
                    <a:p>
                      <a:r>
                        <a:rPr lang="en-US" sz="1600" kern="1200" baseline="0" dirty="0" smtClean="0">
                          <a:solidFill>
                            <a:schemeClr val="dk1"/>
                          </a:solidFill>
                          <a:latin typeface="+mn-lt"/>
                          <a:ea typeface="+mn-ea"/>
                          <a:cs typeface="+mn-cs"/>
                        </a:rPr>
                        <a:t>“”</a:t>
                      </a:r>
                      <a:endParaRPr lang="en-US" sz="1600" dirty="0"/>
                    </a:p>
                  </a:txBody>
                  <a:tcPr/>
                </a:tc>
                <a:tc>
                  <a:txBody>
                    <a:bodyPr/>
                    <a:lstStyle/>
                    <a:p>
                      <a:r>
                        <a:rPr lang="en-US" sz="1600" kern="1200" baseline="0" dirty="0" smtClean="0">
                          <a:solidFill>
                            <a:schemeClr val="dk1"/>
                          </a:solidFill>
                          <a:latin typeface="+mn-lt"/>
                          <a:ea typeface="+mn-ea"/>
                          <a:cs typeface="+mn-cs"/>
                        </a:rPr>
                        <a:t>Search for an exact phrase in a certain order.</a:t>
                      </a:r>
                      <a:endParaRPr lang="en-US" sz="1600" dirty="0"/>
                    </a:p>
                  </a:txBody>
                  <a:tcPr/>
                </a:tc>
                <a:tc>
                  <a:txBody>
                    <a:bodyPr/>
                    <a:lstStyle/>
                    <a:p>
                      <a:r>
                        <a:rPr lang="en-US" sz="1800" kern="1200" baseline="0" dirty="0" smtClean="0">
                          <a:solidFill>
                            <a:schemeClr val="dk1"/>
                          </a:solidFill>
                          <a:latin typeface="+mn-lt"/>
                          <a:ea typeface="+mn-ea"/>
                          <a:cs typeface="+mn-cs"/>
                        </a:rPr>
                        <a:t>“19th century</a:t>
                      </a:r>
                    </a:p>
                    <a:p>
                      <a:r>
                        <a:rPr lang="en-US" sz="1800" kern="1200" baseline="0" dirty="0" smtClean="0">
                          <a:solidFill>
                            <a:schemeClr val="dk1"/>
                          </a:solidFill>
                          <a:latin typeface="+mn-lt"/>
                          <a:ea typeface="+mn-ea"/>
                          <a:cs typeface="+mn-cs"/>
                        </a:rPr>
                        <a:t>literature”</a:t>
                      </a:r>
                      <a:endParaRPr lang="en-US" sz="1600" dirty="0"/>
                    </a:p>
                  </a:txBody>
                  <a:tcPr/>
                </a:tc>
                <a:tc>
                  <a:txBody>
                    <a:bodyPr/>
                    <a:lstStyle/>
                    <a:p>
                      <a:r>
                        <a:rPr lang="en-US" sz="1800" kern="1200" baseline="0" dirty="0" smtClean="0">
                          <a:solidFill>
                            <a:schemeClr val="dk1"/>
                          </a:solidFill>
                          <a:latin typeface="+mn-lt"/>
                          <a:ea typeface="+mn-ea"/>
                          <a:cs typeface="+mn-cs"/>
                        </a:rPr>
                        <a:t>Results include the exact phrase, 19th century</a:t>
                      </a:r>
                    </a:p>
                    <a:p>
                      <a:r>
                        <a:rPr lang="en-US" sz="1800" kern="1200" baseline="0" dirty="0" smtClean="0">
                          <a:solidFill>
                            <a:schemeClr val="dk1"/>
                          </a:solidFill>
                          <a:latin typeface="+mn-lt"/>
                          <a:ea typeface="+mn-ea"/>
                          <a:cs typeface="+mn-cs"/>
                        </a:rPr>
                        <a:t>literature.</a:t>
                      </a:r>
                      <a:endParaRPr lang="en-US" sz="1600" dirty="0"/>
                    </a:p>
                  </a:txBody>
                  <a:tcPr/>
                </a:tc>
              </a:tr>
              <a:tr h="370840">
                <a:tc>
                  <a:txBody>
                    <a:bodyPr/>
                    <a:lstStyle/>
                    <a:p>
                      <a:r>
                        <a:rPr lang="en-US" sz="1600" kern="1200" baseline="0" dirty="0" smtClean="0">
                          <a:solidFill>
                            <a:schemeClr val="dk1"/>
                          </a:solidFill>
                          <a:latin typeface="+mn-lt"/>
                          <a:ea typeface="+mn-ea"/>
                          <a:cs typeface="+mn-cs"/>
                        </a:rPr>
                        <a:t>*</a:t>
                      </a:r>
                      <a:endParaRPr lang="en-US" sz="1600" dirty="0"/>
                    </a:p>
                  </a:txBody>
                  <a:tcPr/>
                </a:tc>
                <a:tc>
                  <a:txBody>
                    <a:bodyPr/>
                    <a:lstStyle/>
                    <a:p>
                      <a:r>
                        <a:rPr lang="en-US" sz="1600" kern="1200" baseline="0" dirty="0" smtClean="0">
                          <a:solidFill>
                            <a:schemeClr val="dk1"/>
                          </a:solidFill>
                          <a:latin typeface="+mn-lt"/>
                          <a:ea typeface="+mn-ea"/>
                          <a:cs typeface="+mn-cs"/>
                        </a:rPr>
                        <a:t>Substitute characters in place of the asterisk.</a:t>
                      </a:r>
                      <a:endParaRPr lang="en-US" sz="1600" dirty="0"/>
                    </a:p>
                  </a:txBody>
                  <a:tcPr/>
                </a:tc>
                <a:tc>
                  <a:txBody>
                    <a:bodyPr/>
                    <a:lstStyle/>
                    <a:p>
                      <a:r>
                        <a:rPr lang="en-US" sz="1800" kern="1200" baseline="0" dirty="0" smtClean="0">
                          <a:solidFill>
                            <a:schemeClr val="dk1"/>
                          </a:solidFill>
                          <a:latin typeface="+mn-lt"/>
                          <a:ea typeface="+mn-ea"/>
                          <a:cs typeface="+mn-cs"/>
                        </a:rPr>
                        <a:t>writer*</a:t>
                      </a:r>
                      <a:endParaRPr lang="en-US" sz="1600" dirty="0"/>
                    </a:p>
                  </a:txBody>
                  <a:tcPr/>
                </a:tc>
                <a:tc>
                  <a:txBody>
                    <a:bodyPr/>
                    <a:lstStyle/>
                    <a:p>
                      <a:r>
                        <a:rPr lang="en-US" sz="1800" kern="1200" baseline="0" dirty="0" smtClean="0">
                          <a:solidFill>
                            <a:schemeClr val="dk1"/>
                          </a:solidFill>
                          <a:latin typeface="+mn-lt"/>
                          <a:ea typeface="+mn-ea"/>
                          <a:cs typeface="+mn-cs"/>
                        </a:rPr>
                        <a:t>Results include any word that begins with the</a:t>
                      </a:r>
                    </a:p>
                    <a:p>
                      <a:r>
                        <a:rPr lang="en-US" sz="1800" kern="1200" baseline="0" dirty="0" smtClean="0">
                          <a:solidFill>
                            <a:schemeClr val="dk1"/>
                          </a:solidFill>
                          <a:latin typeface="+mn-lt"/>
                          <a:ea typeface="+mn-ea"/>
                          <a:cs typeface="+mn-cs"/>
                        </a:rPr>
                        <a:t>text, writer</a:t>
                      </a:r>
                    </a:p>
                    <a:p>
                      <a:r>
                        <a:rPr lang="en-US" sz="1800" kern="1200" baseline="0" dirty="0" smtClean="0">
                          <a:solidFill>
                            <a:schemeClr val="dk1"/>
                          </a:solidFill>
                          <a:latin typeface="+mn-lt"/>
                          <a:ea typeface="+mn-ea"/>
                          <a:cs typeface="+mn-cs"/>
                        </a:rPr>
                        <a:t>(e.g., writer, writers, writer's)</a:t>
                      </a:r>
                      <a:endParaRPr lang="en-US" sz="1600" dirty="0"/>
                    </a:p>
                  </a:txBody>
                  <a:tcPr/>
                </a:tc>
              </a:tr>
            </a:tbl>
          </a:graphicData>
        </a:graphic>
      </p:graphicFrame>
      <p:sp>
        <p:nvSpPr>
          <p:cNvPr id="5" name="TextBox 4"/>
          <p:cNvSpPr txBox="1"/>
          <p:nvPr/>
        </p:nvSpPr>
        <p:spPr>
          <a:xfrm>
            <a:off x="457200" y="1219200"/>
            <a:ext cx="3048000" cy="369332"/>
          </a:xfrm>
          <a:prstGeom prst="rect">
            <a:avLst/>
          </a:prstGeom>
          <a:noFill/>
        </p:spPr>
        <p:txBody>
          <a:bodyPr wrap="square" rtlCol="0">
            <a:spAutoFit/>
          </a:bodyPr>
          <a:lstStyle/>
          <a:p>
            <a:r>
              <a:rPr lang="en-US" dirty="0" smtClean="0"/>
              <a:t>Search Engine Operators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Online Social Networks</a:t>
            </a:r>
            <a:endParaRPr lang="en-US" sz="3600" dirty="0"/>
          </a:p>
        </p:txBody>
      </p:sp>
      <p:sp>
        <p:nvSpPr>
          <p:cNvPr id="3" name="Content Placeholder 2"/>
          <p:cNvSpPr>
            <a:spLocks noGrp="1"/>
          </p:cNvSpPr>
          <p:nvPr>
            <p:ph idx="1"/>
          </p:nvPr>
        </p:nvSpPr>
        <p:spPr>
          <a:xfrm>
            <a:off x="457200" y="1143000"/>
            <a:ext cx="8382000" cy="4983163"/>
          </a:xfrm>
        </p:spPr>
        <p:txBody>
          <a:bodyPr>
            <a:normAutofit/>
          </a:bodyPr>
          <a:lstStyle/>
          <a:p>
            <a:r>
              <a:rPr lang="en-US" dirty="0"/>
              <a:t>A</a:t>
            </a:r>
            <a:r>
              <a:rPr lang="en-US" dirty="0" smtClean="0"/>
              <a:t>n </a:t>
            </a:r>
            <a:r>
              <a:rPr lang="en-US" b="1" dirty="0" smtClean="0"/>
              <a:t>online social network, or </a:t>
            </a:r>
            <a:r>
              <a:rPr lang="en-US" b="1" i="1" dirty="0" smtClean="0"/>
              <a:t>social networking site, is a website </a:t>
            </a:r>
            <a:r>
              <a:rPr lang="en-US" dirty="0" smtClean="0"/>
              <a:t>that encourages members in its online community to share their interests, ideas, stories, photos, music, and videos with other registered users.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Computers</a:t>
            </a:r>
            <a:endParaRPr lang="en-US" sz="4000" dirty="0"/>
          </a:p>
        </p:txBody>
      </p:sp>
      <p:sp>
        <p:nvSpPr>
          <p:cNvPr id="2" name="Content Placeholder 1"/>
          <p:cNvSpPr>
            <a:spLocks noGrp="1"/>
          </p:cNvSpPr>
          <p:nvPr>
            <p:ph idx="1"/>
          </p:nvPr>
        </p:nvSpPr>
        <p:spPr>
          <a:xfrm>
            <a:off x="457200" y="1481328"/>
            <a:ext cx="8229600" cy="4919472"/>
          </a:xfrm>
        </p:spPr>
        <p:txBody>
          <a:bodyPr>
            <a:normAutofit fontScale="92500" lnSpcReduction="10000"/>
          </a:bodyPr>
          <a:lstStyle/>
          <a:p>
            <a:r>
              <a:rPr lang="en-US" sz="2400" dirty="0" smtClean="0"/>
              <a:t>A </a:t>
            </a:r>
            <a:r>
              <a:rPr lang="en-US" sz="2400" b="1" dirty="0" smtClean="0"/>
              <a:t>computer is an electronic device, operating under the control of instructions stored in its </a:t>
            </a:r>
            <a:r>
              <a:rPr lang="en-US" sz="2400" dirty="0" smtClean="0"/>
              <a:t>own memory, that can accept data (</a:t>
            </a:r>
            <a:r>
              <a:rPr lang="en-US" sz="2400" i="1" dirty="0" smtClean="0"/>
              <a:t>input), process the data according to specified rules, produce </a:t>
            </a:r>
            <a:r>
              <a:rPr lang="en-US" sz="2400" dirty="0" smtClean="0"/>
              <a:t>information (</a:t>
            </a:r>
            <a:r>
              <a:rPr lang="en-US" sz="2400" i="1" dirty="0" smtClean="0"/>
              <a:t>output), and store the information for future use. </a:t>
            </a:r>
          </a:p>
          <a:p>
            <a:r>
              <a:rPr lang="en-US" sz="2400" i="1" dirty="0" smtClean="0"/>
              <a:t>Computers contain many electric, </a:t>
            </a:r>
            <a:r>
              <a:rPr lang="en-US" sz="2400" dirty="0" smtClean="0"/>
              <a:t>electronic, and mechanical components known as </a:t>
            </a:r>
            <a:r>
              <a:rPr lang="en-US" sz="2400" i="1" dirty="0" smtClean="0"/>
              <a:t>hardware.</a:t>
            </a:r>
          </a:p>
          <a:p>
            <a:r>
              <a:rPr lang="en-US" sz="2400" dirty="0" smtClean="0"/>
              <a:t>Electronic components in computers process data using instructions, which are the steps that tell the computer how to perform a particular task. </a:t>
            </a:r>
          </a:p>
          <a:p>
            <a:r>
              <a:rPr lang="en-US" sz="2400" dirty="0" smtClean="0"/>
              <a:t>A collection of related instructions organized for a common purpose is referred to as software or a program. </a:t>
            </a:r>
          </a:p>
          <a:p>
            <a:r>
              <a:rPr lang="en-US" sz="2400" dirty="0" smtClean="0"/>
              <a:t>Using software, you can complete a variety of activities, such as search for information, type a paper, balance a budget, create a presentation, or play a game.</a:t>
            </a:r>
            <a:endParaRPr lang="en-US" sz="2400" dirty="0"/>
          </a:p>
        </p:txBody>
      </p:sp>
    </p:spTree>
    <p:extLst>
      <p:ext uri="{BB962C8B-B14F-4D97-AF65-F5344CB8AC3E}">
        <p14:creationId xmlns:p14="http://schemas.microsoft.com/office/powerpoint/2010/main" val="443865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Media Sharing</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A </a:t>
            </a:r>
            <a:r>
              <a:rPr lang="en-US" i="1" dirty="0" smtClean="0"/>
              <a:t>media sharing site is a website that enables members to manage and share media such as </a:t>
            </a:r>
            <a:r>
              <a:rPr lang="en-US" dirty="0" smtClean="0"/>
              <a:t>photos, videos, and music. </a:t>
            </a:r>
          </a:p>
          <a:p>
            <a:r>
              <a:rPr lang="en-US" dirty="0" smtClean="0"/>
              <a:t>YouTube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News, Weather, Sports, and Other Mass Media</a:t>
            </a:r>
            <a:endParaRPr lang="en-US" sz="3200" dirty="0"/>
          </a:p>
        </p:txBody>
      </p:sp>
      <p:sp>
        <p:nvSpPr>
          <p:cNvPr id="3" name="Content Placeholder 2"/>
          <p:cNvSpPr>
            <a:spLocks noGrp="1"/>
          </p:cNvSpPr>
          <p:nvPr>
            <p:ph idx="1"/>
          </p:nvPr>
        </p:nvSpPr>
        <p:spPr>
          <a:xfrm>
            <a:off x="457200" y="1219200"/>
            <a:ext cx="8229600" cy="5257800"/>
          </a:xfrm>
        </p:spPr>
        <p:txBody>
          <a:bodyPr>
            <a:normAutofit lnSpcReduction="10000"/>
          </a:bodyPr>
          <a:lstStyle/>
          <a:p>
            <a:r>
              <a:rPr lang="en-US" dirty="0" smtClean="0"/>
              <a:t>News, weather, sports, and other mass media websites contain newsworthy material, including stories and articles relating to current events, life, money, politics, weather, and sports. </a:t>
            </a:r>
          </a:p>
          <a:p>
            <a:r>
              <a:rPr lang="en-US" dirty="0" smtClean="0"/>
              <a:t>You often can customize these websites so that you can receive local news or news about specific topics. </a:t>
            </a:r>
          </a:p>
          <a:p>
            <a:r>
              <a:rPr lang="en-US" dirty="0" smtClean="0"/>
              <a:t>Some provide a means to send you alerts, such as weather updates or sporting event scores, via text or email messages.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t>Educational</a:t>
            </a:r>
            <a:endParaRPr lang="en-US" sz="3600" dirty="0"/>
          </a:p>
        </p:txBody>
      </p:sp>
      <p:sp>
        <p:nvSpPr>
          <p:cNvPr id="3" name="Content Placeholder 2"/>
          <p:cNvSpPr>
            <a:spLocks noGrp="1"/>
          </p:cNvSpPr>
          <p:nvPr>
            <p:ph idx="1"/>
          </p:nvPr>
        </p:nvSpPr>
        <p:spPr>
          <a:xfrm>
            <a:off x="381000" y="1066800"/>
            <a:ext cx="8458200" cy="5059363"/>
          </a:xfrm>
        </p:spPr>
        <p:txBody>
          <a:bodyPr>
            <a:normAutofit lnSpcReduction="10000"/>
          </a:bodyPr>
          <a:lstStyle/>
          <a:p>
            <a:r>
              <a:rPr lang="en-US" dirty="0" smtClean="0"/>
              <a:t>An educational website offers exciting, challenging avenues for formal and informal teaching and learning. </a:t>
            </a:r>
          </a:p>
          <a:p>
            <a:r>
              <a:rPr lang="en-US" dirty="0" smtClean="0"/>
              <a:t>The web contains thousands of tutorials from learning how to fly airplanes to learning how to cook a meal. </a:t>
            </a:r>
          </a:p>
          <a:p>
            <a:r>
              <a:rPr lang="en-US" dirty="0" smtClean="0"/>
              <a:t>Instructors often use the web to enhance classroom teaching by publishing course materials, grades, and other pertinent class information.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dirty="0" smtClean="0"/>
              <a:t>Business, Governmental, and Organizational</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A business website contains content that increases brand awareness, provides company background or other information, and/or promotes or sells products or services. </a:t>
            </a:r>
          </a:p>
          <a:p>
            <a:r>
              <a:rPr lang="en-US" dirty="0" smtClean="0"/>
              <a:t>Most United States government agencies have websites providing citizens with information, such as census data, or assistance, such as filing taxes.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b="1" dirty="0" smtClean="0"/>
              <a:t>Blogs</a:t>
            </a:r>
            <a:endParaRPr lang="en-US" sz="3600" dirty="0"/>
          </a:p>
        </p:txBody>
      </p:sp>
      <p:sp>
        <p:nvSpPr>
          <p:cNvPr id="3" name="Content Placeholder 2"/>
          <p:cNvSpPr>
            <a:spLocks noGrp="1"/>
          </p:cNvSpPr>
          <p:nvPr>
            <p:ph idx="1"/>
          </p:nvPr>
        </p:nvSpPr>
        <p:spPr>
          <a:xfrm>
            <a:off x="381000" y="838200"/>
            <a:ext cx="8458200" cy="5791200"/>
          </a:xfrm>
        </p:spPr>
        <p:txBody>
          <a:bodyPr>
            <a:noAutofit/>
          </a:bodyPr>
          <a:lstStyle/>
          <a:p>
            <a:r>
              <a:rPr lang="en-US" sz="2400" dirty="0" smtClean="0"/>
              <a:t>A </a:t>
            </a:r>
            <a:r>
              <a:rPr lang="en-US" sz="2400" b="1" dirty="0" smtClean="0"/>
              <a:t>blog (short for weblog) is an </a:t>
            </a:r>
            <a:r>
              <a:rPr lang="en-US" sz="2400" dirty="0" smtClean="0"/>
              <a:t>informal website consisting of time-stamped articles, or posts, in a diary or journal format, usually listed in reverse chronological order. </a:t>
            </a:r>
          </a:p>
          <a:p>
            <a:r>
              <a:rPr lang="en-US" sz="2400" i="1" dirty="0" smtClean="0"/>
              <a:t>A </a:t>
            </a:r>
            <a:r>
              <a:rPr lang="en-US" sz="2400" dirty="0" smtClean="0"/>
              <a:t>blog that contains video sometimes is called a video blog, or vlog. </a:t>
            </a:r>
          </a:p>
          <a:p>
            <a:r>
              <a:rPr lang="en-US" sz="2400" dirty="0" smtClean="0"/>
              <a:t>A </a:t>
            </a:r>
            <a:r>
              <a:rPr lang="en-US" sz="2400" i="1" dirty="0" smtClean="0"/>
              <a:t>microblog </a:t>
            </a:r>
            <a:r>
              <a:rPr lang="en-US" sz="2400" dirty="0" smtClean="0"/>
              <a:t>allows users to publish short messages usually between 100 and 200 characters, for others to read. </a:t>
            </a:r>
          </a:p>
          <a:p>
            <a:r>
              <a:rPr lang="en-US" sz="2400" dirty="0" smtClean="0"/>
              <a:t>The collection of a user’s Tweets, or posts on Twitter, for example, forms a microblog .</a:t>
            </a:r>
          </a:p>
          <a:p>
            <a:r>
              <a:rPr lang="en-US" sz="2400" dirty="0" smtClean="0"/>
              <a:t>Blogs reflect the interests, opinions, and personalities of the author, called the </a:t>
            </a:r>
            <a:r>
              <a:rPr lang="en-US" sz="2400" b="1" dirty="0" smtClean="0"/>
              <a:t>blogger.</a:t>
            </a:r>
          </a:p>
          <a:p>
            <a:r>
              <a:rPr lang="en-US" sz="2400" dirty="0" smtClean="0"/>
              <a:t>Teachers create blogs to collaborate with other teachers and students.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smtClean="0"/>
              <a:t>Wikis and Collaboration</a:t>
            </a:r>
            <a:endParaRPr lang="en-US" sz="3600" dirty="0"/>
          </a:p>
        </p:txBody>
      </p:sp>
      <p:sp>
        <p:nvSpPr>
          <p:cNvPr id="3" name="Content Placeholder 2"/>
          <p:cNvSpPr>
            <a:spLocks noGrp="1"/>
          </p:cNvSpPr>
          <p:nvPr>
            <p:ph idx="1"/>
          </p:nvPr>
        </p:nvSpPr>
        <p:spPr>
          <a:xfrm>
            <a:off x="304800" y="914400"/>
            <a:ext cx="8458200" cy="5486400"/>
          </a:xfrm>
        </p:spPr>
        <p:txBody>
          <a:bodyPr>
            <a:normAutofit fontScale="85000" lnSpcReduction="10000"/>
          </a:bodyPr>
          <a:lstStyle/>
          <a:p>
            <a:r>
              <a:rPr lang="en-US" dirty="0" smtClean="0"/>
              <a:t>Whereas blogs are a tool for publishing and sharing messages, wikis enable users to organize, edit, and share information. </a:t>
            </a:r>
          </a:p>
          <a:p>
            <a:r>
              <a:rPr lang="en-US" dirty="0" smtClean="0"/>
              <a:t>A </a:t>
            </a:r>
            <a:r>
              <a:rPr lang="en-US" b="1" dirty="0" smtClean="0"/>
              <a:t>wiki is a type of collaborative </a:t>
            </a:r>
            <a:r>
              <a:rPr lang="en-US" dirty="0" smtClean="0"/>
              <a:t>website that allows users to create, add, modify, or delete the website content via a browser. </a:t>
            </a:r>
          </a:p>
          <a:p>
            <a:r>
              <a:rPr lang="en-US" dirty="0" smtClean="0"/>
              <a:t>Wikis can include articles, documents, photos, or videos. </a:t>
            </a:r>
          </a:p>
          <a:p>
            <a:r>
              <a:rPr lang="en-US" dirty="0" smtClean="0"/>
              <a:t>Some wikis are public, accessible to everyone. </a:t>
            </a:r>
          </a:p>
          <a:p>
            <a:r>
              <a:rPr lang="en-US" dirty="0" smtClean="0"/>
              <a:t>Others are private so that content is accessible only to certain individuals or groups.</a:t>
            </a:r>
          </a:p>
          <a:p>
            <a:r>
              <a:rPr lang="en-US" dirty="0" smtClean="0"/>
              <a:t>Many companies, for example, set up wikis as an intranet for employees to collaborate on projects or access information, procedures, and documents.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smtClean="0"/>
              <a:t>Wikis and Collaboration</a:t>
            </a:r>
            <a:endParaRPr lang="en-US" sz="3600" dirty="0"/>
          </a:p>
        </p:txBody>
      </p:sp>
      <p:sp>
        <p:nvSpPr>
          <p:cNvPr id="3" name="Content Placeholder 2"/>
          <p:cNvSpPr>
            <a:spLocks noGrp="1"/>
          </p:cNvSpPr>
          <p:nvPr>
            <p:ph idx="1"/>
          </p:nvPr>
        </p:nvSpPr>
        <p:spPr>
          <a:xfrm>
            <a:off x="457200" y="914400"/>
            <a:ext cx="8229600" cy="5486400"/>
          </a:xfrm>
        </p:spPr>
        <p:txBody>
          <a:bodyPr>
            <a:normAutofit fontScale="92500"/>
          </a:bodyPr>
          <a:lstStyle/>
          <a:p>
            <a:r>
              <a:rPr lang="en-US" dirty="0" smtClean="0"/>
              <a:t>Contributors to a wiki typically must register before they can edit content or add comments.</a:t>
            </a:r>
          </a:p>
          <a:p>
            <a:r>
              <a:rPr lang="en-US" dirty="0" smtClean="0"/>
              <a:t>Wikis usually hold edits on a webpage until an editor or website manager can review them for accuracy. </a:t>
            </a:r>
          </a:p>
          <a:p>
            <a:r>
              <a:rPr lang="en-US" dirty="0" smtClean="0"/>
              <a:t>Unregistered users typically can review the content but cannot edit it or add comments.</a:t>
            </a:r>
          </a:p>
          <a:p>
            <a:r>
              <a:rPr lang="en-US" dirty="0" smtClean="0"/>
              <a:t>Wikipedia is a wiki, meaning anyone can edit almost any page and improve articles immediately. </a:t>
            </a:r>
          </a:p>
          <a:p>
            <a:r>
              <a:rPr lang="en-US" dirty="0" smtClean="0"/>
              <a:t>You do not need to register to do this.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Health and Fitness</a:t>
            </a:r>
            <a:endParaRPr lang="en-US" sz="4000" dirty="0"/>
          </a:p>
        </p:txBody>
      </p:sp>
      <p:sp>
        <p:nvSpPr>
          <p:cNvPr id="3" name="Content Placeholder 2"/>
          <p:cNvSpPr>
            <a:spLocks noGrp="1"/>
          </p:cNvSpPr>
          <p:nvPr>
            <p:ph idx="1"/>
          </p:nvPr>
        </p:nvSpPr>
        <p:spPr>
          <a:xfrm>
            <a:off x="457200" y="1143000"/>
            <a:ext cx="8229600" cy="4983163"/>
          </a:xfrm>
        </p:spPr>
        <p:txBody>
          <a:bodyPr/>
          <a:lstStyle/>
          <a:p>
            <a:r>
              <a:rPr lang="en-US" dirty="0" smtClean="0"/>
              <a:t>Many websites provide up-to-date medical, fitness, nutrition, or exercise information for public access.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Entertainment</a:t>
            </a:r>
            <a:endParaRPr lang="en-US" dirty="0"/>
          </a:p>
        </p:txBody>
      </p:sp>
      <p:sp>
        <p:nvSpPr>
          <p:cNvPr id="3" name="Content Placeholder 2"/>
          <p:cNvSpPr>
            <a:spLocks noGrp="1"/>
          </p:cNvSpPr>
          <p:nvPr>
            <p:ph idx="1"/>
          </p:nvPr>
        </p:nvSpPr>
        <p:spPr>
          <a:xfrm>
            <a:off x="304800" y="990600"/>
            <a:ext cx="8382000" cy="5135563"/>
          </a:xfrm>
        </p:spPr>
        <p:txBody>
          <a:bodyPr>
            <a:noAutofit/>
          </a:bodyPr>
          <a:lstStyle/>
          <a:p>
            <a:pPr algn="just"/>
            <a:r>
              <a:rPr lang="en-US" sz="3000" dirty="0" smtClean="0">
                <a:latin typeface="Arial" pitchFamily="34" charset="0"/>
                <a:cs typeface="Arial" pitchFamily="34" charset="0"/>
              </a:rPr>
              <a:t>An entertainment website offers music, videos, shows, performances, events, sports, games, and more in an interactive and engaging environment. </a:t>
            </a:r>
          </a:p>
          <a:p>
            <a:pPr algn="just"/>
            <a:r>
              <a:rPr lang="en-US" sz="3000" dirty="0" smtClean="0">
                <a:latin typeface="Arial" pitchFamily="34" charset="0"/>
                <a:cs typeface="Arial" pitchFamily="34" charset="0"/>
              </a:rPr>
              <a:t>Many entertainment websites support streaming media.</a:t>
            </a:r>
            <a:endParaRPr lang="en-US" sz="3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Entertainment</a:t>
            </a:r>
            <a:endParaRPr lang="en-US" dirty="0"/>
          </a:p>
        </p:txBody>
      </p:sp>
      <p:sp>
        <p:nvSpPr>
          <p:cNvPr id="3" name="Content Placeholder 2"/>
          <p:cNvSpPr>
            <a:spLocks noGrp="1"/>
          </p:cNvSpPr>
          <p:nvPr>
            <p:ph idx="1"/>
          </p:nvPr>
        </p:nvSpPr>
        <p:spPr>
          <a:xfrm>
            <a:off x="304800" y="990600"/>
            <a:ext cx="8382000" cy="5135563"/>
          </a:xfrm>
        </p:spPr>
        <p:txBody>
          <a:bodyPr>
            <a:normAutofit/>
          </a:bodyPr>
          <a:lstStyle/>
          <a:p>
            <a:r>
              <a:rPr lang="en-US" dirty="0" smtClean="0"/>
              <a:t>Streaming is the process of transferring data in a continuous and even flow, which allows users to access and use a file while it is transmitting. </a:t>
            </a:r>
          </a:p>
          <a:p>
            <a:r>
              <a:rPr lang="en-US" dirty="0" smtClean="0"/>
              <a:t>You can listen to streaming audio or watch streaming video, such as a live performance or broadcast, as it downloads to your computer, mobile device, or an Internetconnected television.</a:t>
            </a:r>
            <a:endParaRPr lang="en-US" dirty="0"/>
          </a:p>
        </p:txBody>
      </p:sp>
    </p:spTree>
    <p:extLst>
      <p:ext uri="{BB962C8B-B14F-4D97-AF65-F5344CB8AC3E}">
        <p14:creationId xmlns:p14="http://schemas.microsoft.com/office/powerpoint/2010/main" val="220481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Internet</a:t>
            </a:r>
            <a:endParaRPr lang="en-US" sz="4000" dirty="0"/>
          </a:p>
        </p:txBody>
      </p:sp>
      <p:sp>
        <p:nvSpPr>
          <p:cNvPr id="3" name="Content Placeholder 2"/>
          <p:cNvSpPr>
            <a:spLocks noGrp="1"/>
          </p:cNvSpPr>
          <p:nvPr>
            <p:ph idx="1"/>
          </p:nvPr>
        </p:nvSpPr>
        <p:spPr>
          <a:xfrm>
            <a:off x="990600" y="1676400"/>
            <a:ext cx="7408333" cy="3450696"/>
          </a:xfrm>
        </p:spPr>
        <p:txBody>
          <a:bodyPr>
            <a:normAutofit fontScale="77500" lnSpcReduction="20000"/>
          </a:bodyPr>
          <a:lstStyle/>
          <a:p>
            <a:r>
              <a:rPr lang="en-US" dirty="0" smtClean="0"/>
              <a:t>The </a:t>
            </a:r>
            <a:r>
              <a:rPr lang="en-US" b="1" dirty="0"/>
              <a:t>Internet is a worldwide collection of networks that </a:t>
            </a:r>
            <a:r>
              <a:rPr lang="en-US" b="1" dirty="0" smtClean="0"/>
              <a:t>connects </a:t>
            </a:r>
            <a:r>
              <a:rPr lang="en-US" dirty="0" smtClean="0"/>
              <a:t>millions </a:t>
            </a:r>
            <a:r>
              <a:rPr lang="en-US" dirty="0"/>
              <a:t>of businesses, government agencies, educational institutions, and individuals. </a:t>
            </a:r>
            <a:endParaRPr lang="en-US" dirty="0" smtClean="0"/>
          </a:p>
          <a:p>
            <a:r>
              <a:rPr lang="en-US" dirty="0" smtClean="0"/>
              <a:t>Internet is a network of Networks.</a:t>
            </a:r>
          </a:p>
          <a:p>
            <a:r>
              <a:rPr lang="en-US" dirty="0"/>
              <a:t>The web, messaging, and video </a:t>
            </a:r>
            <a:r>
              <a:rPr lang="en-US" dirty="0" smtClean="0"/>
              <a:t>communications are </a:t>
            </a:r>
            <a:r>
              <a:rPr lang="en-US" dirty="0"/>
              <a:t>some of the more widely used Internet </a:t>
            </a:r>
            <a:r>
              <a:rPr lang="en-US" dirty="0" smtClean="0"/>
              <a:t>services.</a:t>
            </a:r>
          </a:p>
          <a:p>
            <a:r>
              <a:rPr lang="en-US" dirty="0"/>
              <a:t>Other Internet services </a:t>
            </a:r>
            <a:r>
              <a:rPr lang="en-US" dirty="0" smtClean="0"/>
              <a:t>include chat </a:t>
            </a:r>
            <a:r>
              <a:rPr lang="en-US" dirty="0"/>
              <a:t>rooms, discussion forums, and file </a:t>
            </a:r>
            <a:r>
              <a:rPr lang="en-US" dirty="0" smtClean="0"/>
              <a:t>transfer.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Banking and Finance</a:t>
            </a:r>
            <a:endParaRPr lang="en-US" sz="4000" dirty="0"/>
          </a:p>
        </p:txBody>
      </p:sp>
      <p:sp>
        <p:nvSpPr>
          <p:cNvPr id="3" name="Content Placeholder 2"/>
          <p:cNvSpPr>
            <a:spLocks noGrp="1"/>
          </p:cNvSpPr>
          <p:nvPr>
            <p:ph idx="1"/>
          </p:nvPr>
        </p:nvSpPr>
        <p:spPr>
          <a:xfrm>
            <a:off x="251520" y="836712"/>
            <a:ext cx="8640960" cy="4983163"/>
          </a:xfrm>
        </p:spPr>
        <p:txBody>
          <a:bodyPr>
            <a:noAutofit/>
          </a:bodyPr>
          <a:lstStyle/>
          <a:p>
            <a:r>
              <a:rPr lang="en-US" sz="3000" dirty="0" smtClean="0">
                <a:latin typeface="Arial" pitchFamily="34" charset="0"/>
                <a:cs typeface="Arial" pitchFamily="34" charset="0"/>
              </a:rPr>
              <a:t>Online banking and online trading enable users to access their financial records from anywhere in the world, as long as they have an Internet connection. </a:t>
            </a:r>
          </a:p>
          <a:p>
            <a:r>
              <a:rPr lang="en-US" sz="3000" dirty="0" smtClean="0">
                <a:latin typeface="Arial" pitchFamily="34" charset="0"/>
                <a:cs typeface="Arial" pitchFamily="34" charset="0"/>
              </a:rPr>
              <a:t>Online banking</a:t>
            </a:r>
          </a:p>
          <a:p>
            <a:r>
              <a:rPr lang="en-US" sz="3000" dirty="0" smtClean="0">
                <a:latin typeface="Arial" pitchFamily="34" charset="0"/>
                <a:cs typeface="Arial" pitchFamily="34" charset="0"/>
              </a:rPr>
              <a:t>With online trading, users can invest in stocks, bonds, mutual funds, and so on, without using a broker.</a:t>
            </a:r>
            <a:endParaRPr lang="en-US" sz="3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Travel and Tourism</a:t>
            </a:r>
            <a:endParaRPr lang="en-US" sz="3600" dirty="0"/>
          </a:p>
        </p:txBody>
      </p:sp>
      <p:sp>
        <p:nvSpPr>
          <p:cNvPr id="3" name="Content Placeholder 2"/>
          <p:cNvSpPr>
            <a:spLocks noGrp="1"/>
          </p:cNvSpPr>
          <p:nvPr>
            <p:ph idx="1"/>
          </p:nvPr>
        </p:nvSpPr>
        <p:spPr>
          <a:xfrm>
            <a:off x="457200" y="990600"/>
            <a:ext cx="8229600" cy="5135563"/>
          </a:xfrm>
        </p:spPr>
        <p:txBody>
          <a:bodyPr>
            <a:normAutofit/>
          </a:bodyPr>
          <a:lstStyle/>
          <a:p>
            <a:r>
              <a:rPr lang="en-US" sz="3000" dirty="0" smtClean="0">
                <a:latin typeface="Arial" pitchFamily="34" charset="0"/>
                <a:cs typeface="Arial" pitchFamily="34" charset="0"/>
              </a:rPr>
              <a:t>Travel and tourism websites enable users to research travel options and make travel arrangements.</a:t>
            </a:r>
          </a:p>
          <a:p>
            <a:r>
              <a:rPr lang="en-US" sz="3000" dirty="0" smtClean="0">
                <a:latin typeface="Arial" pitchFamily="34" charset="0"/>
                <a:cs typeface="Arial" pitchFamily="34" charset="0"/>
              </a:rPr>
              <a:t>On these websites, you typically can read travel reviews, search for and compare flights and prices, order airline tickets, book a room, or reserve a rental car.</a:t>
            </a:r>
            <a:endParaRPr lang="en-US" sz="3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smtClean="0"/>
              <a:t>Mapping</a:t>
            </a:r>
            <a:endParaRPr lang="en-US" dirty="0"/>
          </a:p>
        </p:txBody>
      </p:sp>
      <p:sp>
        <p:nvSpPr>
          <p:cNvPr id="3" name="Content Placeholder 2"/>
          <p:cNvSpPr>
            <a:spLocks noGrp="1"/>
          </p:cNvSpPr>
          <p:nvPr>
            <p:ph idx="1"/>
          </p:nvPr>
        </p:nvSpPr>
        <p:spPr>
          <a:xfrm>
            <a:off x="251520" y="980728"/>
            <a:ext cx="8568952" cy="4830763"/>
          </a:xfrm>
        </p:spPr>
        <p:txBody>
          <a:bodyPr>
            <a:noAutofit/>
          </a:bodyPr>
          <a:lstStyle/>
          <a:p>
            <a:r>
              <a:rPr lang="en-US" sz="3000" dirty="0" smtClean="0">
                <a:latin typeface="Arial" pitchFamily="34" charset="0"/>
                <a:cs typeface="Arial" pitchFamily="34" charset="0"/>
              </a:rPr>
              <a:t>Several mapping website and web apps exist that enable you to display up-to-date maps by searching for an address, postal code, phone number, or point of interest (such as an airport, lodging, or historical site).</a:t>
            </a:r>
            <a:endParaRPr lang="en-US" sz="3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smtClean="0"/>
              <a:t>Mapping</a:t>
            </a:r>
            <a:endParaRPr lang="en-US" dirty="0"/>
          </a:p>
        </p:txBody>
      </p:sp>
      <p:sp>
        <p:nvSpPr>
          <p:cNvPr id="3" name="Content Placeholder 2"/>
          <p:cNvSpPr>
            <a:spLocks noGrp="1"/>
          </p:cNvSpPr>
          <p:nvPr>
            <p:ph idx="1"/>
          </p:nvPr>
        </p:nvSpPr>
        <p:spPr>
          <a:xfrm>
            <a:off x="251520" y="980728"/>
            <a:ext cx="8568952" cy="4830763"/>
          </a:xfrm>
        </p:spPr>
        <p:txBody>
          <a:bodyPr>
            <a:noAutofit/>
          </a:bodyPr>
          <a:lstStyle/>
          <a:p>
            <a:r>
              <a:rPr lang="en-US" sz="3000" dirty="0" smtClean="0">
                <a:latin typeface="Arial" pitchFamily="34" charset="0"/>
                <a:cs typeface="Arial" pitchFamily="34" charset="0"/>
              </a:rPr>
              <a:t>These websites also provide directions when a user enters a starting and destination point. </a:t>
            </a:r>
          </a:p>
          <a:p>
            <a:r>
              <a:rPr lang="en-US" sz="3000" dirty="0" smtClean="0">
                <a:latin typeface="Arial" pitchFamily="34" charset="0"/>
                <a:cs typeface="Arial" pitchFamily="34" charset="0"/>
              </a:rPr>
              <a:t>Many work with GPS to determine where a user is located, eliminating the need for a user to enter the starting point and enabling the website to recommend nearby points of interest.</a:t>
            </a:r>
            <a:endParaRPr lang="en-US" sz="3000" dirty="0">
              <a:latin typeface="Arial" pitchFamily="34" charset="0"/>
              <a:cs typeface="Arial" pitchFamily="34" charset="0"/>
            </a:endParaRPr>
          </a:p>
        </p:txBody>
      </p:sp>
    </p:spTree>
    <p:extLst>
      <p:ext uri="{BB962C8B-B14F-4D97-AF65-F5344CB8AC3E}">
        <p14:creationId xmlns:p14="http://schemas.microsoft.com/office/powerpoint/2010/main" val="3664491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Retail</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pPr algn="just"/>
            <a:r>
              <a:rPr lang="en-US" sz="3000" dirty="0" smtClean="0">
                <a:latin typeface="Arial" pitchFamily="34" charset="0"/>
                <a:cs typeface="Arial" pitchFamily="34" charset="0"/>
              </a:rPr>
              <a:t>You can purchase just about any product or service on the web, a process that sometimes is called e-retail (short for electronic retail). </a:t>
            </a:r>
          </a:p>
          <a:p>
            <a:pPr algn="just"/>
            <a:r>
              <a:rPr lang="en-US" sz="3000" dirty="0" smtClean="0">
                <a:latin typeface="Arial" pitchFamily="34" charset="0"/>
                <a:cs typeface="Arial" pitchFamily="34" charset="0"/>
              </a:rPr>
              <a:t>To purchase online, the customer visits the business’s electronic storefront, which contains product descriptions, images, and a shopping cart.</a:t>
            </a:r>
          </a:p>
          <a:p>
            <a:pPr algn="just"/>
            <a:r>
              <a:rPr lang="en-US" sz="3000" dirty="0" smtClean="0">
                <a:latin typeface="Arial" pitchFamily="34" charset="0"/>
                <a:cs typeface="Arial" pitchFamily="34" charset="0"/>
              </a:rPr>
              <a:t>The shopping cart allows the customer to collect purchases.</a:t>
            </a:r>
            <a:endParaRPr lang="en-US" sz="3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Careers and Employment</a:t>
            </a:r>
            <a:endParaRPr lang="en-US" sz="3600" dirty="0"/>
          </a:p>
        </p:txBody>
      </p:sp>
      <p:sp>
        <p:nvSpPr>
          <p:cNvPr id="3" name="Content Placeholder 2"/>
          <p:cNvSpPr>
            <a:spLocks noGrp="1"/>
          </p:cNvSpPr>
          <p:nvPr>
            <p:ph idx="1"/>
          </p:nvPr>
        </p:nvSpPr>
        <p:spPr>
          <a:xfrm>
            <a:off x="304800" y="1066800"/>
            <a:ext cx="8382000" cy="5059363"/>
          </a:xfrm>
        </p:spPr>
        <p:txBody>
          <a:bodyPr>
            <a:normAutofit/>
          </a:bodyPr>
          <a:lstStyle/>
          <a:p>
            <a:r>
              <a:rPr lang="en-US" sz="3000" dirty="0" smtClean="0">
                <a:latin typeface="Arial" pitchFamily="34" charset="0"/>
                <a:cs typeface="Arial" pitchFamily="34" charset="0"/>
              </a:rPr>
              <a:t>You can search the web for career information and job openings. </a:t>
            </a:r>
          </a:p>
          <a:p>
            <a:r>
              <a:rPr lang="en-US" sz="3000" dirty="0" smtClean="0">
                <a:latin typeface="Arial" pitchFamily="34" charset="0"/>
                <a:cs typeface="Arial" pitchFamily="34" charset="0"/>
              </a:rPr>
              <a:t>Job search websites list thousands of openings in hundreds of fields, companies, and locations. </a:t>
            </a:r>
          </a:p>
          <a:p>
            <a:r>
              <a:rPr lang="en-US" sz="3000" dirty="0" smtClean="0">
                <a:latin typeface="Arial" pitchFamily="34" charset="0"/>
                <a:cs typeface="Arial" pitchFamily="34" charset="0"/>
              </a:rPr>
              <a:t>This information may include required training and education, salary data, working conditions, job descriptions, and more. </a:t>
            </a:r>
          </a:p>
          <a:p>
            <a:r>
              <a:rPr lang="en-US" sz="3000" dirty="0" smtClean="0">
                <a:latin typeface="Arial" pitchFamily="34" charset="0"/>
                <a:cs typeface="Arial" pitchFamily="34" charset="0"/>
              </a:rPr>
              <a:t>In addition, many organizations advertise careers on their websites.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E-Commerce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lgn="just"/>
            <a:r>
              <a:rPr lang="en-US" sz="3000" dirty="0" smtClean="0">
                <a:latin typeface="Arial" pitchFamily="34" charset="0"/>
                <a:cs typeface="Arial" pitchFamily="34" charset="0"/>
              </a:rPr>
              <a:t>E-commerce, short for electronic commerce, is a business transaction that occurs over an electronic network, such as the Internet. </a:t>
            </a:r>
          </a:p>
          <a:p>
            <a:pPr algn="just"/>
            <a:r>
              <a:rPr lang="en-US" sz="3000" dirty="0" smtClean="0">
                <a:latin typeface="Arial" pitchFamily="34" charset="0"/>
                <a:cs typeface="Arial" pitchFamily="34" charset="0"/>
              </a:rPr>
              <a:t>Some people use the term </a:t>
            </a:r>
            <a:r>
              <a:rPr lang="en-US" sz="3000" i="1" dirty="0" smtClean="0">
                <a:latin typeface="Arial" pitchFamily="34" charset="0"/>
                <a:cs typeface="Arial" pitchFamily="34" charset="0"/>
              </a:rPr>
              <a:t>m-commerce (mobile commerce) to identify e-commerce </a:t>
            </a:r>
            <a:r>
              <a:rPr lang="en-US" sz="3000" dirty="0" smtClean="0">
                <a:latin typeface="Arial" pitchFamily="34" charset="0"/>
                <a:cs typeface="Arial" pitchFamily="34" charset="0"/>
              </a:rPr>
              <a:t>that takes place using mobile devices. </a:t>
            </a:r>
          </a:p>
          <a:p>
            <a:pPr algn="just"/>
            <a:r>
              <a:rPr lang="en-US" sz="3000" dirty="0" smtClean="0">
                <a:latin typeface="Arial" pitchFamily="34" charset="0"/>
                <a:cs typeface="Arial" pitchFamily="34" charset="0"/>
              </a:rPr>
              <a:t>Popular uses of e-commerce by consumers include shopping and auctions, finance, travel etc.</a:t>
            </a:r>
            <a:endParaRPr lang="en-US" sz="3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E-Commerce</a:t>
            </a:r>
            <a:endParaRPr lang="en-US" dirty="0"/>
          </a:p>
        </p:txBody>
      </p:sp>
      <p:sp>
        <p:nvSpPr>
          <p:cNvPr id="3" name="Content Placeholder 2"/>
          <p:cNvSpPr>
            <a:spLocks noGrp="1"/>
          </p:cNvSpPr>
          <p:nvPr>
            <p:ph idx="1"/>
          </p:nvPr>
        </p:nvSpPr>
        <p:spPr>
          <a:xfrm>
            <a:off x="467544" y="764704"/>
            <a:ext cx="8229600" cy="5334000"/>
          </a:xfrm>
        </p:spPr>
        <p:txBody>
          <a:bodyPr>
            <a:noAutofit/>
          </a:bodyPr>
          <a:lstStyle/>
          <a:p>
            <a:pPr marL="0" indent="0" algn="just">
              <a:buNone/>
            </a:pPr>
            <a:r>
              <a:rPr lang="en-US" sz="3000" dirty="0" smtClean="0">
                <a:latin typeface="Arial" pitchFamily="34" charset="0"/>
                <a:cs typeface="Arial" pitchFamily="34" charset="0"/>
              </a:rPr>
              <a:t>Three types of e-commerce websites are:</a:t>
            </a:r>
          </a:p>
          <a:p>
            <a:pPr algn="just"/>
            <a:r>
              <a:rPr lang="en-US" sz="3000" dirty="0" smtClean="0">
                <a:latin typeface="Arial" pitchFamily="34" charset="0"/>
                <a:cs typeface="Arial" pitchFamily="34" charset="0"/>
              </a:rPr>
              <a:t>Business-to-consumer (B2C ) e-commerce consists of the sale of goods/ services, such as at a shopping website.</a:t>
            </a:r>
          </a:p>
          <a:p>
            <a:pPr algn="just"/>
            <a:r>
              <a:rPr lang="en-US" sz="3000" dirty="0" smtClean="0">
                <a:latin typeface="Arial" pitchFamily="34" charset="0"/>
                <a:cs typeface="Arial" pitchFamily="34" charset="0"/>
              </a:rPr>
              <a:t>Consumer-to-consumer (C2C ) e-commerce occurs when one consumer sells directly to another, such as in an online auction.</a:t>
            </a:r>
            <a:endParaRPr lang="en-US" sz="3000" dirty="0">
              <a:latin typeface="Arial" pitchFamily="34" charset="0"/>
              <a:cs typeface="Arial" pitchFamily="34" charset="0"/>
            </a:endParaRPr>
          </a:p>
        </p:txBody>
      </p:sp>
    </p:spTree>
    <p:extLst>
      <p:ext uri="{BB962C8B-B14F-4D97-AF65-F5344CB8AC3E}">
        <p14:creationId xmlns:p14="http://schemas.microsoft.com/office/powerpoint/2010/main" val="835692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E-Commerce</a:t>
            </a:r>
            <a:endParaRPr lang="en-US" dirty="0"/>
          </a:p>
        </p:txBody>
      </p:sp>
      <p:sp>
        <p:nvSpPr>
          <p:cNvPr id="3" name="Content Placeholder 2"/>
          <p:cNvSpPr>
            <a:spLocks noGrp="1"/>
          </p:cNvSpPr>
          <p:nvPr>
            <p:ph idx="1"/>
          </p:nvPr>
        </p:nvSpPr>
        <p:spPr>
          <a:xfrm>
            <a:off x="467544" y="764704"/>
            <a:ext cx="8229600" cy="5334000"/>
          </a:xfrm>
        </p:spPr>
        <p:txBody>
          <a:bodyPr>
            <a:noAutofit/>
          </a:bodyPr>
          <a:lstStyle/>
          <a:p>
            <a:pPr algn="just"/>
            <a:r>
              <a:rPr lang="en-US" sz="3000" dirty="0" smtClean="0">
                <a:latin typeface="Arial" pitchFamily="34" charset="0"/>
                <a:cs typeface="Arial" pitchFamily="34" charset="0"/>
              </a:rPr>
              <a:t>Business-to-business (B2B) e-commerce occurs when businesses provide goods and services to other businesses, such as online advertising, recruiting, market research, technical support, and training.</a:t>
            </a:r>
            <a:endParaRPr lang="en-US" sz="3000" dirty="0">
              <a:latin typeface="Arial" pitchFamily="34" charset="0"/>
              <a:cs typeface="Arial" pitchFamily="34" charset="0"/>
            </a:endParaRPr>
          </a:p>
        </p:txBody>
      </p:sp>
    </p:spTree>
    <p:extLst>
      <p:ext uri="{BB962C8B-B14F-4D97-AF65-F5344CB8AC3E}">
        <p14:creationId xmlns:p14="http://schemas.microsoft.com/office/powerpoint/2010/main" val="78947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Portals</a:t>
            </a:r>
            <a:endParaRPr lang="en-US" dirty="0"/>
          </a:p>
        </p:txBody>
      </p:sp>
      <p:sp>
        <p:nvSpPr>
          <p:cNvPr id="3" name="Content Placeholder 2"/>
          <p:cNvSpPr>
            <a:spLocks noGrp="1"/>
          </p:cNvSpPr>
          <p:nvPr>
            <p:ph idx="1"/>
          </p:nvPr>
        </p:nvSpPr>
        <p:spPr>
          <a:xfrm>
            <a:off x="228600" y="1219200"/>
            <a:ext cx="8447856" cy="4906963"/>
          </a:xfrm>
        </p:spPr>
        <p:txBody>
          <a:bodyPr>
            <a:normAutofit/>
          </a:bodyPr>
          <a:lstStyle/>
          <a:p>
            <a:pPr algn="just"/>
            <a:r>
              <a:rPr lang="en-US" sz="3000" dirty="0" smtClean="0">
                <a:latin typeface="Arial" pitchFamily="34" charset="0"/>
                <a:cs typeface="Arial" pitchFamily="34" charset="0"/>
              </a:rPr>
              <a:t>A </a:t>
            </a:r>
            <a:r>
              <a:rPr lang="en-US" sz="3000" b="1" dirty="0" smtClean="0">
                <a:latin typeface="Arial" pitchFamily="34" charset="0"/>
                <a:cs typeface="Arial" pitchFamily="34" charset="0"/>
              </a:rPr>
              <a:t>portal is a website that offers a variety of Internet services from a single, convenient </a:t>
            </a:r>
            <a:r>
              <a:rPr lang="en-US" sz="3000" dirty="0" smtClean="0">
                <a:latin typeface="Arial" pitchFamily="34" charset="0"/>
                <a:cs typeface="Arial" pitchFamily="34" charset="0"/>
              </a:rPr>
              <a:t>Location.</a:t>
            </a:r>
          </a:p>
          <a:p>
            <a:pPr algn="just"/>
            <a:r>
              <a:rPr lang="en-US" sz="3000" dirty="0" smtClean="0">
                <a:latin typeface="Arial" pitchFamily="34" charset="0"/>
                <a:cs typeface="Arial" pitchFamily="34" charset="0"/>
              </a:rPr>
              <a:t>Most portals offer these free services: search engine; news, sports, and weather; web publishing; yellow pages; stock quotes; maps; shopping; and email and other communications services.</a:t>
            </a:r>
            <a:endParaRPr lang="en-US" sz="3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Connecting to the Internet</a:t>
            </a:r>
            <a:endParaRPr lang="en-US" sz="4000" dirty="0"/>
          </a:p>
        </p:txBody>
      </p:sp>
      <p:sp>
        <p:nvSpPr>
          <p:cNvPr id="3" name="Content Placeholder 2"/>
          <p:cNvSpPr>
            <a:spLocks noGrp="1"/>
          </p:cNvSpPr>
          <p:nvPr>
            <p:ph idx="1"/>
          </p:nvPr>
        </p:nvSpPr>
        <p:spPr>
          <a:xfrm>
            <a:off x="457200" y="1066800"/>
            <a:ext cx="8229600" cy="5562600"/>
          </a:xfrm>
        </p:spPr>
        <p:txBody>
          <a:bodyPr>
            <a:noAutofit/>
          </a:bodyPr>
          <a:lstStyle/>
          <a:p>
            <a:r>
              <a:rPr lang="en-US" sz="2000" dirty="0"/>
              <a:t>Users can connect their computers and mobile devices to the Internet through wired or </a:t>
            </a:r>
            <a:r>
              <a:rPr lang="en-US" sz="2000" dirty="0" smtClean="0"/>
              <a:t>wireless technology.</a:t>
            </a:r>
          </a:p>
          <a:p>
            <a:r>
              <a:rPr lang="en-US" sz="2000" dirty="0"/>
              <a:t>With wired connections, a computer </a:t>
            </a:r>
            <a:r>
              <a:rPr lang="en-US" sz="2000" dirty="0" smtClean="0"/>
              <a:t>or device </a:t>
            </a:r>
            <a:r>
              <a:rPr lang="en-US" sz="2000" dirty="0"/>
              <a:t>physically attaches via a cable or wire to a communications device, such as a modem, </a:t>
            </a:r>
            <a:r>
              <a:rPr lang="en-US" sz="2000" dirty="0" smtClean="0"/>
              <a:t>that transmits </a:t>
            </a:r>
            <a:r>
              <a:rPr lang="en-US" sz="2000" dirty="0"/>
              <a:t>data and other items over transmission media to the Internet. </a:t>
            </a:r>
            <a:endParaRPr lang="en-US" sz="2000" dirty="0" smtClean="0"/>
          </a:p>
          <a:p>
            <a:r>
              <a:rPr lang="en-US" sz="2000" dirty="0" smtClean="0"/>
              <a:t>For </a:t>
            </a:r>
            <a:r>
              <a:rPr lang="en-US" sz="2000" dirty="0"/>
              <a:t>wireless </a:t>
            </a:r>
            <a:r>
              <a:rPr lang="en-US" sz="2000" dirty="0" smtClean="0"/>
              <a:t>connections, many </a:t>
            </a:r>
            <a:r>
              <a:rPr lang="en-US" sz="2000" dirty="0"/>
              <a:t>mobile computers and devices include the necessary built-in technology so that they </a:t>
            </a:r>
            <a:r>
              <a:rPr lang="en-US" sz="2000" dirty="0" smtClean="0"/>
              <a:t>can transmit </a:t>
            </a:r>
            <a:r>
              <a:rPr lang="en-US" sz="2000" dirty="0"/>
              <a:t>data and other items wirelessly. </a:t>
            </a:r>
            <a:endParaRPr lang="en-US" sz="2000" dirty="0" smtClean="0"/>
          </a:p>
          <a:p>
            <a:r>
              <a:rPr lang="en-US" sz="2000" dirty="0" smtClean="0"/>
              <a:t>Computers </a:t>
            </a:r>
            <a:r>
              <a:rPr lang="en-US" sz="2000" dirty="0"/>
              <a:t>without this capability can use a </a:t>
            </a:r>
            <a:r>
              <a:rPr lang="en-US" sz="2000" dirty="0" smtClean="0"/>
              <a:t>wireless modem </a:t>
            </a:r>
            <a:r>
              <a:rPr lang="en-US" sz="2000" dirty="0"/>
              <a:t>or other communications device that enables wireless connectivity. </a:t>
            </a:r>
            <a:endParaRPr lang="en-US" sz="2000" dirty="0" smtClean="0"/>
          </a:p>
          <a:p>
            <a:r>
              <a:rPr lang="en-US" sz="2000" dirty="0" smtClean="0"/>
              <a:t>A </a:t>
            </a:r>
            <a:r>
              <a:rPr lang="en-US" sz="2000" i="1" dirty="0"/>
              <a:t>wireless modem, </a:t>
            </a:r>
            <a:r>
              <a:rPr lang="en-US" sz="2000" i="1" dirty="0" smtClean="0"/>
              <a:t>for </a:t>
            </a:r>
            <a:r>
              <a:rPr lang="en-US" sz="2000" dirty="0" smtClean="0"/>
              <a:t>example</a:t>
            </a:r>
            <a:r>
              <a:rPr lang="en-US" sz="2000" dirty="0"/>
              <a:t>, uses a wireless communications technology (such as cellular radio, satellite, or Wi-Fi) </a:t>
            </a:r>
            <a:r>
              <a:rPr lang="en-US" sz="2000" dirty="0" smtClean="0"/>
              <a:t>to connect </a:t>
            </a:r>
            <a:r>
              <a:rPr lang="en-US" sz="2000" dirty="0"/>
              <a:t>to the Internet</a:t>
            </a:r>
            <a:r>
              <a:rPr lang="en-US" sz="2000" dirty="0" smtClean="0"/>
              <a:t>.</a:t>
            </a:r>
          </a:p>
          <a:p>
            <a:r>
              <a:rPr lang="en-US" sz="2000" dirty="0"/>
              <a:t>Today, users often connect to the Internet via </a:t>
            </a:r>
            <a:r>
              <a:rPr lang="en-US" sz="2000" i="1" dirty="0"/>
              <a:t>broadband Internet service because of its fast </a:t>
            </a:r>
            <a:r>
              <a:rPr lang="en-US" sz="2000" i="1" dirty="0" smtClean="0"/>
              <a:t>data </a:t>
            </a:r>
            <a:r>
              <a:rPr lang="en-US" sz="2000" dirty="0" smtClean="0"/>
              <a:t>transfer </a:t>
            </a:r>
            <a:r>
              <a:rPr lang="en-US" sz="2000" dirty="0"/>
              <a:t>speeds and its always-on connection.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smtClean="0"/>
              <a:t>Content Aggregation</a:t>
            </a:r>
            <a:endParaRPr lang="en-US" sz="3600" dirty="0"/>
          </a:p>
        </p:txBody>
      </p:sp>
      <p:sp>
        <p:nvSpPr>
          <p:cNvPr id="3" name="Content Placeholder 2"/>
          <p:cNvSpPr>
            <a:spLocks noGrp="1"/>
          </p:cNvSpPr>
          <p:nvPr>
            <p:ph idx="1"/>
          </p:nvPr>
        </p:nvSpPr>
        <p:spPr>
          <a:xfrm>
            <a:off x="457200" y="990600"/>
            <a:ext cx="8229600" cy="5410200"/>
          </a:xfrm>
        </p:spPr>
        <p:txBody>
          <a:bodyPr>
            <a:normAutofit fontScale="92500" lnSpcReduction="10000"/>
          </a:bodyPr>
          <a:lstStyle/>
          <a:p>
            <a:pPr algn="just"/>
            <a:r>
              <a:rPr lang="en-US" dirty="0" smtClean="0">
                <a:latin typeface="Arial" pitchFamily="34" charset="0"/>
                <a:cs typeface="Arial" pitchFamily="34" charset="0"/>
              </a:rPr>
              <a:t>A </a:t>
            </a:r>
            <a:r>
              <a:rPr lang="en-US" b="1" dirty="0" smtClean="0">
                <a:latin typeface="Arial" pitchFamily="34" charset="0"/>
                <a:cs typeface="Arial" pitchFamily="34" charset="0"/>
              </a:rPr>
              <a:t>content aggregation website or web app, sometimes called a </a:t>
            </a:r>
            <a:r>
              <a:rPr lang="en-US" b="1" i="1" dirty="0" smtClean="0">
                <a:latin typeface="Arial" pitchFamily="34" charset="0"/>
                <a:cs typeface="Arial" pitchFamily="34" charset="0"/>
              </a:rPr>
              <a:t>curation website, allows users </a:t>
            </a:r>
            <a:r>
              <a:rPr lang="en-US" dirty="0" smtClean="0">
                <a:latin typeface="Arial" pitchFamily="34" charset="0"/>
                <a:cs typeface="Arial" pitchFamily="34" charset="0"/>
              </a:rPr>
              <a:t>to collect and compile content from a variety of websites about a particular topic or theme;</a:t>
            </a:r>
          </a:p>
          <a:p>
            <a:pPr algn="just"/>
            <a:r>
              <a:rPr lang="en-US" dirty="0" smtClean="0">
                <a:latin typeface="Arial" pitchFamily="34" charset="0"/>
                <a:cs typeface="Arial" pitchFamily="34" charset="0"/>
              </a:rPr>
              <a:t>For example: news, reviews, images, videos, podcasts, and blogs. </a:t>
            </a:r>
          </a:p>
          <a:p>
            <a:pPr algn="just"/>
            <a:r>
              <a:rPr lang="en-US" dirty="0" smtClean="0">
                <a:latin typeface="Arial" pitchFamily="34" charset="0"/>
                <a:cs typeface="Arial" pitchFamily="34" charset="0"/>
              </a:rPr>
              <a:t>Content aggregation websites save users time because they need to visit only one website (the content aggregation website) instead of visiting multiple websites to obtain information.</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Digital Media on the Web</a:t>
            </a:r>
            <a:endParaRPr lang="en-US" sz="3600" dirty="0"/>
          </a:p>
        </p:txBody>
      </p:sp>
      <p:sp>
        <p:nvSpPr>
          <p:cNvPr id="3" name="Content Placeholder 2"/>
          <p:cNvSpPr>
            <a:spLocks noGrp="1"/>
          </p:cNvSpPr>
          <p:nvPr>
            <p:ph idx="1"/>
          </p:nvPr>
        </p:nvSpPr>
        <p:spPr>
          <a:xfrm>
            <a:off x="457200" y="990600"/>
            <a:ext cx="8229600" cy="5135563"/>
          </a:xfrm>
        </p:spPr>
        <p:txBody>
          <a:bodyPr>
            <a:normAutofit/>
          </a:bodyPr>
          <a:lstStyle/>
          <a:p>
            <a:r>
              <a:rPr lang="en-US" sz="3000" dirty="0" smtClean="0">
                <a:latin typeface="Arial" pitchFamily="34" charset="0"/>
                <a:cs typeface="Arial" pitchFamily="34" charset="0"/>
              </a:rPr>
              <a:t>Most webpages include </a:t>
            </a:r>
            <a:r>
              <a:rPr lang="en-US" sz="3000" i="1" dirty="0" smtClean="0">
                <a:latin typeface="Arial" pitchFamily="34" charset="0"/>
                <a:cs typeface="Arial" pitchFamily="34" charset="0"/>
              </a:rPr>
              <a:t>multimedia, </a:t>
            </a:r>
            <a:r>
              <a:rPr lang="en-US" sz="3000" dirty="0" smtClean="0">
                <a:latin typeface="Arial" pitchFamily="34" charset="0"/>
                <a:cs typeface="Arial" pitchFamily="34" charset="0"/>
              </a:rPr>
              <a:t>which refers to any application that combines text with media. </a:t>
            </a:r>
          </a:p>
          <a:p>
            <a:r>
              <a:rPr lang="en-US" sz="3000" dirty="0" smtClean="0">
                <a:latin typeface="Arial" pitchFamily="34" charset="0"/>
                <a:cs typeface="Arial" pitchFamily="34" charset="0"/>
              </a:rPr>
              <a:t>Media includes graphics, animation, audio, video etc.</a:t>
            </a:r>
            <a:endParaRPr lang="en-US" sz="3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Graphics</a:t>
            </a:r>
            <a:endParaRPr lang="en-US" dirty="0"/>
          </a:p>
        </p:txBody>
      </p:sp>
      <p:sp>
        <p:nvSpPr>
          <p:cNvPr id="3" name="Content Placeholder 2"/>
          <p:cNvSpPr>
            <a:spLocks noGrp="1"/>
          </p:cNvSpPr>
          <p:nvPr>
            <p:ph idx="1"/>
          </p:nvPr>
        </p:nvSpPr>
        <p:spPr>
          <a:xfrm>
            <a:off x="323528" y="908720"/>
            <a:ext cx="8075240" cy="5334000"/>
          </a:xfrm>
        </p:spPr>
        <p:txBody>
          <a:bodyPr>
            <a:noAutofit/>
          </a:bodyPr>
          <a:lstStyle/>
          <a:p>
            <a:pPr algn="just"/>
            <a:r>
              <a:rPr lang="en-US" sz="3000" dirty="0" smtClean="0">
                <a:latin typeface="Arial" pitchFamily="34" charset="0"/>
                <a:cs typeface="Arial" pitchFamily="34" charset="0"/>
              </a:rPr>
              <a:t>A </a:t>
            </a:r>
            <a:r>
              <a:rPr lang="en-US" sz="3000" b="1" dirty="0" smtClean="0">
                <a:latin typeface="Arial" pitchFamily="34" charset="0"/>
                <a:cs typeface="Arial" pitchFamily="34" charset="0"/>
              </a:rPr>
              <a:t>graphic is a visual </a:t>
            </a:r>
            <a:r>
              <a:rPr lang="en-US" sz="3000" dirty="0" smtClean="0">
                <a:latin typeface="Arial" pitchFamily="34" charset="0"/>
                <a:cs typeface="Arial" pitchFamily="34" charset="0"/>
              </a:rPr>
              <a:t>representation of nontext information, such as a drawing, chart, or photo. </a:t>
            </a:r>
          </a:p>
          <a:p>
            <a:pPr algn="just"/>
            <a:r>
              <a:rPr lang="en-US" sz="3000" dirty="0" smtClean="0">
                <a:latin typeface="Arial" pitchFamily="34" charset="0"/>
                <a:cs typeface="Arial" pitchFamily="34" charset="0"/>
              </a:rPr>
              <a:t>Websites may also use thumbnails on their pages because larger graphics can be time-consuming to display. </a:t>
            </a:r>
          </a:p>
          <a:p>
            <a:pPr algn="just"/>
            <a:r>
              <a:rPr lang="en-US" sz="3000" dirty="0" smtClean="0">
                <a:latin typeface="Arial" pitchFamily="34" charset="0"/>
                <a:cs typeface="Arial" pitchFamily="34" charset="0"/>
              </a:rPr>
              <a:t>A </a:t>
            </a:r>
            <a:r>
              <a:rPr lang="en-US" sz="3000" i="1" dirty="0" smtClean="0">
                <a:latin typeface="Arial" pitchFamily="34" charset="0"/>
                <a:cs typeface="Arial" pitchFamily="34" charset="0"/>
              </a:rPr>
              <a:t>thumbnail is a small </a:t>
            </a:r>
            <a:r>
              <a:rPr lang="en-US" sz="3000" dirty="0" smtClean="0">
                <a:latin typeface="Arial" pitchFamily="34" charset="0"/>
                <a:cs typeface="Arial" pitchFamily="34" charset="0"/>
              </a:rPr>
              <a:t>version of a larger image.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Graphics</a:t>
            </a:r>
            <a:endParaRPr lang="en-US" dirty="0"/>
          </a:p>
        </p:txBody>
      </p:sp>
      <p:sp>
        <p:nvSpPr>
          <p:cNvPr id="3" name="Content Placeholder 2"/>
          <p:cNvSpPr>
            <a:spLocks noGrp="1"/>
          </p:cNvSpPr>
          <p:nvPr>
            <p:ph idx="1"/>
          </p:nvPr>
        </p:nvSpPr>
        <p:spPr>
          <a:xfrm>
            <a:off x="228600" y="980728"/>
            <a:ext cx="8519864" cy="5648672"/>
          </a:xfrm>
        </p:spPr>
        <p:txBody>
          <a:bodyPr>
            <a:normAutofit/>
          </a:bodyPr>
          <a:lstStyle/>
          <a:p>
            <a:pPr algn="just"/>
            <a:r>
              <a:rPr lang="en-US" sz="3000" dirty="0" smtClean="0">
                <a:latin typeface="Arial" pitchFamily="34" charset="0"/>
                <a:cs typeface="Arial" pitchFamily="34" charset="0"/>
              </a:rPr>
              <a:t>An </a:t>
            </a:r>
            <a:r>
              <a:rPr lang="en-US" sz="3000" i="1" dirty="0" smtClean="0">
                <a:latin typeface="Arial" pitchFamily="34" charset="0"/>
                <a:cs typeface="Arial" pitchFamily="34" charset="0"/>
              </a:rPr>
              <a:t>infographic (short for information graphic) is a visual </a:t>
            </a:r>
            <a:r>
              <a:rPr lang="en-US" sz="3000" dirty="0" smtClean="0">
                <a:latin typeface="Arial" pitchFamily="34" charset="0"/>
                <a:cs typeface="Arial" pitchFamily="34" charset="0"/>
              </a:rPr>
              <a:t>representation of data or information, designed to communicate quickly, simplify complex concepts, or present patterns or trends</a:t>
            </a:r>
          </a:p>
          <a:p>
            <a:pPr algn="just"/>
            <a:r>
              <a:rPr lang="en-US" sz="3000" dirty="0" smtClean="0">
                <a:latin typeface="Arial" pitchFamily="34" charset="0"/>
                <a:cs typeface="Arial" pitchFamily="34" charset="0"/>
              </a:rPr>
              <a:t>Many forms of infographics exist: maps, signs, charts, and diagrams.</a:t>
            </a:r>
          </a:p>
          <a:p>
            <a:pPr algn="just"/>
            <a:r>
              <a:rPr lang="en-US" sz="3000" dirty="0" smtClean="0">
                <a:latin typeface="Arial" pitchFamily="34" charset="0"/>
                <a:cs typeface="Arial" pitchFamily="34" charset="0"/>
              </a:rPr>
              <a:t>Of the graphics formats for displaying images on the web , the JPEG and PNG formats are more common.</a:t>
            </a:r>
            <a:endParaRPr lang="en-US" sz="3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Graphics</a:t>
            </a:r>
            <a:endParaRPr lang="en-US" dirty="0"/>
          </a:p>
        </p:txBody>
      </p:sp>
      <p:sp>
        <p:nvSpPr>
          <p:cNvPr id="3" name="Content Placeholder 2"/>
          <p:cNvSpPr>
            <a:spLocks noGrp="1"/>
          </p:cNvSpPr>
          <p:nvPr>
            <p:ph idx="1"/>
          </p:nvPr>
        </p:nvSpPr>
        <p:spPr>
          <a:xfrm>
            <a:off x="228600" y="1143000"/>
            <a:ext cx="8447856" cy="5486400"/>
          </a:xfrm>
        </p:spPr>
        <p:txBody>
          <a:bodyPr>
            <a:normAutofit/>
          </a:bodyPr>
          <a:lstStyle/>
          <a:p>
            <a:pPr algn="just"/>
            <a:r>
              <a:rPr lang="en-US" sz="3000" i="1" dirty="0" smtClean="0">
                <a:latin typeface="Arial" pitchFamily="34" charset="0"/>
                <a:cs typeface="Arial" pitchFamily="34" charset="0"/>
              </a:rPr>
              <a:t>JPEG (pronounced JAY-peg) is a compressed graphics format </a:t>
            </a:r>
            <a:r>
              <a:rPr lang="en-US" sz="3000" dirty="0" smtClean="0">
                <a:latin typeface="Arial" pitchFamily="34" charset="0"/>
                <a:cs typeface="Arial" pitchFamily="34" charset="0"/>
              </a:rPr>
              <a:t>that attempts to reach a balance between image quality and file size. </a:t>
            </a:r>
          </a:p>
          <a:p>
            <a:pPr algn="just"/>
            <a:r>
              <a:rPr lang="en-US" sz="3000" dirty="0" smtClean="0">
                <a:latin typeface="Arial" pitchFamily="34" charset="0"/>
                <a:cs typeface="Arial" pitchFamily="34" charset="0"/>
              </a:rPr>
              <a:t>With JPG files, the more compressed the file, the smaller the image and the lower the quality. </a:t>
            </a:r>
          </a:p>
          <a:p>
            <a:pPr algn="just"/>
            <a:r>
              <a:rPr lang="en-US" sz="3000" i="1" dirty="0" smtClean="0">
                <a:latin typeface="Arial" pitchFamily="34" charset="0"/>
                <a:cs typeface="Arial" pitchFamily="34" charset="0"/>
              </a:rPr>
              <a:t>PNG (pronounced ping) is </a:t>
            </a:r>
            <a:r>
              <a:rPr lang="en-US" sz="3000" dirty="0" smtClean="0">
                <a:latin typeface="Arial" pitchFamily="34" charset="0"/>
                <a:cs typeface="Arial" pitchFamily="34" charset="0"/>
              </a:rPr>
              <a:t>a graphics format that does not lose image quality during compression.</a:t>
            </a:r>
            <a:endParaRPr lang="en-US" sz="3000" dirty="0">
              <a:latin typeface="Arial" pitchFamily="34" charset="0"/>
              <a:cs typeface="Arial" pitchFamily="34" charset="0"/>
            </a:endParaRPr>
          </a:p>
        </p:txBody>
      </p:sp>
    </p:spTree>
    <p:extLst>
      <p:ext uri="{BB962C8B-B14F-4D97-AF65-F5344CB8AC3E}">
        <p14:creationId xmlns:p14="http://schemas.microsoft.com/office/powerpoint/2010/main" val="3464288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Animation</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Many webpages use </a:t>
            </a:r>
            <a:r>
              <a:rPr lang="en-US" i="1" dirty="0" smtClean="0"/>
              <a:t>animation, which is the appearance of motion created by </a:t>
            </a:r>
            <a:r>
              <a:rPr lang="en-US" dirty="0" smtClean="0"/>
              <a:t>displaying a series of still images in sequence. </a:t>
            </a:r>
          </a:p>
          <a:p>
            <a:r>
              <a:rPr lang="en-US" dirty="0" smtClean="0"/>
              <a:t>Web-based games often use animation.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Audio</a:t>
            </a:r>
            <a:endParaRPr lang="en-US" dirty="0"/>
          </a:p>
        </p:txBody>
      </p:sp>
      <p:sp>
        <p:nvSpPr>
          <p:cNvPr id="3" name="Content Placeholder 2"/>
          <p:cNvSpPr>
            <a:spLocks noGrp="1"/>
          </p:cNvSpPr>
          <p:nvPr>
            <p:ph idx="1"/>
          </p:nvPr>
        </p:nvSpPr>
        <p:spPr>
          <a:xfrm>
            <a:off x="457200" y="1219200"/>
            <a:ext cx="8382000" cy="4906963"/>
          </a:xfrm>
        </p:spPr>
        <p:txBody>
          <a:bodyPr>
            <a:normAutofit fontScale="92500" lnSpcReduction="10000"/>
          </a:bodyPr>
          <a:lstStyle/>
          <a:p>
            <a:r>
              <a:rPr lang="en-US" sz="2400" dirty="0" smtClean="0"/>
              <a:t>On the web, you can listen to audio clips and live audio. </a:t>
            </a:r>
          </a:p>
          <a:p>
            <a:r>
              <a:rPr lang="en-US" sz="2400" i="1" dirty="0" smtClean="0"/>
              <a:t>Audio includes music, speech, or </a:t>
            </a:r>
            <a:r>
              <a:rPr lang="en-US" sz="2400" dirty="0" smtClean="0"/>
              <a:t>any other sound. </a:t>
            </a:r>
          </a:p>
          <a:p>
            <a:r>
              <a:rPr lang="en-US" sz="2400" dirty="0" smtClean="0"/>
              <a:t>Simple applications consist of individual audio files available for download to a computer or device. </a:t>
            </a:r>
          </a:p>
          <a:p>
            <a:r>
              <a:rPr lang="en-US" sz="2400" dirty="0" smtClean="0"/>
              <a:t>Other applications use streaming audio so that you can listen to the audio while it downloads.</a:t>
            </a:r>
          </a:p>
          <a:p>
            <a:r>
              <a:rPr lang="en-US" sz="2400" dirty="0" smtClean="0"/>
              <a:t>Audio files are compressed to reduce their file sizes. </a:t>
            </a:r>
          </a:p>
          <a:p>
            <a:r>
              <a:rPr lang="en-US" sz="2400" dirty="0" smtClean="0"/>
              <a:t>For example, the </a:t>
            </a:r>
            <a:r>
              <a:rPr lang="en-US" sz="2400" i="1" dirty="0" smtClean="0"/>
              <a:t>MP3 format reduces an audio file to about onetenth </a:t>
            </a:r>
            <a:r>
              <a:rPr lang="en-US" sz="2400" dirty="0" smtClean="0"/>
              <a:t>its original size, while preserving much of the original quality of the sound.</a:t>
            </a:r>
          </a:p>
          <a:p>
            <a:r>
              <a:rPr lang="en-US" sz="2400" dirty="0" smtClean="0"/>
              <a:t>To listen to an audio file on your computer, you need special software called a </a:t>
            </a:r>
            <a:r>
              <a:rPr lang="en-US" sz="2400" i="1" dirty="0" smtClean="0"/>
              <a:t>media player. </a:t>
            </a:r>
          </a:p>
          <a:p>
            <a:r>
              <a:rPr lang="en-US" sz="2400" i="1" dirty="0" smtClean="0"/>
              <a:t>Most current operating </a:t>
            </a:r>
            <a:r>
              <a:rPr lang="en-US" sz="2400" dirty="0" smtClean="0"/>
              <a:t>systems contain a media player; for example, the Windows operating system includes Windows Media Player.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Videos</a:t>
            </a:r>
            <a:endParaRPr lang="en-US" sz="4000" dirty="0"/>
          </a:p>
        </p:txBody>
      </p:sp>
      <p:sp>
        <p:nvSpPr>
          <p:cNvPr id="3" name="Content Placeholder 2"/>
          <p:cNvSpPr>
            <a:spLocks noGrp="1"/>
          </p:cNvSpPr>
          <p:nvPr>
            <p:ph idx="1"/>
          </p:nvPr>
        </p:nvSpPr>
        <p:spPr>
          <a:xfrm>
            <a:off x="457200" y="1219200"/>
            <a:ext cx="8458200" cy="5410200"/>
          </a:xfrm>
        </p:spPr>
        <p:txBody>
          <a:bodyPr>
            <a:normAutofit fontScale="77500" lnSpcReduction="20000"/>
          </a:bodyPr>
          <a:lstStyle/>
          <a:p>
            <a:r>
              <a:rPr lang="en-US" dirty="0" smtClean="0"/>
              <a:t>On the web, you can view video clips or watch live video. </a:t>
            </a:r>
            <a:endParaRPr lang="en-US" i="1" dirty="0" smtClean="0"/>
          </a:p>
          <a:p>
            <a:r>
              <a:rPr lang="en-US" dirty="0" smtClean="0"/>
              <a:t>You also can upload, share, or view video clips at a video sharing site. </a:t>
            </a:r>
          </a:p>
          <a:p>
            <a:r>
              <a:rPr lang="en-US" dirty="0" smtClean="0"/>
              <a:t>Educators, politicians, and businesses use video blogs and video podcasts to engage students, voters, and consumers.</a:t>
            </a:r>
          </a:p>
          <a:p>
            <a:r>
              <a:rPr lang="en-US" dirty="0" smtClean="0"/>
              <a:t>Simple video applications on the web consist of individual video files, such as movie or television clips, that you must download completely before you can play them on a computer or mobile device. </a:t>
            </a:r>
          </a:p>
          <a:p>
            <a:r>
              <a:rPr lang="en-US" dirty="0" smtClean="0"/>
              <a:t>Video files often are compressed because they are quite large in size. </a:t>
            </a:r>
          </a:p>
          <a:p>
            <a:r>
              <a:rPr lang="en-US" dirty="0" smtClean="0"/>
              <a:t>Streaming video files allows you to view longer or live videos by playing them as they download to your computer.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Plug-Ins</a:t>
            </a:r>
            <a:endParaRPr lang="en-US" dirty="0"/>
          </a:p>
        </p:txBody>
      </p:sp>
      <p:sp>
        <p:nvSpPr>
          <p:cNvPr id="3" name="Content Placeholder 2"/>
          <p:cNvSpPr>
            <a:spLocks noGrp="1"/>
          </p:cNvSpPr>
          <p:nvPr>
            <p:ph idx="1"/>
          </p:nvPr>
        </p:nvSpPr>
        <p:spPr>
          <a:xfrm>
            <a:off x="457200" y="1066800"/>
            <a:ext cx="8229600" cy="5486400"/>
          </a:xfrm>
        </p:spPr>
        <p:txBody>
          <a:bodyPr>
            <a:normAutofit fontScale="92500"/>
          </a:bodyPr>
          <a:lstStyle/>
          <a:p>
            <a:r>
              <a:rPr lang="en-US" dirty="0" smtClean="0"/>
              <a:t>Most browsers have the capability of displaying basic multimedia elements on a webpage. </a:t>
            </a:r>
          </a:p>
          <a:p>
            <a:r>
              <a:rPr lang="en-US" dirty="0" smtClean="0"/>
              <a:t>Sometimes, however, a browser requires an additional program, called a plug-in, to display multimedia.</a:t>
            </a:r>
          </a:p>
          <a:p>
            <a:r>
              <a:rPr lang="en-US" dirty="0" smtClean="0"/>
              <a:t>A </a:t>
            </a:r>
            <a:r>
              <a:rPr lang="en-US" i="1" dirty="0" smtClean="0"/>
              <a:t>plug-in, or add-on, is </a:t>
            </a:r>
            <a:r>
              <a:rPr lang="en-US" dirty="0" smtClean="0"/>
              <a:t>a program that extends the capability of a browser. </a:t>
            </a:r>
          </a:p>
          <a:p>
            <a:r>
              <a:rPr lang="en-US" dirty="0" smtClean="0"/>
              <a:t>For example, your browser may require Adobe Reader to view and print PDF files. </a:t>
            </a:r>
          </a:p>
          <a:p>
            <a:r>
              <a:rPr lang="en-US" dirty="0" smtClean="0"/>
              <a:t>You typically can download plug-ins at no cost from various websites.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Other Internet Services</a:t>
            </a:r>
            <a:endParaRPr lang="en-US" dirty="0"/>
          </a:p>
        </p:txBody>
      </p:sp>
      <p:sp>
        <p:nvSpPr>
          <p:cNvPr id="3" name="Content Placeholder 2"/>
          <p:cNvSpPr>
            <a:spLocks noGrp="1"/>
          </p:cNvSpPr>
          <p:nvPr>
            <p:ph idx="1"/>
          </p:nvPr>
        </p:nvSpPr>
        <p:spPr/>
        <p:txBody>
          <a:bodyPr/>
          <a:lstStyle/>
          <a:p>
            <a:r>
              <a:rPr lang="en-US" dirty="0" smtClean="0"/>
              <a:t>The web is only one of the many services on the Internet. </a:t>
            </a:r>
          </a:p>
          <a:p>
            <a:r>
              <a:rPr lang="en-US" dirty="0" smtClean="0"/>
              <a:t>Other Internet services include the following</a:t>
            </a:r>
            <a:r>
              <a:rPr lang="en-US" smtClean="0"/>
              <a:t>: Email</a:t>
            </a:r>
            <a:r>
              <a:rPr lang="en-US" dirty="0" smtClean="0"/>
              <a:t>, email lists, Internet messaging, chat rooms, VoIP (Voice over IP), and FTP (File Transfer Protocol).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the Internet</a:t>
            </a:r>
            <a:endParaRPr lang="en-US" dirty="0"/>
          </a:p>
        </p:txBody>
      </p:sp>
      <p:pic>
        <p:nvPicPr>
          <p:cNvPr id="1026" name="Picture 2"/>
          <p:cNvPicPr>
            <a:picLocks noGrp="1" noChangeAspect="1" noChangeArrowheads="1"/>
          </p:cNvPicPr>
          <p:nvPr>
            <p:ph idx="1"/>
          </p:nvPr>
        </p:nvPicPr>
        <p:blipFill>
          <a:blip r:embed="rId3"/>
          <a:srcRect t="826"/>
          <a:stretch>
            <a:fillRect/>
          </a:stretch>
        </p:blipFill>
        <p:spPr bwMode="auto">
          <a:xfrm>
            <a:off x="533400" y="1354633"/>
            <a:ext cx="8153400" cy="4389780"/>
          </a:xfrm>
          <a:prstGeom prst="rect">
            <a:avLst/>
          </a:prstGeom>
          <a:noFill/>
          <a:ln w="9525">
            <a:noFill/>
            <a:miter lim="800000"/>
            <a:headEnd/>
            <a:tailEnd/>
          </a:ln>
          <a:effectLst/>
        </p:spPr>
      </p:pic>
      <p:sp>
        <p:nvSpPr>
          <p:cNvPr id="5" name="TextBox 4"/>
          <p:cNvSpPr txBox="1"/>
          <p:nvPr/>
        </p:nvSpPr>
        <p:spPr>
          <a:xfrm>
            <a:off x="3886200" y="5951145"/>
            <a:ext cx="4495800" cy="830997"/>
          </a:xfrm>
          <a:prstGeom prst="rect">
            <a:avLst/>
          </a:prstGeom>
          <a:noFill/>
        </p:spPr>
        <p:txBody>
          <a:bodyPr wrap="square" rtlCol="0">
            <a:spAutoFit/>
          </a:bodyPr>
          <a:lstStyle/>
          <a:p>
            <a:r>
              <a:rPr lang="en-US" sz="1600" dirty="0"/>
              <a:t>The wireless modem shown </a:t>
            </a:r>
            <a:r>
              <a:rPr lang="en-US" sz="1600" dirty="0" smtClean="0"/>
              <a:t>in the </a:t>
            </a:r>
            <a:r>
              <a:rPr lang="en-US" sz="1600" dirty="0"/>
              <a:t>figure is known as a </a:t>
            </a:r>
            <a:r>
              <a:rPr lang="en-US" sz="1600" i="1" dirty="0"/>
              <a:t>dongle, which is a small device that connects to a computer</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Email</a:t>
            </a:r>
            <a:endParaRPr lang="en-US" dirty="0"/>
          </a:p>
        </p:txBody>
      </p:sp>
      <p:sp>
        <p:nvSpPr>
          <p:cNvPr id="3" name="Content Placeholder 2"/>
          <p:cNvSpPr>
            <a:spLocks noGrp="1"/>
          </p:cNvSpPr>
          <p:nvPr>
            <p:ph idx="1"/>
          </p:nvPr>
        </p:nvSpPr>
        <p:spPr>
          <a:xfrm>
            <a:off x="457200" y="1219200"/>
            <a:ext cx="8229600" cy="5562600"/>
          </a:xfrm>
        </p:spPr>
        <p:txBody>
          <a:bodyPr>
            <a:noAutofit/>
          </a:bodyPr>
          <a:lstStyle/>
          <a:p>
            <a:r>
              <a:rPr lang="en-US" sz="2400" b="1" dirty="0" smtClean="0"/>
              <a:t>Email (short for electronic mail) is the transmission of messages and files via a computer </a:t>
            </a:r>
            <a:r>
              <a:rPr lang="en-US" sz="2400" dirty="0" smtClean="0"/>
              <a:t>network.</a:t>
            </a:r>
          </a:p>
          <a:p>
            <a:r>
              <a:rPr lang="en-US" sz="2400" dirty="0" smtClean="0"/>
              <a:t>You use an </a:t>
            </a:r>
            <a:r>
              <a:rPr lang="en-US" sz="2400" b="1" dirty="0" smtClean="0"/>
              <a:t>email program to create, send, receive, forward, store, print, and delete email </a:t>
            </a:r>
            <a:r>
              <a:rPr lang="en-US" sz="2400" dirty="0" smtClean="0"/>
              <a:t>messages. </a:t>
            </a:r>
          </a:p>
          <a:p>
            <a:r>
              <a:rPr lang="en-US" sz="2400" dirty="0" smtClean="0"/>
              <a:t>Email programs are available as desktop apps, web apps, and mobile apps. </a:t>
            </a:r>
          </a:p>
          <a:p>
            <a:r>
              <a:rPr lang="en-US" sz="2400" dirty="0" smtClean="0"/>
              <a:t>An email message can be simple text or can include an attachment such as a document, a graphic, an audio clip, or a video clip.</a:t>
            </a:r>
          </a:p>
          <a:p>
            <a:r>
              <a:rPr lang="en-US" sz="2400" dirty="0" smtClean="0"/>
              <a:t>You address an email message with the email address of your intended recipient. </a:t>
            </a:r>
          </a:p>
          <a:p>
            <a:r>
              <a:rPr lang="en-US" sz="2400" dirty="0" smtClean="0"/>
              <a:t>Likewise, when someone sends you a message, he or she must have your email address.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a:t>
            </a:r>
            <a:endParaRPr lang="en-US" dirty="0"/>
          </a:p>
        </p:txBody>
      </p:sp>
      <p:sp>
        <p:nvSpPr>
          <p:cNvPr id="3" name="Content Placeholder 2"/>
          <p:cNvSpPr>
            <a:spLocks noGrp="1"/>
          </p:cNvSpPr>
          <p:nvPr>
            <p:ph idx="1"/>
          </p:nvPr>
        </p:nvSpPr>
        <p:spPr>
          <a:xfrm>
            <a:off x="872067" y="1752600"/>
            <a:ext cx="7408333" cy="4373563"/>
          </a:xfrm>
        </p:spPr>
        <p:txBody>
          <a:bodyPr>
            <a:normAutofit/>
          </a:bodyPr>
          <a:lstStyle/>
          <a:p>
            <a:r>
              <a:rPr lang="en-US" dirty="0" smtClean="0"/>
              <a:t>An </a:t>
            </a:r>
            <a:r>
              <a:rPr lang="en-US" i="1" dirty="0" smtClean="0"/>
              <a:t>email address is a combination of a user name and a domain name.</a:t>
            </a:r>
          </a:p>
          <a:p>
            <a:r>
              <a:rPr lang="en-US" dirty="0" smtClean="0"/>
              <a:t>In an Internet email address, an @ (pronounced at) symbol separates the user name from the domain name. Your service provider supplies the domain name.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E-mail Lists</a:t>
            </a:r>
            <a:endParaRPr lang="en-US" sz="4000" dirty="0"/>
          </a:p>
        </p:txBody>
      </p:sp>
      <p:sp>
        <p:nvSpPr>
          <p:cNvPr id="3" name="Content Placeholder 2"/>
          <p:cNvSpPr>
            <a:spLocks noGrp="1"/>
          </p:cNvSpPr>
          <p:nvPr>
            <p:ph idx="1"/>
          </p:nvPr>
        </p:nvSpPr>
        <p:spPr>
          <a:xfrm>
            <a:off x="457200" y="1447800"/>
            <a:ext cx="8229600" cy="4678363"/>
          </a:xfrm>
        </p:spPr>
        <p:txBody>
          <a:bodyPr>
            <a:normAutofit lnSpcReduction="10000"/>
          </a:bodyPr>
          <a:lstStyle/>
          <a:p>
            <a:pPr marL="0" indent="0">
              <a:buNone/>
            </a:pPr>
            <a:endParaRPr lang="en-US" dirty="0" smtClean="0"/>
          </a:p>
          <a:p>
            <a:r>
              <a:rPr lang="en-US" dirty="0" smtClean="0"/>
              <a:t>An </a:t>
            </a:r>
            <a:r>
              <a:rPr lang="en-US" b="1" dirty="0" smtClean="0"/>
              <a:t>email list, or electronic mailing list, is a group of email addresses used for mass </a:t>
            </a:r>
            <a:r>
              <a:rPr lang="en-US" dirty="0" smtClean="0"/>
              <a:t>distribution of a message. </a:t>
            </a:r>
          </a:p>
          <a:p>
            <a:r>
              <a:rPr lang="en-US" dirty="0" smtClean="0"/>
              <a:t>When a message is sent to an email list, each person on the list receives a copy of the message in his or her mailbox. </a:t>
            </a:r>
          </a:p>
          <a:p>
            <a:r>
              <a:rPr lang="en-US" dirty="0" smtClean="0"/>
              <a:t>You </a:t>
            </a:r>
            <a:r>
              <a:rPr lang="en-US" i="1" dirty="0" smtClean="0"/>
              <a:t>subscribe to an email list by adding </a:t>
            </a:r>
            <a:r>
              <a:rPr lang="en-US" dirty="0" smtClean="0"/>
              <a:t>your email address to the mailing list.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728472"/>
          </a:xfrm>
        </p:spPr>
        <p:txBody>
          <a:bodyPr>
            <a:normAutofit fontScale="90000"/>
          </a:bodyPr>
          <a:lstStyle/>
          <a:p>
            <a:r>
              <a:rPr lang="en-US" b="1" dirty="0"/>
              <a:t>Internet Messaging</a:t>
            </a:r>
            <a:endParaRPr lang="en-US" dirty="0"/>
          </a:p>
        </p:txBody>
      </p:sp>
      <p:sp>
        <p:nvSpPr>
          <p:cNvPr id="2" name="Content Placeholder 1"/>
          <p:cNvSpPr>
            <a:spLocks noGrp="1"/>
          </p:cNvSpPr>
          <p:nvPr>
            <p:ph idx="1"/>
          </p:nvPr>
        </p:nvSpPr>
        <p:spPr>
          <a:xfrm>
            <a:off x="872067" y="1295400"/>
            <a:ext cx="7408333" cy="4830763"/>
          </a:xfrm>
        </p:spPr>
        <p:txBody>
          <a:bodyPr>
            <a:normAutofit fontScale="70000" lnSpcReduction="20000"/>
          </a:bodyPr>
          <a:lstStyle/>
          <a:p>
            <a:pPr marL="0" indent="0">
              <a:buNone/>
            </a:pPr>
            <a:r>
              <a:rPr lang="en-US" b="1" dirty="0" smtClean="0"/>
              <a:t>Internet </a:t>
            </a:r>
            <a:r>
              <a:rPr lang="en-US" b="1" dirty="0"/>
              <a:t>messaging </a:t>
            </a:r>
            <a:r>
              <a:rPr lang="en-US" dirty="0"/>
              <a:t>services, which </a:t>
            </a:r>
            <a:r>
              <a:rPr lang="en-US" dirty="0" smtClean="0"/>
              <a:t>often occur </a:t>
            </a:r>
            <a:r>
              <a:rPr lang="en-US" dirty="0"/>
              <a:t>in real-time, are communications </a:t>
            </a:r>
            <a:r>
              <a:rPr lang="en-US" dirty="0" smtClean="0"/>
              <a:t>services that </a:t>
            </a:r>
            <a:r>
              <a:rPr lang="en-US" dirty="0"/>
              <a:t>notify you when one or more of your </a:t>
            </a:r>
            <a:r>
              <a:rPr lang="en-US" dirty="0" smtClean="0"/>
              <a:t>established contacts </a:t>
            </a:r>
            <a:r>
              <a:rPr lang="en-US" dirty="0"/>
              <a:t>are online and then allows you </a:t>
            </a:r>
            <a:r>
              <a:rPr lang="en-US" dirty="0" smtClean="0"/>
              <a:t>to exchange </a:t>
            </a:r>
            <a:r>
              <a:rPr lang="en-US" dirty="0"/>
              <a:t>messages or files or join a private </a:t>
            </a:r>
            <a:r>
              <a:rPr lang="en-US" dirty="0" smtClean="0"/>
              <a:t>chat room </a:t>
            </a:r>
            <a:r>
              <a:rPr lang="en-US" dirty="0"/>
              <a:t>with </a:t>
            </a:r>
            <a:r>
              <a:rPr lang="en-US" dirty="0" smtClean="0"/>
              <a:t>them. </a:t>
            </a:r>
          </a:p>
          <a:p>
            <a:pPr marL="0" indent="0">
              <a:buNone/>
            </a:pPr>
            <a:r>
              <a:rPr lang="en-US" i="1" dirty="0" smtClean="0"/>
              <a:t>Real </a:t>
            </a:r>
            <a:r>
              <a:rPr lang="en-US" i="1" dirty="0"/>
              <a:t>time </a:t>
            </a:r>
            <a:r>
              <a:rPr lang="en-US" dirty="0" smtClean="0"/>
              <a:t>means that </a:t>
            </a:r>
            <a:r>
              <a:rPr lang="en-US" dirty="0"/>
              <a:t>you and the people with whom you are </a:t>
            </a:r>
            <a:r>
              <a:rPr lang="en-US" dirty="0" smtClean="0"/>
              <a:t>conversing are </a:t>
            </a:r>
            <a:r>
              <a:rPr lang="en-US" dirty="0"/>
              <a:t>online at the same time. </a:t>
            </a:r>
            <a:endParaRPr lang="en-US" dirty="0" smtClean="0"/>
          </a:p>
          <a:p>
            <a:pPr marL="0" indent="0">
              <a:buNone/>
            </a:pPr>
            <a:r>
              <a:rPr lang="en-US" dirty="0" smtClean="0"/>
              <a:t>Internet messaging </a:t>
            </a:r>
            <a:r>
              <a:rPr lang="en-US" dirty="0"/>
              <a:t>services support voice and video </a:t>
            </a:r>
            <a:r>
              <a:rPr lang="en-US" dirty="0" smtClean="0"/>
              <a:t>conversations, allow </a:t>
            </a:r>
            <a:r>
              <a:rPr lang="en-US" dirty="0"/>
              <a:t>you to send photos or other </a:t>
            </a:r>
            <a:r>
              <a:rPr lang="en-US" dirty="0" smtClean="0"/>
              <a:t>documents to </a:t>
            </a:r>
            <a:r>
              <a:rPr lang="en-US" dirty="0"/>
              <a:t>a recipient, listen to streaming music, </a:t>
            </a:r>
            <a:r>
              <a:rPr lang="en-US" dirty="0" smtClean="0"/>
              <a:t>and play </a:t>
            </a:r>
            <a:r>
              <a:rPr lang="en-US" dirty="0"/>
              <a:t>games with another online contact.</a:t>
            </a:r>
          </a:p>
          <a:p>
            <a:pPr marL="0" indent="0">
              <a:buNone/>
            </a:pPr>
            <a:r>
              <a:rPr lang="en-US" dirty="0"/>
              <a:t>For real-time Internet messaging to work, </a:t>
            </a:r>
            <a:r>
              <a:rPr lang="en-US" dirty="0" smtClean="0"/>
              <a:t>both parties </a:t>
            </a:r>
            <a:r>
              <a:rPr lang="en-US" dirty="0"/>
              <a:t>must be online at the same time. </a:t>
            </a:r>
            <a:endParaRPr lang="en-US" dirty="0" smtClean="0"/>
          </a:p>
          <a:p>
            <a:pPr marL="0" indent="0">
              <a:buNone/>
            </a:pPr>
            <a:r>
              <a:rPr lang="en-US" dirty="0" smtClean="0"/>
              <a:t>To </a:t>
            </a:r>
            <a:r>
              <a:rPr lang="en-US" dirty="0"/>
              <a:t>use an Internet messaging </a:t>
            </a:r>
            <a:r>
              <a:rPr lang="en-US" dirty="0" smtClean="0"/>
              <a:t>service, you have </a:t>
            </a:r>
            <a:r>
              <a:rPr lang="en-US" dirty="0"/>
              <a:t>to install messenger software or </a:t>
            </a:r>
            <a:r>
              <a:rPr lang="en-US" dirty="0" smtClean="0"/>
              <a:t>an app </a:t>
            </a:r>
            <a:r>
              <a:rPr lang="en-US" dirty="0"/>
              <a:t>on the computer or mobile device, such as </a:t>
            </a:r>
            <a:r>
              <a:rPr lang="en-US" dirty="0" smtClean="0"/>
              <a:t>a smartphone.</a:t>
            </a:r>
            <a:endParaRPr lang="en-US" dirty="0"/>
          </a:p>
        </p:txBody>
      </p:sp>
    </p:spTree>
    <p:extLst>
      <p:ext uri="{BB962C8B-B14F-4D97-AF65-F5344CB8AC3E}">
        <p14:creationId xmlns:p14="http://schemas.microsoft.com/office/powerpoint/2010/main" val="1291088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Chat Rooms</a:t>
            </a:r>
            <a:endParaRPr lang="en-US" dirty="0"/>
          </a:p>
        </p:txBody>
      </p:sp>
      <p:sp>
        <p:nvSpPr>
          <p:cNvPr id="2" name="Content Placeholder 1"/>
          <p:cNvSpPr>
            <a:spLocks noGrp="1"/>
          </p:cNvSpPr>
          <p:nvPr>
            <p:ph idx="1"/>
          </p:nvPr>
        </p:nvSpPr>
        <p:spPr>
          <a:xfrm>
            <a:off x="381000" y="1600200"/>
            <a:ext cx="8305800" cy="4449763"/>
          </a:xfrm>
        </p:spPr>
        <p:txBody>
          <a:bodyPr>
            <a:normAutofit fontScale="70000" lnSpcReduction="20000"/>
          </a:bodyPr>
          <a:lstStyle/>
          <a:p>
            <a:endParaRPr lang="en-US" dirty="0" smtClean="0"/>
          </a:p>
          <a:p>
            <a:r>
              <a:rPr lang="en-US" dirty="0" smtClean="0"/>
              <a:t>A </a:t>
            </a:r>
            <a:r>
              <a:rPr lang="en-US" b="1" dirty="0"/>
              <a:t>chat </a:t>
            </a:r>
            <a:r>
              <a:rPr lang="en-US" dirty="0"/>
              <a:t>is a real-time typed </a:t>
            </a:r>
            <a:r>
              <a:rPr lang="en-US" dirty="0" smtClean="0"/>
              <a:t>conversation that </a:t>
            </a:r>
            <a:r>
              <a:rPr lang="en-US" dirty="0"/>
              <a:t>takes place on a computer or </a:t>
            </a:r>
            <a:r>
              <a:rPr lang="en-US" dirty="0" smtClean="0"/>
              <a:t>mobile device </a:t>
            </a:r>
            <a:r>
              <a:rPr lang="en-US" dirty="0"/>
              <a:t>with many other online users.</a:t>
            </a:r>
          </a:p>
          <a:p>
            <a:r>
              <a:rPr lang="en-US" dirty="0"/>
              <a:t>A </a:t>
            </a:r>
            <a:r>
              <a:rPr lang="en-US" b="1" dirty="0"/>
              <a:t>chat room </a:t>
            </a:r>
            <a:r>
              <a:rPr lang="en-US" dirty="0"/>
              <a:t>is a website or </a:t>
            </a:r>
            <a:r>
              <a:rPr lang="en-US" dirty="0" smtClean="0"/>
              <a:t>application that </a:t>
            </a:r>
            <a:r>
              <a:rPr lang="en-US" dirty="0"/>
              <a:t>permits users to chat with others </a:t>
            </a:r>
            <a:r>
              <a:rPr lang="en-US" dirty="0" smtClean="0"/>
              <a:t>who are </a:t>
            </a:r>
            <a:r>
              <a:rPr lang="en-US" dirty="0"/>
              <a:t>online at the same time. </a:t>
            </a:r>
            <a:endParaRPr lang="en-US" dirty="0" smtClean="0"/>
          </a:p>
          <a:p>
            <a:r>
              <a:rPr lang="en-US" dirty="0" smtClean="0"/>
              <a:t>A </a:t>
            </a:r>
            <a:r>
              <a:rPr lang="en-US" dirty="0"/>
              <a:t>server </a:t>
            </a:r>
            <a:r>
              <a:rPr lang="en-US" dirty="0" smtClean="0"/>
              <a:t>echoes the </a:t>
            </a:r>
            <a:r>
              <a:rPr lang="en-US" dirty="0"/>
              <a:t>user’s message to everyone in the </a:t>
            </a:r>
            <a:r>
              <a:rPr lang="en-US" dirty="0" smtClean="0"/>
              <a:t>chat room</a:t>
            </a:r>
            <a:r>
              <a:rPr lang="en-US" dirty="0"/>
              <a:t>. </a:t>
            </a:r>
            <a:endParaRPr lang="en-US" dirty="0" smtClean="0"/>
          </a:p>
          <a:p>
            <a:r>
              <a:rPr lang="en-US" dirty="0" smtClean="0"/>
              <a:t>Anyone </a:t>
            </a:r>
            <a:r>
              <a:rPr lang="en-US" dirty="0"/>
              <a:t>in the chat room can </a:t>
            </a:r>
            <a:r>
              <a:rPr lang="en-US" dirty="0" smtClean="0"/>
              <a:t>participate in </a:t>
            </a:r>
            <a:r>
              <a:rPr lang="en-US" dirty="0"/>
              <a:t>the conversation, which </a:t>
            </a:r>
            <a:r>
              <a:rPr lang="en-US" dirty="0" smtClean="0"/>
              <a:t>usually is </a:t>
            </a:r>
            <a:r>
              <a:rPr lang="en-US" dirty="0"/>
              <a:t>specific to a particular topic. </a:t>
            </a:r>
            <a:endParaRPr lang="en-US" dirty="0" smtClean="0"/>
          </a:p>
          <a:p>
            <a:r>
              <a:rPr lang="en-US" dirty="0" smtClean="0"/>
              <a:t>Businesses</a:t>
            </a:r>
            <a:r>
              <a:rPr lang="en-US" dirty="0"/>
              <a:t> </a:t>
            </a:r>
            <a:r>
              <a:rPr lang="en-US" dirty="0" smtClean="0"/>
              <a:t>sometimes </a:t>
            </a:r>
            <a:r>
              <a:rPr lang="en-US" dirty="0"/>
              <a:t>use chat rooms to </a:t>
            </a:r>
            <a:r>
              <a:rPr lang="en-US" dirty="0" smtClean="0"/>
              <a:t>communicate with </a:t>
            </a:r>
            <a:r>
              <a:rPr lang="en-US" dirty="0"/>
              <a:t>customers.</a:t>
            </a:r>
          </a:p>
          <a:p>
            <a:r>
              <a:rPr lang="en-US" dirty="0"/>
              <a:t>As you type on your keyboard, </a:t>
            </a:r>
            <a:r>
              <a:rPr lang="en-US" dirty="0" smtClean="0"/>
              <a:t>others connected </a:t>
            </a:r>
            <a:r>
              <a:rPr lang="en-US" dirty="0"/>
              <a:t>to the same chat room </a:t>
            </a:r>
            <a:r>
              <a:rPr lang="en-US" dirty="0" smtClean="0"/>
              <a:t>server also </a:t>
            </a:r>
            <a:r>
              <a:rPr lang="en-US" dirty="0"/>
              <a:t>see what you have </a:t>
            </a:r>
            <a:r>
              <a:rPr lang="en-US" dirty="0" smtClean="0"/>
              <a:t>typed.</a:t>
            </a:r>
            <a:endParaRPr lang="en-US" dirty="0"/>
          </a:p>
          <a:p>
            <a:r>
              <a:rPr lang="en-US" dirty="0"/>
              <a:t>Some chat rooms support voice chats </a:t>
            </a:r>
            <a:r>
              <a:rPr lang="en-US" dirty="0" smtClean="0"/>
              <a:t>and video chats. </a:t>
            </a:r>
            <a:endParaRPr lang="en-US" dirty="0"/>
          </a:p>
        </p:txBody>
      </p:sp>
    </p:spTree>
    <p:extLst>
      <p:ext uri="{BB962C8B-B14F-4D97-AF65-F5344CB8AC3E}">
        <p14:creationId xmlns:p14="http://schemas.microsoft.com/office/powerpoint/2010/main" val="3593630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957072"/>
          </a:xfrm>
        </p:spPr>
        <p:txBody>
          <a:bodyPr/>
          <a:lstStyle/>
          <a:p>
            <a:r>
              <a:rPr lang="en-US" b="1" dirty="0"/>
              <a:t>Online Discussions</a:t>
            </a:r>
            <a:endParaRPr lang="en-US" dirty="0"/>
          </a:p>
        </p:txBody>
      </p:sp>
      <p:sp>
        <p:nvSpPr>
          <p:cNvPr id="2" name="Content Placeholder 1"/>
          <p:cNvSpPr>
            <a:spLocks noGrp="1"/>
          </p:cNvSpPr>
          <p:nvPr>
            <p:ph idx="1"/>
          </p:nvPr>
        </p:nvSpPr>
        <p:spPr>
          <a:xfrm>
            <a:off x="872067" y="1371600"/>
            <a:ext cx="7408333" cy="4754563"/>
          </a:xfrm>
        </p:spPr>
        <p:txBody>
          <a:bodyPr>
            <a:normAutofit fontScale="85000" lnSpcReduction="20000"/>
          </a:bodyPr>
          <a:lstStyle/>
          <a:p>
            <a:endParaRPr lang="en-US" dirty="0" smtClean="0"/>
          </a:p>
          <a:p>
            <a:r>
              <a:rPr lang="en-US" dirty="0" smtClean="0"/>
              <a:t>An </a:t>
            </a:r>
            <a:r>
              <a:rPr lang="en-US" b="1" dirty="0"/>
              <a:t>online discussion</a:t>
            </a:r>
            <a:r>
              <a:rPr lang="en-US" dirty="0"/>
              <a:t>, or </a:t>
            </a:r>
            <a:r>
              <a:rPr lang="en-US" i="1" dirty="0"/>
              <a:t>discussion forum</a:t>
            </a:r>
            <a:r>
              <a:rPr lang="en-US" dirty="0"/>
              <a:t>, is an online area in which users have </a:t>
            </a:r>
            <a:r>
              <a:rPr lang="en-US" dirty="0" smtClean="0"/>
              <a:t>written discussions</a:t>
            </a:r>
            <a:r>
              <a:rPr lang="en-US" dirty="0"/>
              <a:t> </a:t>
            </a:r>
            <a:r>
              <a:rPr lang="en-US" dirty="0" smtClean="0"/>
              <a:t>about </a:t>
            </a:r>
            <a:r>
              <a:rPr lang="en-US" dirty="0"/>
              <a:t>a particular </a:t>
            </a:r>
            <a:r>
              <a:rPr lang="en-US" dirty="0" smtClean="0"/>
              <a:t>subject. </a:t>
            </a:r>
          </a:p>
          <a:p>
            <a:r>
              <a:rPr lang="en-US" dirty="0" smtClean="0"/>
              <a:t>To </a:t>
            </a:r>
            <a:r>
              <a:rPr lang="en-US" dirty="0"/>
              <a:t>participate in a discussion, a user posts </a:t>
            </a:r>
            <a:r>
              <a:rPr lang="en-US" dirty="0" smtClean="0"/>
              <a:t>a message</a:t>
            </a:r>
            <a:r>
              <a:rPr lang="en-US" dirty="0"/>
              <a:t>, called an article, and other users read and reply to the message. </a:t>
            </a:r>
            <a:endParaRPr lang="en-US" dirty="0" smtClean="0"/>
          </a:p>
          <a:p>
            <a:r>
              <a:rPr lang="en-US" dirty="0" smtClean="0"/>
              <a:t>A </a:t>
            </a:r>
            <a:r>
              <a:rPr lang="en-US" i="1" dirty="0"/>
              <a:t>thread, </a:t>
            </a:r>
            <a:r>
              <a:rPr lang="en-US" dirty="0"/>
              <a:t>or </a:t>
            </a:r>
            <a:r>
              <a:rPr lang="en-US" dirty="0" smtClean="0"/>
              <a:t>threaded discussion</a:t>
            </a:r>
            <a:r>
              <a:rPr lang="en-US" dirty="0"/>
              <a:t>, consists of the original article and all subsequent related replies.</a:t>
            </a:r>
          </a:p>
          <a:p>
            <a:r>
              <a:rPr lang="en-US" dirty="0"/>
              <a:t>Some discussion forums require that you enter a user name and password to participate in </a:t>
            </a:r>
            <a:r>
              <a:rPr lang="en-US" dirty="0" smtClean="0"/>
              <a:t>the discussion</a:t>
            </a:r>
            <a:r>
              <a:rPr lang="en-US" dirty="0"/>
              <a:t>. </a:t>
            </a:r>
          </a:p>
        </p:txBody>
      </p:sp>
    </p:spTree>
    <p:extLst>
      <p:ext uri="{BB962C8B-B14F-4D97-AF65-F5344CB8AC3E}">
        <p14:creationId xmlns:p14="http://schemas.microsoft.com/office/powerpoint/2010/main" val="11506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VoIP</a:t>
            </a:r>
            <a:endParaRPr lang="en-US" dirty="0"/>
          </a:p>
        </p:txBody>
      </p:sp>
      <p:sp>
        <p:nvSpPr>
          <p:cNvPr id="2" name="Content Placeholder 1"/>
          <p:cNvSpPr>
            <a:spLocks noGrp="1"/>
          </p:cNvSpPr>
          <p:nvPr>
            <p:ph idx="1"/>
          </p:nvPr>
        </p:nvSpPr>
        <p:spPr>
          <a:xfrm>
            <a:off x="872067" y="1447800"/>
            <a:ext cx="7408333" cy="4678363"/>
          </a:xfrm>
        </p:spPr>
        <p:txBody>
          <a:bodyPr>
            <a:normAutofit fontScale="85000" lnSpcReduction="10000"/>
          </a:bodyPr>
          <a:lstStyle/>
          <a:p>
            <a:r>
              <a:rPr lang="en-US" b="1" dirty="0"/>
              <a:t>VoIP</a:t>
            </a:r>
            <a:r>
              <a:rPr lang="en-US" dirty="0"/>
              <a:t>, short for Voice over IP (Internet Protocol), enables users to speak to other users </a:t>
            </a:r>
            <a:r>
              <a:rPr lang="en-US" dirty="0" smtClean="0"/>
              <a:t>via their </a:t>
            </a:r>
            <a:r>
              <a:rPr lang="en-US" dirty="0"/>
              <a:t>Internet connection. That is, VoIP uses the Internet (instead of the public switched </a:t>
            </a:r>
            <a:r>
              <a:rPr lang="en-US" dirty="0" smtClean="0"/>
              <a:t>telephone network</a:t>
            </a:r>
            <a:r>
              <a:rPr lang="en-US" dirty="0"/>
              <a:t>) to connect a calling party to one or more local or long-distance called parties.</a:t>
            </a:r>
          </a:p>
          <a:p>
            <a:r>
              <a:rPr lang="en-US" dirty="0"/>
              <a:t>To place an Internet phone call, you need a broadband Internet connection, a microphone </a:t>
            </a:r>
            <a:r>
              <a:rPr lang="en-US" dirty="0" smtClean="0"/>
              <a:t>and speaker</a:t>
            </a:r>
            <a:r>
              <a:rPr lang="en-US" dirty="0"/>
              <a:t>, both of which are included with a standard computer or mobile device, and VoIP </a:t>
            </a:r>
            <a:r>
              <a:rPr lang="en-US" dirty="0" smtClean="0"/>
              <a:t>software, such </a:t>
            </a:r>
            <a:r>
              <a:rPr lang="en-US" dirty="0"/>
              <a:t>as Skype. </a:t>
            </a:r>
            <a:endParaRPr lang="en-US" dirty="0" smtClean="0"/>
          </a:p>
        </p:txBody>
      </p:sp>
    </p:spTree>
    <p:extLst>
      <p:ext uri="{BB962C8B-B14F-4D97-AF65-F5344CB8AC3E}">
        <p14:creationId xmlns:p14="http://schemas.microsoft.com/office/powerpoint/2010/main" val="177497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dirty="0" smtClean="0"/>
              <a:t>FTP</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r>
              <a:rPr lang="en-US" b="1" dirty="0" smtClean="0"/>
              <a:t>FTP (File Transfer Protocol) is an Internet standard that permits file uploading and </a:t>
            </a:r>
            <a:r>
              <a:rPr lang="en-US" dirty="0" smtClean="0"/>
              <a:t>downloading to and from other computers on the Internet. </a:t>
            </a:r>
          </a:p>
          <a:p>
            <a:r>
              <a:rPr lang="en-US" i="1" dirty="0" smtClean="0"/>
              <a:t>Uploading is the process of transferring </a:t>
            </a:r>
            <a:r>
              <a:rPr lang="en-US" dirty="0" smtClean="0"/>
              <a:t>files from your computer or mobile device to a server on the Internet. </a:t>
            </a:r>
          </a:p>
          <a:p>
            <a:r>
              <a:rPr lang="en-US" dirty="0" smtClean="0"/>
              <a:t>Downloading is the process of transferring files from a server on the Internet to your computer or mobile device. </a:t>
            </a:r>
          </a:p>
          <a:p>
            <a:r>
              <a:rPr lang="en-US" dirty="0" smtClean="0"/>
              <a:t>Webpage developers, for example, often use FTP to upload their webpages to a web server.</a:t>
            </a:r>
          </a:p>
          <a:p>
            <a:r>
              <a:rPr lang="en-US" dirty="0"/>
              <a:t>An </a:t>
            </a:r>
            <a:r>
              <a:rPr lang="en-US" i="1" dirty="0"/>
              <a:t>FTP server </a:t>
            </a:r>
            <a:r>
              <a:rPr lang="en-US" dirty="0"/>
              <a:t>is a computer that allows users to upload and/or download files using FTP. </a:t>
            </a:r>
            <a:endParaRPr lang="en-US" dirty="0" smtClean="0"/>
          </a:p>
          <a:p>
            <a:r>
              <a:rPr lang="en-US" dirty="0" smtClean="0"/>
              <a:t>An</a:t>
            </a:r>
            <a:r>
              <a:rPr lang="en-US" dirty="0"/>
              <a:t> </a:t>
            </a:r>
            <a:r>
              <a:rPr lang="en-US" dirty="0" smtClean="0"/>
              <a:t>FTP </a:t>
            </a:r>
            <a:r>
              <a:rPr lang="en-US" dirty="0"/>
              <a:t>site is a collection of files that reside on an FTP server.</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Netiquette</a:t>
            </a: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r>
              <a:rPr lang="en-US" b="1" dirty="0" smtClean="0"/>
              <a:t>Netiquette, which is short for Internet etiquette, is the code of acceptable behaviors users </a:t>
            </a:r>
            <a:r>
              <a:rPr lang="en-US" dirty="0" smtClean="0"/>
              <a:t>should follow while on the Internet; that is, it is the conduct expected of individuals while online. </a:t>
            </a:r>
          </a:p>
          <a:p>
            <a:r>
              <a:rPr lang="en-US" dirty="0" smtClean="0"/>
              <a:t>Netiquette includes rules for all aspects of the Internet, including the web, social media, Internet messaging, chat rooms, online discussions, and FTP. Figure outlines some of the rules of netiquette, with respect to online communications.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Netiquette</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533400" y="1447800"/>
            <a:ext cx="8153400" cy="4572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411162"/>
          </a:xfrm>
        </p:spPr>
        <p:txBody>
          <a:bodyPr>
            <a:noAutofit/>
          </a:bodyPr>
          <a:lstStyle/>
          <a:p>
            <a:r>
              <a:rPr lang="en-US" sz="2800" dirty="0"/>
              <a:t>Popular Broadband Internet Service Technologies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8451518"/>
              </p:ext>
            </p:extLst>
          </p:nvPr>
        </p:nvGraphicFramePr>
        <p:xfrm>
          <a:off x="533400" y="762000"/>
          <a:ext cx="8229600" cy="5562599"/>
        </p:xfrm>
        <a:graphic>
          <a:graphicData uri="http://schemas.openxmlformats.org/drawingml/2006/table">
            <a:tbl>
              <a:tblPr firstRow="1" bandRow="1">
                <a:tableStyleId>{5C22544A-7EE6-4342-B048-85BDC9FD1C3A}</a:tableStyleId>
              </a:tblPr>
              <a:tblGrid>
                <a:gridCol w="3200400"/>
                <a:gridCol w="5029200"/>
              </a:tblGrid>
              <a:tr h="732236">
                <a:tc>
                  <a:txBody>
                    <a:bodyPr/>
                    <a:lstStyle/>
                    <a:p>
                      <a:r>
                        <a:rPr lang="en-US" sz="1800" b="1" kern="1200" baseline="0" dirty="0" smtClean="0">
                          <a:solidFill>
                            <a:schemeClr val="lt1"/>
                          </a:solidFill>
                          <a:latin typeface="+mn-lt"/>
                          <a:ea typeface="+mn-ea"/>
                          <a:cs typeface="+mn-cs"/>
                        </a:rPr>
                        <a:t>Technology</a:t>
                      </a:r>
                      <a:endParaRPr lang="en-US" sz="1800" dirty="0"/>
                    </a:p>
                  </a:txBody>
                  <a:tcPr/>
                </a:tc>
                <a:tc>
                  <a:txBody>
                    <a:bodyPr/>
                    <a:lstStyle/>
                    <a:p>
                      <a:r>
                        <a:rPr lang="en-US" sz="1800" b="1" kern="1200" baseline="0" dirty="0" smtClean="0">
                          <a:solidFill>
                            <a:schemeClr val="lt1"/>
                          </a:solidFill>
                          <a:latin typeface="+mn-lt"/>
                          <a:ea typeface="+mn-ea"/>
                          <a:cs typeface="+mn-cs"/>
                        </a:rPr>
                        <a:t>Description</a:t>
                      </a:r>
                      <a:endParaRPr lang="en-US" sz="1800" dirty="0"/>
                    </a:p>
                  </a:txBody>
                  <a:tcPr/>
                </a:tc>
              </a:tr>
              <a:tr h="732236">
                <a:tc>
                  <a:txBody>
                    <a:bodyPr/>
                    <a:lstStyle/>
                    <a:p>
                      <a:r>
                        <a:rPr lang="en-US" sz="1800" kern="1200" baseline="0" dirty="0" smtClean="0">
                          <a:solidFill>
                            <a:schemeClr val="dk1"/>
                          </a:solidFill>
                          <a:latin typeface="+mn-lt"/>
                          <a:ea typeface="+mn-ea"/>
                          <a:cs typeface="+mn-cs"/>
                        </a:rPr>
                        <a:t>Cable Internet service</a:t>
                      </a:r>
                      <a:endParaRPr lang="en-US" sz="1800" dirty="0"/>
                    </a:p>
                  </a:txBody>
                  <a:tcPr/>
                </a:tc>
                <a:tc>
                  <a:txBody>
                    <a:bodyPr/>
                    <a:lstStyle/>
                    <a:p>
                      <a:r>
                        <a:rPr lang="en-US" sz="1800" kern="1200" baseline="0" dirty="0" smtClean="0">
                          <a:solidFill>
                            <a:schemeClr val="dk1"/>
                          </a:solidFill>
                          <a:latin typeface="+mn-lt"/>
                          <a:ea typeface="+mn-ea"/>
                          <a:cs typeface="+mn-cs"/>
                        </a:rPr>
                        <a:t>Provides high-speed Internet access through the cable television network via a cable modem</a:t>
                      </a:r>
                      <a:endParaRPr lang="en-US" sz="1800" dirty="0"/>
                    </a:p>
                  </a:txBody>
                  <a:tcPr/>
                </a:tc>
              </a:tr>
              <a:tr h="732236">
                <a:tc>
                  <a:txBody>
                    <a:bodyPr/>
                    <a:lstStyle/>
                    <a:p>
                      <a:r>
                        <a:rPr lang="en-US" sz="1800" kern="1200" baseline="0" dirty="0" smtClean="0">
                          <a:solidFill>
                            <a:schemeClr val="dk1"/>
                          </a:solidFill>
                          <a:latin typeface="+mn-lt"/>
                          <a:ea typeface="+mn-ea"/>
                          <a:cs typeface="+mn-cs"/>
                        </a:rPr>
                        <a:t>DSL (digital subscriber line)</a:t>
                      </a:r>
                      <a:endParaRPr lang="en-US" sz="1800" dirty="0"/>
                    </a:p>
                  </a:txBody>
                  <a:tcPr/>
                </a:tc>
                <a:tc>
                  <a:txBody>
                    <a:bodyPr/>
                    <a:lstStyle/>
                    <a:p>
                      <a:r>
                        <a:rPr lang="en-US" sz="1800" kern="1200" baseline="0" dirty="0" smtClean="0">
                          <a:solidFill>
                            <a:schemeClr val="dk1"/>
                          </a:solidFill>
                          <a:latin typeface="+mn-lt"/>
                          <a:ea typeface="+mn-ea"/>
                          <a:cs typeface="+mn-cs"/>
                        </a:rPr>
                        <a:t>Provides high-speed Internet connections through the telephone network via a DSL modem</a:t>
                      </a:r>
                      <a:endParaRPr lang="en-US" sz="1800" dirty="0"/>
                    </a:p>
                  </a:txBody>
                  <a:tcPr/>
                </a:tc>
              </a:tr>
              <a:tr h="732236">
                <a:tc>
                  <a:txBody>
                    <a:bodyPr/>
                    <a:lstStyle/>
                    <a:p>
                      <a:r>
                        <a:rPr lang="en-US" sz="1800" kern="1200" baseline="0" dirty="0" smtClean="0">
                          <a:solidFill>
                            <a:schemeClr val="dk1"/>
                          </a:solidFill>
                          <a:latin typeface="+mn-lt"/>
                          <a:ea typeface="+mn-ea"/>
                          <a:cs typeface="+mn-cs"/>
                        </a:rPr>
                        <a:t>Fiber to the Premises (FTTP)</a:t>
                      </a:r>
                      <a:endParaRPr lang="en-US" sz="1800" dirty="0"/>
                    </a:p>
                  </a:txBody>
                  <a:tcPr/>
                </a:tc>
                <a:tc>
                  <a:txBody>
                    <a:bodyPr/>
                    <a:lstStyle/>
                    <a:p>
                      <a:r>
                        <a:rPr lang="en-US" sz="1800" kern="1200" baseline="0" dirty="0" smtClean="0">
                          <a:solidFill>
                            <a:schemeClr val="dk1"/>
                          </a:solidFill>
                          <a:latin typeface="+mn-lt"/>
                          <a:ea typeface="+mn-ea"/>
                          <a:cs typeface="+mn-cs"/>
                        </a:rPr>
                        <a:t>Uses fiber-optic cable to provide high-speed Internet access via a modem</a:t>
                      </a:r>
                      <a:endParaRPr lang="en-US" sz="1800" dirty="0"/>
                    </a:p>
                  </a:txBody>
                  <a:tcPr/>
                </a:tc>
              </a:tr>
              <a:tr h="1020333">
                <a:tc>
                  <a:txBody>
                    <a:bodyPr/>
                    <a:lstStyle/>
                    <a:p>
                      <a:r>
                        <a:rPr lang="en-US" sz="1800" b="1" kern="1200" baseline="0" dirty="0" smtClean="0">
                          <a:solidFill>
                            <a:schemeClr val="dk1"/>
                          </a:solidFill>
                          <a:latin typeface="+mn-lt"/>
                          <a:ea typeface="+mn-ea"/>
                          <a:cs typeface="+mn-cs"/>
                        </a:rPr>
                        <a:t>Wi-Fi (wireless fidelity)</a:t>
                      </a:r>
                      <a:endParaRPr lang="en-US" sz="1800" dirty="0"/>
                    </a:p>
                  </a:txBody>
                  <a:tcPr/>
                </a:tc>
                <a:tc>
                  <a:txBody>
                    <a:bodyPr/>
                    <a:lstStyle/>
                    <a:p>
                      <a:r>
                        <a:rPr lang="en-US" sz="1800" b="1" kern="1200" baseline="0" dirty="0" smtClean="0">
                          <a:solidFill>
                            <a:schemeClr val="dk1"/>
                          </a:solidFill>
                          <a:latin typeface="+mn-lt"/>
                          <a:ea typeface="+mn-ea"/>
                          <a:cs typeface="+mn-cs"/>
                        </a:rPr>
                        <a:t>Uses radio signals to provide high-speed Internet connections to computers and devices with</a:t>
                      </a:r>
                    </a:p>
                    <a:p>
                      <a:r>
                        <a:rPr lang="en-US" sz="1800" kern="1200" baseline="0" dirty="0" smtClean="0">
                          <a:solidFill>
                            <a:schemeClr val="dk1"/>
                          </a:solidFill>
                          <a:latin typeface="+mn-lt"/>
                          <a:ea typeface="+mn-ea"/>
                          <a:cs typeface="+mn-cs"/>
                        </a:rPr>
                        <a:t>built-in Wi-Fi capability</a:t>
                      </a:r>
                    </a:p>
                  </a:txBody>
                  <a:tcPr/>
                </a:tc>
              </a:tr>
              <a:tr h="1613322">
                <a:tc>
                  <a:txBody>
                    <a:bodyPr/>
                    <a:lstStyle/>
                    <a:p>
                      <a:r>
                        <a:rPr lang="en-US" sz="1800" kern="1200" baseline="0" dirty="0" smtClean="0">
                          <a:solidFill>
                            <a:schemeClr val="dk1"/>
                          </a:solidFill>
                          <a:latin typeface="+mn-lt"/>
                          <a:ea typeface="+mn-ea"/>
                          <a:cs typeface="+mn-cs"/>
                        </a:rPr>
                        <a:t>Mobile broadband </a:t>
                      </a:r>
                      <a:endParaRPr lang="en-US" sz="1800" dirty="0"/>
                    </a:p>
                  </a:txBody>
                  <a:tcPr/>
                </a:tc>
                <a:tc>
                  <a:txBody>
                    <a:bodyPr/>
                    <a:lstStyle/>
                    <a:p>
                      <a:r>
                        <a:rPr lang="en-US" sz="1800" kern="1200" baseline="0" dirty="0" smtClean="0">
                          <a:solidFill>
                            <a:schemeClr val="dk1"/>
                          </a:solidFill>
                          <a:latin typeface="+mn-lt"/>
                          <a:ea typeface="+mn-ea"/>
                          <a:cs typeface="+mn-cs"/>
                        </a:rPr>
                        <a:t>Offers high-speed Internet connections over the cellular radio network to computers and devices</a:t>
                      </a:r>
                    </a:p>
                    <a:p>
                      <a:r>
                        <a:rPr lang="en-US" sz="1800" kern="1200" baseline="0" dirty="0" smtClean="0">
                          <a:solidFill>
                            <a:schemeClr val="dk1"/>
                          </a:solidFill>
                          <a:latin typeface="+mn-lt"/>
                          <a:ea typeface="+mn-ea"/>
                          <a:cs typeface="+mn-cs"/>
                        </a:rPr>
                        <a:t>with built-in compatible technology (such as 3G, 4G, or 5G) or a wireless modem or other</a:t>
                      </a:r>
                    </a:p>
                    <a:p>
                      <a:r>
                        <a:rPr lang="en-US" sz="1800" kern="1200" baseline="0" dirty="0" smtClean="0">
                          <a:solidFill>
                            <a:schemeClr val="dk1"/>
                          </a:solidFill>
                          <a:latin typeface="+mn-lt"/>
                          <a:ea typeface="+mn-ea"/>
                          <a:cs typeface="+mn-cs"/>
                        </a:rPr>
                        <a:t>communications device</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Popular Broadband Internet Service Technologies</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6737647"/>
              </p:ext>
            </p:extLst>
          </p:nvPr>
        </p:nvGraphicFramePr>
        <p:xfrm>
          <a:off x="871538" y="2674938"/>
          <a:ext cx="7815262" cy="2767148"/>
        </p:xfrm>
        <a:graphic>
          <a:graphicData uri="http://schemas.openxmlformats.org/drawingml/2006/table">
            <a:tbl>
              <a:tblPr firstRow="1" bandRow="1">
                <a:tableStyleId>{5C22544A-7EE6-4342-B048-85BDC9FD1C3A}</a:tableStyleId>
              </a:tblPr>
              <a:tblGrid>
                <a:gridCol w="3039268"/>
                <a:gridCol w="4775994"/>
              </a:tblGrid>
              <a:tr h="664028">
                <a:tc>
                  <a:txBody>
                    <a:bodyPr/>
                    <a:lstStyle/>
                    <a:p>
                      <a:r>
                        <a:rPr lang="en-US" sz="1800" b="1" kern="1200" baseline="0" dirty="0" smtClean="0">
                          <a:solidFill>
                            <a:schemeClr val="lt1"/>
                          </a:solidFill>
                          <a:latin typeface="+mn-lt"/>
                          <a:ea typeface="+mn-ea"/>
                          <a:cs typeface="+mn-cs"/>
                        </a:rPr>
                        <a:t>Technology</a:t>
                      </a:r>
                      <a:endParaRPr lang="en-US" sz="1800" dirty="0"/>
                    </a:p>
                  </a:txBody>
                  <a:tcPr marL="82321" marR="82321"/>
                </a:tc>
                <a:tc>
                  <a:txBody>
                    <a:bodyPr/>
                    <a:lstStyle/>
                    <a:p>
                      <a:r>
                        <a:rPr lang="en-US" sz="1800" b="1" kern="1200" baseline="0" dirty="0" smtClean="0">
                          <a:solidFill>
                            <a:schemeClr val="lt1"/>
                          </a:solidFill>
                          <a:latin typeface="+mn-lt"/>
                          <a:ea typeface="+mn-ea"/>
                          <a:cs typeface="+mn-cs"/>
                        </a:rPr>
                        <a:t>Description</a:t>
                      </a:r>
                      <a:endParaRPr lang="en-US" sz="1800" dirty="0"/>
                    </a:p>
                  </a:txBody>
                  <a:tcPr marL="82321" marR="82321"/>
                </a:tc>
              </a:tr>
              <a:tr h="664028">
                <a:tc>
                  <a:txBody>
                    <a:bodyPr/>
                    <a:lstStyle/>
                    <a:p>
                      <a:r>
                        <a:rPr lang="en-US" sz="1800" kern="1200" baseline="0" dirty="0" smtClean="0">
                          <a:solidFill>
                            <a:schemeClr val="dk1"/>
                          </a:solidFill>
                          <a:latin typeface="+mn-lt"/>
                          <a:ea typeface="+mn-ea"/>
                          <a:cs typeface="+mn-cs"/>
                        </a:rPr>
                        <a:t>Fixed wireless</a:t>
                      </a:r>
                      <a:endParaRPr lang="en-US" sz="1800" dirty="0"/>
                    </a:p>
                  </a:txBody>
                  <a:tcPr marL="82321" marR="82321"/>
                </a:tc>
                <a:tc>
                  <a:txBody>
                    <a:bodyPr/>
                    <a:lstStyle/>
                    <a:p>
                      <a:r>
                        <a:rPr lang="en-US" sz="1800" kern="1200" baseline="0" dirty="0" smtClean="0">
                          <a:solidFill>
                            <a:schemeClr val="dk1"/>
                          </a:solidFill>
                          <a:latin typeface="+mn-lt"/>
                          <a:ea typeface="+mn-ea"/>
                          <a:cs typeface="+mn-cs"/>
                        </a:rPr>
                        <a:t>Provides high-speed Internet connections using a dish-shaped antenna on a building, such as a</a:t>
                      </a:r>
                    </a:p>
                    <a:p>
                      <a:r>
                        <a:rPr lang="en-US" sz="1800" kern="1200" baseline="0" dirty="0" smtClean="0">
                          <a:solidFill>
                            <a:schemeClr val="dk1"/>
                          </a:solidFill>
                          <a:latin typeface="+mn-lt"/>
                          <a:ea typeface="+mn-ea"/>
                          <a:cs typeface="+mn-cs"/>
                        </a:rPr>
                        <a:t>house or business, to communicate with a tower location via radio signals</a:t>
                      </a:r>
                    </a:p>
                  </a:txBody>
                  <a:tcPr marL="82321" marR="82321"/>
                </a:tc>
              </a:tr>
              <a:tr h="664028">
                <a:tc>
                  <a:txBody>
                    <a:bodyPr/>
                    <a:lstStyle/>
                    <a:p>
                      <a:r>
                        <a:rPr lang="en-US" sz="1800" kern="1200" baseline="0" dirty="0" smtClean="0">
                          <a:solidFill>
                            <a:schemeClr val="dk1"/>
                          </a:solidFill>
                          <a:latin typeface="+mn-lt"/>
                          <a:ea typeface="+mn-ea"/>
                          <a:cs typeface="+mn-cs"/>
                        </a:rPr>
                        <a:t>Satellite Internet service</a:t>
                      </a:r>
                      <a:endParaRPr lang="en-US" sz="1800" dirty="0"/>
                    </a:p>
                  </a:txBody>
                  <a:tcPr marL="82321" marR="82321"/>
                </a:tc>
                <a:tc>
                  <a:txBody>
                    <a:bodyPr/>
                    <a:lstStyle/>
                    <a:p>
                      <a:r>
                        <a:rPr lang="en-US" sz="1800" kern="1200" baseline="0" dirty="0" smtClean="0">
                          <a:solidFill>
                            <a:schemeClr val="dk1"/>
                          </a:solidFill>
                          <a:latin typeface="+mn-lt"/>
                          <a:ea typeface="+mn-ea"/>
                          <a:cs typeface="+mn-cs"/>
                        </a:rPr>
                        <a:t>Provides high-speed Internet connections via satellite to a satellite dish that communicates with a satellite modem</a:t>
                      </a:r>
                      <a:endParaRPr lang="en-US" sz="1800" dirty="0" smtClean="0"/>
                    </a:p>
                  </a:txBody>
                  <a:tcPr marL="82321" marR="82321"/>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Wi-Fi Hot Spot</a:t>
            </a:r>
            <a:endParaRPr lang="en-US" dirty="0"/>
          </a:p>
        </p:txBody>
      </p:sp>
      <p:sp>
        <p:nvSpPr>
          <p:cNvPr id="2" name="Content Placeholder 1"/>
          <p:cNvSpPr>
            <a:spLocks noGrp="1"/>
          </p:cNvSpPr>
          <p:nvPr>
            <p:ph idx="1"/>
          </p:nvPr>
        </p:nvSpPr>
        <p:spPr/>
        <p:txBody>
          <a:bodyPr>
            <a:normAutofit fontScale="92500" lnSpcReduction="10000"/>
          </a:bodyPr>
          <a:lstStyle/>
          <a:p>
            <a:r>
              <a:rPr lang="en-US" dirty="0"/>
              <a:t>Many public locations, such as shopping malls, coffee shops, restaurants, schools, </a:t>
            </a:r>
            <a:r>
              <a:rPr lang="en-US" dirty="0" smtClean="0"/>
              <a:t>airports, hotels</a:t>
            </a:r>
            <a:r>
              <a:rPr lang="en-US" dirty="0"/>
              <a:t>, and city parks have Wi-Fi hot spots. </a:t>
            </a:r>
            <a:endParaRPr lang="en-US" dirty="0" smtClean="0"/>
          </a:p>
          <a:p>
            <a:r>
              <a:rPr lang="en-US" dirty="0" smtClean="0"/>
              <a:t>A </a:t>
            </a:r>
            <a:r>
              <a:rPr lang="en-US" b="1" dirty="0"/>
              <a:t>hot spot </a:t>
            </a:r>
            <a:r>
              <a:rPr lang="en-US" dirty="0"/>
              <a:t>is a wireless network </a:t>
            </a:r>
            <a:r>
              <a:rPr lang="en-US" dirty="0" smtClean="0"/>
              <a:t>that provides</a:t>
            </a:r>
            <a:r>
              <a:rPr lang="en-US" dirty="0"/>
              <a:t> </a:t>
            </a:r>
            <a:r>
              <a:rPr lang="en-US" dirty="0" smtClean="0"/>
              <a:t>Internet </a:t>
            </a:r>
            <a:r>
              <a:rPr lang="en-US" dirty="0"/>
              <a:t>connections to mobile computers and devices. </a:t>
            </a:r>
            <a:endParaRPr lang="en-US" dirty="0" smtClean="0"/>
          </a:p>
          <a:p>
            <a:r>
              <a:rPr lang="en-US" dirty="0" smtClean="0"/>
              <a:t>Although </a:t>
            </a:r>
            <a:r>
              <a:rPr lang="en-US" dirty="0"/>
              <a:t>most hot spots </a:t>
            </a:r>
            <a:r>
              <a:rPr lang="en-US" dirty="0" smtClean="0"/>
              <a:t>enable unrestricted </a:t>
            </a:r>
            <a:r>
              <a:rPr lang="en-US" dirty="0"/>
              <a:t>or open access, some require that users agree to terms of service, obtain a </a:t>
            </a:r>
            <a:r>
              <a:rPr lang="en-US" dirty="0" smtClean="0"/>
              <a:t>password (for </a:t>
            </a:r>
            <a:r>
              <a:rPr lang="en-US" dirty="0"/>
              <a:t>example, from the hotel’s front desk)</a:t>
            </a:r>
          </a:p>
        </p:txBody>
      </p:sp>
    </p:spTree>
    <p:extLst>
      <p:ext uri="{BB962C8B-B14F-4D97-AF65-F5344CB8AC3E}">
        <p14:creationId xmlns:p14="http://schemas.microsoft.com/office/powerpoint/2010/main" val="3842166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2829</TotalTime>
  <Words>5509</Words>
  <Application>Microsoft Office PowerPoint</Application>
  <PresentationFormat>On-screen Show (4:3)</PresentationFormat>
  <Paragraphs>432</Paragraphs>
  <Slides>69</Slides>
  <Notes>37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69</vt:i4>
      </vt:variant>
    </vt:vector>
  </HeadingPairs>
  <TitlesOfParts>
    <vt:vector size="72" baseType="lpstr">
      <vt:lpstr>Arial</vt:lpstr>
      <vt:lpstr>Calibri</vt:lpstr>
      <vt:lpstr>Office Theme</vt:lpstr>
      <vt:lpstr>Connecting and Communicating Online</vt:lpstr>
      <vt:lpstr>Introduction</vt:lpstr>
      <vt:lpstr>Computers</vt:lpstr>
      <vt:lpstr>Internet</vt:lpstr>
      <vt:lpstr>Connecting to the Internet</vt:lpstr>
      <vt:lpstr>Connecting to the Internet</vt:lpstr>
      <vt:lpstr>Popular Broadband Internet Service Technologies</vt:lpstr>
      <vt:lpstr>Popular Broadband Internet Service Technologies</vt:lpstr>
      <vt:lpstr>Wi-Fi Hot Spot</vt:lpstr>
      <vt:lpstr>Internet Service Provider</vt:lpstr>
      <vt:lpstr>IP Addresses and Domain Names</vt:lpstr>
      <vt:lpstr>IP Addresses and Domain Names</vt:lpstr>
      <vt:lpstr>IP Addresses and Domain Names</vt:lpstr>
      <vt:lpstr>IP Addresses and Domain Names</vt:lpstr>
      <vt:lpstr>The World Wide Web</vt:lpstr>
      <vt:lpstr>The World Wide Web</vt:lpstr>
      <vt:lpstr>Navigating the Web</vt:lpstr>
      <vt:lpstr>Navigating the Web</vt:lpstr>
      <vt:lpstr>Web Addresses</vt:lpstr>
      <vt:lpstr>Web Apps and Mobile Apps</vt:lpstr>
      <vt:lpstr>Web Apps and Mobile Apps</vt:lpstr>
      <vt:lpstr>Web Apps and Mobile Apps</vt:lpstr>
      <vt:lpstr>Types of Websites</vt:lpstr>
      <vt:lpstr>Search Engines</vt:lpstr>
      <vt:lpstr>Search Engines</vt:lpstr>
      <vt:lpstr>Search Engines</vt:lpstr>
      <vt:lpstr>Search Engines</vt:lpstr>
      <vt:lpstr>Search Engines</vt:lpstr>
      <vt:lpstr>Online Social Networks</vt:lpstr>
      <vt:lpstr>Media Sharing</vt:lpstr>
      <vt:lpstr>News, Weather, Sports, and Other Mass Media</vt:lpstr>
      <vt:lpstr>Educational</vt:lpstr>
      <vt:lpstr>Business, Governmental, and Organizational</vt:lpstr>
      <vt:lpstr>Blogs</vt:lpstr>
      <vt:lpstr>Wikis and Collaboration</vt:lpstr>
      <vt:lpstr>Wikis and Collaboration</vt:lpstr>
      <vt:lpstr>Health and Fitness</vt:lpstr>
      <vt:lpstr>Entertainment</vt:lpstr>
      <vt:lpstr>Entertainment</vt:lpstr>
      <vt:lpstr>Banking and Finance</vt:lpstr>
      <vt:lpstr>Travel and Tourism</vt:lpstr>
      <vt:lpstr>Mapping</vt:lpstr>
      <vt:lpstr>Mapping</vt:lpstr>
      <vt:lpstr>Retail</vt:lpstr>
      <vt:lpstr>Careers and Employment</vt:lpstr>
      <vt:lpstr>E-Commerce</vt:lpstr>
      <vt:lpstr>E-Commerce</vt:lpstr>
      <vt:lpstr>E-Commerce</vt:lpstr>
      <vt:lpstr>Portals</vt:lpstr>
      <vt:lpstr>Content Aggregation</vt:lpstr>
      <vt:lpstr>Digital Media on the Web</vt:lpstr>
      <vt:lpstr>Graphics</vt:lpstr>
      <vt:lpstr>Graphics</vt:lpstr>
      <vt:lpstr>Graphics</vt:lpstr>
      <vt:lpstr>Animation</vt:lpstr>
      <vt:lpstr>Audio</vt:lpstr>
      <vt:lpstr>Videos</vt:lpstr>
      <vt:lpstr>Plug-Ins</vt:lpstr>
      <vt:lpstr>Other Internet Services</vt:lpstr>
      <vt:lpstr>Email</vt:lpstr>
      <vt:lpstr>Email</vt:lpstr>
      <vt:lpstr>E-mail Lists</vt:lpstr>
      <vt:lpstr>Internet Messaging</vt:lpstr>
      <vt:lpstr>Chat Rooms</vt:lpstr>
      <vt:lpstr>Online Discussions</vt:lpstr>
      <vt:lpstr>VoIP</vt:lpstr>
      <vt:lpstr>FTP</vt:lpstr>
      <vt:lpstr>Netiquette</vt:lpstr>
      <vt:lpstr>Netiquette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and Communicating Online</dc:title>
  <dc:creator>aamir</dc:creator>
  <cp:lastModifiedBy>Class</cp:lastModifiedBy>
  <cp:revision>160</cp:revision>
  <dcterms:created xsi:type="dcterms:W3CDTF">2020-10-15T08:38:05Z</dcterms:created>
  <dcterms:modified xsi:type="dcterms:W3CDTF">2022-10-11T06:42:58Z</dcterms:modified>
</cp:coreProperties>
</file>