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2"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32D11-3DDE-4D3C-9583-6F334BEDA01B}" type="datetimeFigureOut">
              <a:rPr lang="en-US" smtClean="0"/>
              <a:t>10/4/2022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066B5-59A1-4C22-9802-B2A239564F6F}" type="slidenum">
              <a:rPr lang="en-US" smtClean="0"/>
              <a:t>‹#›</a:t>
            </a:fld>
            <a:endParaRPr lang="en-US"/>
          </a:p>
        </p:txBody>
      </p:sp>
    </p:spTree>
    <p:extLst>
      <p:ext uri="{BB962C8B-B14F-4D97-AF65-F5344CB8AC3E}">
        <p14:creationId xmlns:p14="http://schemas.microsoft.com/office/powerpoint/2010/main" val="700712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EE54E3-397F-4A39-9BA1-CD014E30DC3E}" type="slidenum">
              <a:rPr lang="en-US" altLang="en-US"/>
              <a:pPr/>
              <a:t>15</a:t>
            </a:fld>
            <a:endParaRPr lang="en-US" altLang="en-US"/>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10/4/2022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10/4/2022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images.google.com/imgres?imgurl=http://www.worldofstock.com/slides/BCO2113.jpg&amp;imgrefurl=http://www.worldofstock.com/closeups/BCO2113.php&amp;usg=__-UFmP2KAj9N7w47XTF_TAJdsa1U=&amp;h=417&amp;w=500&amp;sz=44&amp;hl=en&amp;start=2&amp;tbnid=tJers6vTKCWdwM:&amp;tbnh=108&amp;tbnw=130&amp;prev=/images?q%3Dinternational%2Btrade%26gbv%3D2%26hl%3Den" TargetMode="Externa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m/url?url=https://www.pinterest.com/explore/background-for-powerpoint-presentation/&amp;rct=j&amp;frm=1&amp;q=&amp;esrc=s&amp;sa=U&amp;ved=0ahUKEwjCyYyO-5fZAhUHsKQKHRVrDOI4UBDBbggjMAc&amp;usg=AOvVaw24ohozdTYWWsToF7RTgikk" TargetMode="Externa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31307" y="1800325"/>
            <a:ext cx="7129388" cy="1015663"/>
          </a:xfrm>
          <a:prstGeom prst="rect">
            <a:avLst/>
          </a:prstGeom>
          <a:noFill/>
        </p:spPr>
        <p:txBody>
          <a:bodyPr wrap="none" rtlCol="0">
            <a:spAutoFit/>
          </a:bodyPr>
          <a:lstStyle/>
          <a:p>
            <a:pPr algn="ctr"/>
            <a:r>
              <a:rPr lang="en-US" sz="6000" b="1" spc="-300" dirty="0" smtClean="0">
                <a:latin typeface="Mont Heavy DEMO" panose="00000A00000000000000" pitchFamily="50" charset="0"/>
              </a:rPr>
              <a:t>Contemporary World</a:t>
            </a:r>
            <a:endParaRPr lang="en-US" sz="8000" b="1" spc="-300" dirty="0">
              <a:latin typeface="Mont Heavy DEMO" panose="00000A00000000000000" pitchFamily="50" charset="0"/>
            </a:endParaRPr>
          </a:p>
        </p:txBody>
      </p:sp>
      <p:sp>
        <p:nvSpPr>
          <p:cNvPr id="7" name="TextBox 6">
            <a:extLst>
              <a:ext uri="{FF2B5EF4-FFF2-40B4-BE49-F238E27FC236}">
                <a16:creationId xmlns:a16="http://schemas.microsoft.com/office/drawing/2014/main" id="{3FB82652-DAC0-0BE1-090B-270B7429C476}"/>
              </a:ext>
            </a:extLst>
          </p:cNvPr>
          <p:cNvSpPr txBox="1"/>
          <p:nvPr/>
        </p:nvSpPr>
        <p:spPr>
          <a:xfrm>
            <a:off x="4205099" y="4036959"/>
            <a:ext cx="3781805" cy="1261884"/>
          </a:xfrm>
          <a:prstGeom prst="rect">
            <a:avLst/>
          </a:prstGeom>
          <a:noFill/>
        </p:spPr>
        <p:txBody>
          <a:bodyPr wrap="none" rtlCol="0">
            <a:spAutoFit/>
          </a:bodyPr>
          <a:lstStyle/>
          <a:p>
            <a:pPr algn="ctr"/>
            <a:r>
              <a:rPr lang="en-US" sz="4400" b="1" spc="-300" dirty="0" smtClean="0">
                <a:latin typeface="Mont Heavy DEMO" panose="00000A00000000000000" pitchFamily="50" charset="0"/>
              </a:rPr>
              <a:t>Lecture No.1</a:t>
            </a:r>
            <a:endParaRPr lang="en-US" sz="4400" b="1" spc="-300" dirty="0">
              <a:latin typeface="Mont Heavy DEMO" panose="00000A00000000000000" pitchFamily="50" charset="0"/>
            </a:endParaRPr>
          </a:p>
          <a:p>
            <a:pPr algn="ctr"/>
            <a:endParaRPr lang="en-US" sz="800" spc="-300" dirty="0">
              <a:latin typeface="Mont Heavy DEMO" panose="00000A00000000000000" pitchFamily="50" charset="0"/>
            </a:endParaRPr>
          </a:p>
          <a:p>
            <a:pPr algn="ctr"/>
            <a:endParaRPr lang="en-US" sz="2400" spc="-300" dirty="0">
              <a:latin typeface="Mont Heavy DEMO" panose="00000A00000000000000" pitchFamily="50" charset="0"/>
            </a:endParaRP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69720" y="267589"/>
            <a:ext cx="10515600" cy="1325563"/>
          </a:xfrm>
        </p:spPr>
        <p:txBody>
          <a:bodyPr/>
          <a:lstStyle/>
          <a:p>
            <a:r>
              <a:rPr lang="en-US" altLang="en-US" dirty="0" smtClean="0">
                <a:solidFill>
                  <a:schemeClr val="bg1"/>
                </a:solidFill>
              </a:rPr>
              <a:t>Problems of Defining States</a:t>
            </a:r>
          </a:p>
        </p:txBody>
      </p:sp>
      <p:sp>
        <p:nvSpPr>
          <p:cNvPr id="13315" name="Rectangle 3"/>
          <p:cNvSpPr>
            <a:spLocks noGrp="1" noChangeArrowheads="1"/>
          </p:cNvSpPr>
          <p:nvPr>
            <p:ph type="body" idx="1"/>
          </p:nvPr>
        </p:nvSpPr>
        <p:spPr/>
        <p:txBody>
          <a:bodyPr/>
          <a:lstStyle/>
          <a:p>
            <a:r>
              <a:rPr lang="en-US" altLang="en-US" dirty="0" smtClean="0"/>
              <a:t>Antarctica is the only large landmass on Earth that is not part of any state</a:t>
            </a:r>
          </a:p>
          <a:p>
            <a:pPr lvl="1"/>
            <a:r>
              <a:rPr lang="en-US" altLang="en-US" dirty="0" smtClean="0"/>
              <a:t>Argentina, Australia, Chile, France, New Zealand, Norway, and the UK all claim portions of Antarctica</a:t>
            </a:r>
          </a:p>
          <a:p>
            <a:pPr lvl="2"/>
            <a:r>
              <a:rPr lang="en-US" altLang="en-US" dirty="0" smtClean="0"/>
              <a:t>The US and Russia do not recognize these claims</a:t>
            </a:r>
          </a:p>
          <a:p>
            <a:pPr lvl="2"/>
            <a:r>
              <a:rPr lang="en-US" altLang="en-US" dirty="0" smtClean="0"/>
              <a:t>The Treaty of Antarctica 1959 (1991) says states may establish research stations but may not have a military presence</a:t>
            </a:r>
          </a:p>
        </p:txBody>
      </p:sp>
    </p:spTree>
    <p:extLst>
      <p:ext uri="{BB962C8B-B14F-4D97-AF65-F5344CB8AC3E}">
        <p14:creationId xmlns:p14="http://schemas.microsoft.com/office/powerpoint/2010/main" val="97379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23288" y="274637"/>
            <a:ext cx="10515600" cy="1325563"/>
          </a:xfrm>
        </p:spPr>
        <p:txBody>
          <a:bodyPr/>
          <a:lstStyle/>
          <a:p>
            <a:r>
              <a:rPr lang="en-US" altLang="en-US" dirty="0" smtClean="0">
                <a:solidFill>
                  <a:schemeClr val="bg1"/>
                </a:solidFill>
              </a:rPr>
              <a:t>Korea:  One State or Two?</a:t>
            </a:r>
          </a:p>
        </p:txBody>
      </p:sp>
      <p:sp>
        <p:nvSpPr>
          <p:cNvPr id="14339" name="Rectangle 4"/>
          <p:cNvSpPr>
            <a:spLocks noGrp="1" noChangeArrowheads="1"/>
          </p:cNvSpPr>
          <p:nvPr>
            <p:ph type="body" sz="half" idx="1"/>
          </p:nvPr>
        </p:nvSpPr>
        <p:spPr/>
        <p:txBody>
          <a:bodyPr/>
          <a:lstStyle/>
          <a:p>
            <a:pPr>
              <a:lnSpc>
                <a:spcPct val="90000"/>
              </a:lnSpc>
            </a:pPr>
            <a:r>
              <a:rPr lang="en-US" altLang="en-US" sz="2400" smtClean="0"/>
              <a:t>After Japan was defeated in WWII, Korea was divided into two occupation zones by the US and Russia</a:t>
            </a:r>
          </a:p>
          <a:p>
            <a:pPr>
              <a:lnSpc>
                <a:spcPct val="90000"/>
              </a:lnSpc>
            </a:pPr>
            <a:r>
              <a:rPr lang="en-US" altLang="en-US" sz="2400" smtClean="0"/>
              <a:t>Division was made at 38 degrees N. Latitude</a:t>
            </a:r>
          </a:p>
          <a:p>
            <a:pPr>
              <a:lnSpc>
                <a:spcPct val="90000"/>
              </a:lnSpc>
            </a:pPr>
            <a:r>
              <a:rPr lang="en-US" altLang="en-US" sz="2400" smtClean="0"/>
              <a:t>N. Korea invaded South Korea in 1950</a:t>
            </a:r>
          </a:p>
          <a:p>
            <a:pPr>
              <a:lnSpc>
                <a:spcPct val="90000"/>
              </a:lnSpc>
            </a:pPr>
            <a:r>
              <a:rPr lang="en-US" altLang="en-US" sz="2400" smtClean="0"/>
              <a:t>After 3 years, a cease-fire was agreed upon near the 38</a:t>
            </a:r>
            <a:r>
              <a:rPr lang="en-US" altLang="en-US" sz="2400" baseline="30000" smtClean="0"/>
              <a:t>th</a:t>
            </a:r>
            <a:r>
              <a:rPr lang="en-US" altLang="en-US" sz="2400" smtClean="0"/>
              <a:t> parallel</a:t>
            </a:r>
          </a:p>
        </p:txBody>
      </p:sp>
      <p:sp>
        <p:nvSpPr>
          <p:cNvPr id="14340" name="Rectangle 5"/>
          <p:cNvSpPr>
            <a:spLocks noGrp="1" noChangeArrowheads="1"/>
          </p:cNvSpPr>
          <p:nvPr>
            <p:ph type="body" sz="half" idx="2"/>
          </p:nvPr>
        </p:nvSpPr>
        <p:spPr/>
        <p:txBody>
          <a:bodyPr/>
          <a:lstStyle/>
          <a:p>
            <a:pPr>
              <a:lnSpc>
                <a:spcPct val="90000"/>
              </a:lnSpc>
            </a:pPr>
            <a:endParaRPr lang="en-US" altLang="en-US" sz="2400" smtClean="0"/>
          </a:p>
        </p:txBody>
      </p:sp>
      <p:pic>
        <p:nvPicPr>
          <p:cNvPr id="14341" name="Picture 6" descr="08_02-01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333" y="1600200"/>
            <a:ext cx="579966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455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35480" y="304165"/>
            <a:ext cx="10515600" cy="1325563"/>
          </a:xfrm>
        </p:spPr>
        <p:txBody>
          <a:bodyPr/>
          <a:lstStyle/>
          <a:p>
            <a:r>
              <a:rPr lang="en-US" altLang="en-US" dirty="0" smtClean="0">
                <a:solidFill>
                  <a:schemeClr val="bg1"/>
                </a:solidFill>
              </a:rPr>
              <a:t>continued</a:t>
            </a:r>
          </a:p>
        </p:txBody>
      </p:sp>
      <p:sp>
        <p:nvSpPr>
          <p:cNvPr id="15363" name="Rectangle 3"/>
          <p:cNvSpPr>
            <a:spLocks noGrp="1" noChangeArrowheads="1"/>
          </p:cNvSpPr>
          <p:nvPr>
            <p:ph type="body" idx="1"/>
          </p:nvPr>
        </p:nvSpPr>
        <p:spPr/>
        <p:txBody>
          <a:bodyPr/>
          <a:lstStyle/>
          <a:p>
            <a:r>
              <a:rPr lang="en-US" altLang="en-US" smtClean="0"/>
              <a:t>Both gov. are committed to reunification</a:t>
            </a:r>
          </a:p>
          <a:p>
            <a:r>
              <a:rPr lang="en-US" altLang="en-US" smtClean="0"/>
              <a:t>In 2000 they agreed to exchange visits of families separated for more than 50 years and for increased economic cooperation</a:t>
            </a:r>
          </a:p>
          <a:p>
            <a:pPr lvl="1"/>
            <a:r>
              <a:rPr lang="en-US" altLang="en-US" smtClean="0"/>
              <a:t>Progress slowed by N. Korea’s decision to build nuclear weapons even though the country can’t provide its citizens with food, electricity, etc.</a:t>
            </a:r>
          </a:p>
          <a:p>
            <a:r>
              <a:rPr lang="en-US" altLang="en-US" smtClean="0"/>
              <a:t>Both countries were admitted into the UN in 1992</a:t>
            </a:r>
          </a:p>
        </p:txBody>
      </p:sp>
    </p:spTree>
    <p:extLst>
      <p:ext uri="{BB962C8B-B14F-4D97-AF65-F5344CB8AC3E}">
        <p14:creationId xmlns:p14="http://schemas.microsoft.com/office/powerpoint/2010/main" val="3883414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15896" y="194437"/>
            <a:ext cx="10515600" cy="1325563"/>
          </a:xfrm>
        </p:spPr>
        <p:txBody>
          <a:bodyPr/>
          <a:lstStyle/>
          <a:p>
            <a:r>
              <a:rPr lang="en-US" altLang="en-US" sz="3800" dirty="0" smtClean="0">
                <a:solidFill>
                  <a:schemeClr val="bg1"/>
                </a:solidFill>
              </a:rPr>
              <a:t>China and Taiwan:  One State or Two?</a:t>
            </a:r>
          </a:p>
        </p:txBody>
      </p:sp>
      <p:sp>
        <p:nvSpPr>
          <p:cNvPr id="16387" name="Rectangle 3"/>
          <p:cNvSpPr>
            <a:spLocks noGrp="1" noChangeArrowheads="1"/>
          </p:cNvSpPr>
          <p:nvPr>
            <p:ph type="body" idx="1"/>
          </p:nvPr>
        </p:nvSpPr>
        <p:spPr/>
        <p:txBody>
          <a:bodyPr/>
          <a:lstStyle/>
          <a:p>
            <a:r>
              <a:rPr lang="en-US" altLang="en-US" dirty="0" smtClean="0"/>
              <a:t>In 1949 the ruling </a:t>
            </a:r>
            <a:r>
              <a:rPr lang="en-US" altLang="en-US" dirty="0" err="1" smtClean="0"/>
              <a:t>gov.</a:t>
            </a:r>
            <a:r>
              <a:rPr lang="en-US" altLang="en-US" dirty="0" smtClean="0"/>
              <a:t> of China lost a civil war and fled to the island of Taiwan</a:t>
            </a:r>
          </a:p>
          <a:p>
            <a:pPr lvl="1"/>
            <a:r>
              <a:rPr lang="en-US" altLang="en-US" dirty="0" smtClean="0"/>
              <a:t>They claimed to still be the rightful </a:t>
            </a:r>
            <a:r>
              <a:rPr lang="en-US" altLang="en-US" dirty="0" err="1" smtClean="0"/>
              <a:t>gov.</a:t>
            </a:r>
            <a:r>
              <a:rPr lang="en-US" altLang="en-US" dirty="0" smtClean="0"/>
              <a:t> of China and that they were waiting for the defeat of the communists so they could return to the mainland</a:t>
            </a:r>
          </a:p>
          <a:p>
            <a:r>
              <a:rPr lang="en-US" altLang="en-US" dirty="0" smtClean="0"/>
              <a:t>Communist China claimed Taiwan and vice versa</a:t>
            </a:r>
          </a:p>
          <a:p>
            <a:pPr lvl="1"/>
            <a:r>
              <a:rPr lang="en-US" altLang="en-US" dirty="0" smtClean="0"/>
              <a:t>They agreed there was only 1 states, but not about who ruled it</a:t>
            </a:r>
          </a:p>
        </p:txBody>
      </p:sp>
    </p:spTree>
    <p:extLst>
      <p:ext uri="{BB962C8B-B14F-4D97-AF65-F5344CB8AC3E}">
        <p14:creationId xmlns:p14="http://schemas.microsoft.com/office/powerpoint/2010/main" val="396005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2069592" y="352933"/>
            <a:ext cx="10515600" cy="1325563"/>
          </a:xfrm>
        </p:spPr>
        <p:txBody>
          <a:bodyPr/>
          <a:lstStyle/>
          <a:p>
            <a:r>
              <a:rPr lang="en-US" altLang="en-US" dirty="0" smtClean="0">
                <a:solidFill>
                  <a:schemeClr val="bg1"/>
                </a:solidFill>
              </a:rPr>
              <a:t>Globalization</a:t>
            </a:r>
          </a:p>
        </p:txBody>
      </p:sp>
      <p:sp>
        <p:nvSpPr>
          <p:cNvPr id="15363" name="Rectangle 1027"/>
          <p:cNvSpPr>
            <a:spLocks noGrp="1" noChangeArrowheads="1"/>
          </p:cNvSpPr>
          <p:nvPr>
            <p:ph type="body" idx="1"/>
          </p:nvPr>
        </p:nvSpPr>
        <p:spPr/>
        <p:txBody>
          <a:bodyPr/>
          <a:lstStyle/>
          <a:p>
            <a:pPr>
              <a:buClr>
                <a:schemeClr val="tx1"/>
              </a:buClr>
              <a:buFont typeface="Wingdings" pitchFamily="2" charset="2"/>
              <a:buChar char="Ø"/>
            </a:pPr>
            <a:r>
              <a:rPr lang="en-US" altLang="en-US" smtClean="0">
                <a:cs typeface="Times New Roman" pitchFamily="18" charset="0"/>
              </a:rPr>
              <a:t>	An international system</a:t>
            </a:r>
          </a:p>
          <a:p>
            <a:pPr>
              <a:buClr>
                <a:schemeClr val="tx1"/>
              </a:buClr>
              <a:buFont typeface="Wingdings" pitchFamily="2" charset="2"/>
              <a:buChar char="Ø"/>
            </a:pPr>
            <a:endParaRPr lang="en-US" altLang="en-US" smtClean="0">
              <a:cs typeface="Times New Roman" pitchFamily="18" charset="0"/>
            </a:endParaRPr>
          </a:p>
          <a:p>
            <a:pPr>
              <a:buClr>
                <a:schemeClr val="tx1"/>
              </a:buClr>
              <a:buFont typeface="Wingdings" pitchFamily="2" charset="2"/>
              <a:buChar char="Ø"/>
            </a:pPr>
            <a:r>
              <a:rPr lang="en-US" altLang="en-US" smtClean="0">
                <a:cs typeface="Times New Roman" pitchFamily="18" charset="0"/>
              </a:rPr>
              <a:t>Replaced Cold War system (’89)</a:t>
            </a:r>
          </a:p>
          <a:p>
            <a:pPr>
              <a:buClr>
                <a:schemeClr val="tx1"/>
              </a:buClr>
              <a:buFont typeface="Wingdings" pitchFamily="2" charset="2"/>
              <a:buChar char="Ø"/>
            </a:pPr>
            <a:endParaRPr lang="en-US" altLang="en-US" smtClean="0">
              <a:cs typeface="Times New Roman" pitchFamily="18" charset="0"/>
            </a:endParaRPr>
          </a:p>
          <a:p>
            <a:pPr>
              <a:buClr>
                <a:schemeClr val="tx1"/>
              </a:buClr>
              <a:buFont typeface="Wingdings" pitchFamily="2" charset="2"/>
              <a:buChar char="Ø"/>
            </a:pPr>
            <a:r>
              <a:rPr lang="en-US" altLang="en-US" b="1" smtClean="0">
                <a:cs typeface="Arial" charset="0"/>
              </a:rPr>
              <a:t>	</a:t>
            </a:r>
            <a:r>
              <a:rPr lang="en-US" altLang="en-US" smtClean="0">
                <a:cs typeface="Arial" charset="0"/>
              </a:rPr>
              <a:t>Free-market capitalism	</a:t>
            </a:r>
          </a:p>
          <a:p>
            <a:pPr>
              <a:buClr>
                <a:schemeClr val="tx1"/>
              </a:buClr>
              <a:buFont typeface="Wingdings" pitchFamily="2" charset="2"/>
              <a:buChar char="Ø"/>
            </a:pPr>
            <a:endParaRPr lang="en-US" altLang="en-US" smtClean="0">
              <a:cs typeface="Arial" charset="0"/>
            </a:endParaRPr>
          </a:p>
          <a:p>
            <a:pPr>
              <a:buClr>
                <a:schemeClr val="tx1"/>
              </a:buClr>
              <a:buFont typeface="Wingdings" pitchFamily="2" charset="2"/>
              <a:buChar char="Ø"/>
            </a:pPr>
            <a:r>
              <a:rPr lang="en-US" altLang="en-US" smtClean="0">
                <a:cs typeface="Arial" charset="0"/>
              </a:rPr>
              <a:t>	“Americanization” - ??	</a:t>
            </a:r>
            <a:endParaRPr lang="en-US" altLang="en-US" smtClean="0">
              <a:cs typeface="Times New Roman" pitchFamily="18" charset="0"/>
            </a:endParaRPr>
          </a:p>
          <a:p>
            <a:endParaRPr lang="en-US" altLang="en-US" smtClean="0"/>
          </a:p>
        </p:txBody>
      </p:sp>
    </p:spTree>
    <p:extLst>
      <p:ext uri="{BB962C8B-B14F-4D97-AF65-F5344CB8AC3E}">
        <p14:creationId xmlns:p14="http://schemas.microsoft.com/office/powerpoint/2010/main" val="3343127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 calcmode="lin" valueType="num">
                                      <p:cBhvr additive="base">
                                        <p:cTn id="19" dur="500" fill="hold"/>
                                        <p:tgtEl>
                                          <p:spTgt spid="1536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 calcmode="lin" valueType="num">
                                      <p:cBhvr additive="base">
                                        <p:cTn id="25"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spid="_x0000_s1038" name="Slide" r:id="rId4" imgW="4549874" imgH="3394541" progId="PowerPoint.Slide.8">
                  <p:embed/>
                </p:oleObj>
              </mc:Choice>
              <mc:Fallback>
                <p:oleObj name="Slide" r:id="rId4" imgW="4549874" imgH="3394541"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gradFill rotWithShape="0">
                        <a:gsLst>
                          <a:gs pos="0">
                            <a:srgbClr val="0000CC"/>
                          </a:gs>
                          <a:gs pos="100000">
                            <a:srgbClr val="00005E"/>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8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81912" y="316357"/>
            <a:ext cx="10515600" cy="1325563"/>
          </a:xfrm>
        </p:spPr>
        <p:txBody>
          <a:bodyPr/>
          <a:lstStyle/>
          <a:p>
            <a:pPr eaLnBrk="1" hangingPunct="1"/>
            <a:r>
              <a:rPr lang="en-US" altLang="en-US" dirty="0" smtClean="0">
                <a:solidFill>
                  <a:schemeClr val="bg1"/>
                </a:solidFill>
              </a:rPr>
              <a:t>Definition of Globalization</a:t>
            </a:r>
          </a:p>
        </p:txBody>
      </p:sp>
      <p:sp>
        <p:nvSpPr>
          <p:cNvPr id="20483" name="Rectangle 3"/>
          <p:cNvSpPr>
            <a:spLocks noGrp="1" noChangeArrowheads="1"/>
          </p:cNvSpPr>
          <p:nvPr>
            <p:ph type="body" idx="1"/>
          </p:nvPr>
        </p:nvSpPr>
        <p:spPr/>
        <p:txBody>
          <a:bodyPr/>
          <a:lstStyle/>
          <a:p>
            <a:pPr eaLnBrk="1" hangingPunct="1"/>
            <a:r>
              <a:rPr lang="en-US" altLang="en-US" dirty="0" smtClean="0"/>
              <a:t>Disagreement over definition</a:t>
            </a:r>
          </a:p>
          <a:p>
            <a:pPr lvl="1" eaLnBrk="1" hangingPunct="1"/>
            <a:r>
              <a:rPr lang="en-US" altLang="en-US" dirty="0" smtClean="0"/>
              <a:t>Can be framed in a variety of ways</a:t>
            </a:r>
          </a:p>
          <a:p>
            <a:pPr lvl="1" eaLnBrk="1" hangingPunct="1">
              <a:buFontTx/>
              <a:buNone/>
            </a:pPr>
            <a:endParaRPr lang="en-US" altLang="en-US" dirty="0" smtClean="0"/>
          </a:p>
          <a:p>
            <a:pPr eaLnBrk="1" hangingPunct="1"/>
            <a:r>
              <a:rPr lang="en-US" altLang="en-US" dirty="0" smtClean="0"/>
              <a:t>Definition for this purpose</a:t>
            </a:r>
          </a:p>
          <a:p>
            <a:pPr lvl="1" eaLnBrk="1" hangingPunct="1"/>
            <a:r>
              <a:rPr lang="en-US" altLang="en-US" dirty="0" smtClean="0"/>
              <a:t>“A process leading to greater economic interdependence and networks and the economic, political, social, cultural, and environmental results of that process.”</a:t>
            </a:r>
          </a:p>
        </p:txBody>
      </p:sp>
    </p:spTree>
    <p:extLst>
      <p:ext uri="{BB962C8B-B14F-4D97-AF65-F5344CB8AC3E}">
        <p14:creationId xmlns:p14="http://schemas.microsoft.com/office/powerpoint/2010/main" val="294451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914400" y="228601"/>
            <a:ext cx="10363200" cy="1622425"/>
          </a:xfrm>
        </p:spPr>
        <p:txBody>
          <a:bodyPr>
            <a:normAutofit fontScale="90000"/>
          </a:bodyPr>
          <a:lstStyle/>
          <a:p>
            <a:pPr eaLnBrk="1" hangingPunct="1"/>
            <a:r>
              <a:rPr lang="en-US" altLang="en-US" dirty="0" smtClean="0">
                <a:solidFill>
                  <a:schemeClr val="bg1"/>
                </a:solidFill>
              </a:rPr>
              <a:t>Positive Effect of Globalization on Equality</a:t>
            </a:r>
          </a:p>
        </p:txBody>
      </p:sp>
      <p:sp>
        <p:nvSpPr>
          <p:cNvPr id="21507" name="Rectangle 3"/>
          <p:cNvSpPr>
            <a:spLocks noGrp="1" noChangeArrowheads="1"/>
          </p:cNvSpPr>
          <p:nvPr>
            <p:ph type="subTitle" idx="1"/>
          </p:nvPr>
        </p:nvSpPr>
        <p:spPr>
          <a:xfrm>
            <a:off x="1016000" y="2133600"/>
            <a:ext cx="10058400" cy="3505200"/>
          </a:xfrm>
        </p:spPr>
        <p:txBody>
          <a:bodyPr/>
          <a:lstStyle/>
          <a:p>
            <a:pPr eaLnBrk="1" hangingPunct="1">
              <a:buFontTx/>
              <a:buChar char="•"/>
            </a:pPr>
            <a:r>
              <a:rPr lang="en-US" altLang="en-US" sz="2800" smtClean="0"/>
              <a:t>Income increased globally</a:t>
            </a:r>
          </a:p>
          <a:p>
            <a:pPr eaLnBrk="1" hangingPunct="1">
              <a:buFontTx/>
              <a:buChar char="•"/>
            </a:pPr>
            <a:r>
              <a:rPr lang="en-US" altLang="en-US" sz="2800" smtClean="0"/>
              <a:t>Increased wages for well educated</a:t>
            </a:r>
          </a:p>
          <a:p>
            <a:pPr eaLnBrk="1" hangingPunct="1">
              <a:buFontTx/>
              <a:buChar char="•"/>
            </a:pPr>
            <a:r>
              <a:rPr lang="en-US" altLang="en-US" sz="2800" smtClean="0"/>
              <a:t>Increased wages for technologically skilled</a:t>
            </a:r>
          </a:p>
          <a:p>
            <a:pPr eaLnBrk="1" hangingPunct="1">
              <a:buFontTx/>
              <a:buChar char="•"/>
            </a:pPr>
            <a:r>
              <a:rPr lang="en-US" altLang="en-US" sz="2800" smtClean="0"/>
              <a:t>Improved economic conditions for those who compete successfully in the global economy</a:t>
            </a:r>
          </a:p>
          <a:p>
            <a:pPr eaLnBrk="1" hangingPunct="1">
              <a:buFontTx/>
              <a:buChar char="•"/>
            </a:pPr>
            <a:r>
              <a:rPr lang="en-US" altLang="en-US" sz="2800" smtClean="0"/>
              <a:t>Increased access to more goods</a:t>
            </a:r>
          </a:p>
          <a:p>
            <a:pPr eaLnBrk="1" hangingPunct="1">
              <a:buFontTx/>
              <a:buChar char="•"/>
            </a:pPr>
            <a:r>
              <a:rPr lang="en-US" altLang="en-US" sz="2800" smtClean="0"/>
              <a:t>Reduced prices duet to competition</a:t>
            </a:r>
          </a:p>
          <a:p>
            <a:pPr eaLnBrk="1" hangingPunct="1">
              <a:buFontTx/>
              <a:buChar char="•"/>
            </a:pPr>
            <a:endParaRPr lang="en-US" altLang="en-US" sz="2800" smtClean="0"/>
          </a:p>
          <a:p>
            <a:pPr eaLnBrk="1" hangingPunct="1">
              <a:buFontTx/>
              <a:buChar char="•"/>
            </a:pPr>
            <a:endParaRPr lang="en-US" altLang="en-US" sz="2800" smtClean="0"/>
          </a:p>
          <a:p>
            <a:pPr eaLnBrk="1" hangingPunct="1">
              <a:buFontTx/>
              <a:buChar char="•"/>
            </a:pPr>
            <a:endParaRPr lang="en-US" altLang="en-US" sz="2800" smtClean="0"/>
          </a:p>
        </p:txBody>
      </p:sp>
    </p:spTree>
    <p:extLst>
      <p:ext uri="{BB962C8B-B14F-4D97-AF65-F5344CB8AC3E}">
        <p14:creationId xmlns:p14="http://schemas.microsoft.com/office/powerpoint/2010/main" val="50233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1912" y="96901"/>
            <a:ext cx="10515600" cy="1325563"/>
          </a:xfrm>
        </p:spPr>
        <p:txBody>
          <a:bodyPr/>
          <a:lstStyle/>
          <a:p>
            <a:pPr eaLnBrk="1" hangingPunct="1"/>
            <a:r>
              <a:rPr lang="en-US" altLang="en-US" dirty="0" smtClean="0">
                <a:solidFill>
                  <a:schemeClr val="bg1"/>
                </a:solidFill>
              </a:rPr>
              <a:t>Negative Effect of Globalization on Equality </a:t>
            </a:r>
          </a:p>
        </p:txBody>
      </p:sp>
      <p:sp>
        <p:nvSpPr>
          <p:cNvPr id="22531" name="Rectangle 3"/>
          <p:cNvSpPr>
            <a:spLocks noGrp="1" noChangeArrowheads="1"/>
          </p:cNvSpPr>
          <p:nvPr>
            <p:ph type="body" idx="1"/>
          </p:nvPr>
        </p:nvSpPr>
        <p:spPr>
          <a:xfrm>
            <a:off x="609600" y="2057401"/>
            <a:ext cx="10972800" cy="4068763"/>
          </a:xfrm>
        </p:spPr>
        <p:txBody>
          <a:bodyPr/>
          <a:lstStyle/>
          <a:p>
            <a:pPr eaLnBrk="1" hangingPunct="1"/>
            <a:r>
              <a:rPr lang="en-US" altLang="en-US" sz="2800" dirty="0" smtClean="0"/>
              <a:t>Greater gap between the haves and the have-nots</a:t>
            </a:r>
          </a:p>
          <a:p>
            <a:pPr eaLnBrk="1" hangingPunct="1"/>
            <a:r>
              <a:rPr lang="en-US" altLang="en-US" sz="2800" dirty="0" smtClean="0"/>
              <a:t>Some downward pressure on wages for the poorly educated and technologically unskilled</a:t>
            </a:r>
          </a:p>
          <a:p>
            <a:pPr eaLnBrk="1" hangingPunct="1"/>
            <a:r>
              <a:rPr lang="en-US" altLang="en-US" sz="2800" dirty="0" smtClean="0"/>
              <a:t>Worsened economic conditions in countries marginalized from the global economy.</a:t>
            </a:r>
          </a:p>
          <a:p>
            <a:pPr eaLnBrk="1" hangingPunct="1">
              <a:buFontTx/>
              <a:buNone/>
            </a:pPr>
            <a:r>
              <a:rPr lang="en-US" altLang="en-US" sz="2800" dirty="0" smtClean="0"/>
              <a:t> </a:t>
            </a:r>
          </a:p>
        </p:txBody>
      </p:sp>
    </p:spTree>
    <p:extLst>
      <p:ext uri="{BB962C8B-B14F-4D97-AF65-F5344CB8AC3E}">
        <p14:creationId xmlns:p14="http://schemas.microsoft.com/office/powerpoint/2010/main" val="2499298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13560" y="401701"/>
            <a:ext cx="10515600" cy="1325563"/>
          </a:xfrm>
        </p:spPr>
        <p:txBody>
          <a:bodyPr/>
          <a:lstStyle/>
          <a:p>
            <a:pPr eaLnBrk="1" hangingPunct="1"/>
            <a:r>
              <a:rPr lang="en-US" altLang="en-US" dirty="0" smtClean="0">
                <a:solidFill>
                  <a:schemeClr val="bg1"/>
                </a:solidFill>
              </a:rPr>
              <a:t>Positive Effect of Globalization on Labor Conditions </a:t>
            </a:r>
          </a:p>
        </p:txBody>
      </p:sp>
      <p:sp>
        <p:nvSpPr>
          <p:cNvPr id="23555" name="Rectangle 3"/>
          <p:cNvSpPr>
            <a:spLocks noGrp="1" noChangeArrowheads="1"/>
          </p:cNvSpPr>
          <p:nvPr>
            <p:ph type="body" idx="1"/>
          </p:nvPr>
        </p:nvSpPr>
        <p:spPr>
          <a:xfrm>
            <a:off x="609600" y="1981201"/>
            <a:ext cx="10972800" cy="4144963"/>
          </a:xfrm>
        </p:spPr>
        <p:txBody>
          <a:bodyPr/>
          <a:lstStyle/>
          <a:p>
            <a:pPr eaLnBrk="1" hangingPunct="1"/>
            <a:r>
              <a:rPr lang="en-US" altLang="en-US" sz="2800" dirty="0" smtClean="0"/>
              <a:t>Increased job opportunities</a:t>
            </a:r>
          </a:p>
          <a:p>
            <a:pPr eaLnBrk="1" hangingPunct="1"/>
            <a:r>
              <a:rPr lang="en-US" altLang="en-US" sz="2800" dirty="0" smtClean="0"/>
              <a:t>Upgraded education system and more training</a:t>
            </a:r>
          </a:p>
          <a:p>
            <a:pPr eaLnBrk="1" hangingPunct="1"/>
            <a:r>
              <a:rPr lang="en-US" altLang="en-US" sz="2800" dirty="0" smtClean="0"/>
              <a:t>Increased labor standards</a:t>
            </a:r>
          </a:p>
          <a:p>
            <a:pPr eaLnBrk="1" hangingPunct="1"/>
            <a:r>
              <a:rPr lang="en-US" altLang="en-US" sz="2800" dirty="0" smtClean="0"/>
              <a:t>Increased labor productivity</a:t>
            </a:r>
          </a:p>
        </p:txBody>
      </p:sp>
    </p:spTree>
    <p:extLst>
      <p:ext uri="{BB962C8B-B14F-4D97-AF65-F5344CB8AC3E}">
        <p14:creationId xmlns:p14="http://schemas.microsoft.com/office/powerpoint/2010/main" val="293734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77D4F2-87A0-3055-C590-E2B6193D6CE9}"/>
              </a:ext>
            </a:extLst>
          </p:cNvPr>
          <p:cNvSpPr txBox="1"/>
          <p:nvPr/>
        </p:nvSpPr>
        <p:spPr>
          <a:xfrm>
            <a:off x="2753366" y="249283"/>
            <a:ext cx="7311618"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smtClean="0">
                <a:solidFill>
                  <a:schemeClr val="bg1"/>
                </a:solidFill>
                <a:latin typeface="Mont Heavy DEMO" panose="00000A00000000000000" pitchFamily="50" charset="0"/>
              </a:rPr>
              <a:t>Introduction to C.W</a:t>
            </a:r>
            <a:endParaRPr kumimoji="0" lang="en-US" sz="6600" b="1" i="0" u="none" strike="noStrike" kern="1200" cap="none" spc="-300" normalizeH="0" baseline="0" noProof="0" dirty="0">
              <a:ln>
                <a:noFill/>
              </a:ln>
              <a:solidFill>
                <a:schemeClr val="bg1"/>
              </a:solidFill>
              <a:effectLst/>
              <a:uLnTx/>
              <a:uFillTx/>
              <a:latin typeface="Mont Heavy DEMO" panose="00000A00000000000000" pitchFamily="50" charset="0"/>
            </a:endParaRPr>
          </a:p>
        </p:txBody>
      </p:sp>
      <p:sp>
        <p:nvSpPr>
          <p:cNvPr id="2" name="Rectangle 1"/>
          <p:cNvSpPr/>
          <p:nvPr/>
        </p:nvSpPr>
        <p:spPr>
          <a:xfrm>
            <a:off x="877824" y="2267712"/>
            <a:ext cx="10485120" cy="4044184"/>
          </a:xfrm>
          <a:prstGeom prst="rect">
            <a:avLst/>
          </a:prstGeom>
        </p:spPr>
        <p:txBody>
          <a:bodyPr wrap="square">
            <a:spAutoFit/>
          </a:bodyPr>
          <a:lstStyle/>
          <a:p>
            <a:pPr marL="571500" indent="-571500">
              <a:lnSpc>
                <a:spcPct val="80000"/>
              </a:lnSpc>
              <a:buFont typeface="Arial" pitchFamily="34" charset="0"/>
              <a:buChar char="•"/>
            </a:pPr>
            <a:r>
              <a:rPr lang="en-US" altLang="en-US" sz="4000" b="1" dirty="0"/>
              <a:t>Why should business/Commerce Students study Contemporary World</a:t>
            </a:r>
            <a:r>
              <a:rPr lang="en-US" altLang="en-US" sz="4000" dirty="0"/>
              <a:t> </a:t>
            </a:r>
          </a:p>
          <a:p>
            <a:pPr marL="571500" indent="-571500">
              <a:lnSpc>
                <a:spcPct val="80000"/>
              </a:lnSpc>
              <a:buFont typeface="Arial" pitchFamily="34" charset="0"/>
              <a:buChar char="•"/>
            </a:pPr>
            <a:r>
              <a:rPr lang="en-US" altLang="en-US" sz="4000" b="1" dirty="0"/>
              <a:t>Importance of Contemporary World for Pakistani Managers</a:t>
            </a:r>
          </a:p>
          <a:p>
            <a:pPr marL="571500" indent="-571500">
              <a:lnSpc>
                <a:spcPct val="80000"/>
              </a:lnSpc>
              <a:buFont typeface="Arial" pitchFamily="34" charset="0"/>
              <a:buChar char="•"/>
            </a:pPr>
            <a:r>
              <a:rPr lang="en-US" altLang="en-US" sz="4000" b="1" dirty="0"/>
              <a:t>Political and Economic world Geography </a:t>
            </a:r>
          </a:p>
          <a:p>
            <a:pPr marL="571500" indent="-571500">
              <a:lnSpc>
                <a:spcPct val="80000"/>
              </a:lnSpc>
              <a:buFont typeface="Arial" pitchFamily="34" charset="0"/>
              <a:buChar char="•"/>
            </a:pPr>
            <a:r>
              <a:rPr lang="en-US" altLang="en-US" sz="4000" b="1" dirty="0"/>
              <a:t>Globalization </a:t>
            </a:r>
          </a:p>
          <a:p>
            <a:pPr marL="571500" indent="-571500">
              <a:lnSpc>
                <a:spcPct val="80000"/>
              </a:lnSpc>
              <a:buFont typeface="Arial" pitchFamily="34" charset="0"/>
              <a:buChar char="•"/>
            </a:pPr>
            <a:r>
              <a:rPr lang="en-US" altLang="en-US" sz="4000" b="1" dirty="0"/>
              <a:t>Developed World</a:t>
            </a:r>
          </a:p>
          <a:p>
            <a:pPr marL="571500" indent="-571500">
              <a:lnSpc>
                <a:spcPct val="80000"/>
              </a:lnSpc>
              <a:buFont typeface="Arial" pitchFamily="34" charset="0"/>
              <a:buChar char="•"/>
            </a:pPr>
            <a:r>
              <a:rPr lang="en-US" altLang="en-US" sz="4000" b="1" dirty="0"/>
              <a:t>Developing, Under developed World </a:t>
            </a:r>
          </a:p>
        </p:txBody>
      </p:sp>
    </p:spTree>
    <p:extLst>
      <p:ext uri="{BB962C8B-B14F-4D97-AF65-F5344CB8AC3E}">
        <p14:creationId xmlns:p14="http://schemas.microsoft.com/office/powerpoint/2010/main" val="2982210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76400" y="267589"/>
            <a:ext cx="10515600" cy="1325563"/>
          </a:xfrm>
        </p:spPr>
        <p:txBody>
          <a:bodyPr>
            <a:noAutofit/>
          </a:bodyPr>
          <a:lstStyle/>
          <a:p>
            <a:pPr eaLnBrk="1" hangingPunct="1"/>
            <a:r>
              <a:rPr lang="en-US" altLang="en-US" sz="4800" dirty="0" smtClean="0">
                <a:solidFill>
                  <a:schemeClr val="bg1"/>
                </a:solidFill>
              </a:rPr>
              <a:t>Negative Effect of Globalization on Labor Conditions</a:t>
            </a:r>
          </a:p>
        </p:txBody>
      </p:sp>
      <p:sp>
        <p:nvSpPr>
          <p:cNvPr id="24579" name="Rectangle 3"/>
          <p:cNvSpPr>
            <a:spLocks noGrp="1" noChangeArrowheads="1"/>
          </p:cNvSpPr>
          <p:nvPr>
            <p:ph type="body" idx="1"/>
          </p:nvPr>
        </p:nvSpPr>
        <p:spPr>
          <a:xfrm>
            <a:off x="609600" y="1981201"/>
            <a:ext cx="10972800" cy="4144963"/>
          </a:xfrm>
        </p:spPr>
        <p:txBody>
          <a:bodyPr/>
          <a:lstStyle/>
          <a:p>
            <a:pPr eaLnBrk="1" hangingPunct="1"/>
            <a:r>
              <a:rPr lang="en-US" altLang="en-US" sz="2800" dirty="0" smtClean="0"/>
              <a:t>Certain industries were forced out of business</a:t>
            </a:r>
          </a:p>
          <a:p>
            <a:pPr eaLnBrk="1" hangingPunct="1"/>
            <a:r>
              <a:rPr lang="en-US" altLang="en-US" sz="2800" dirty="0" smtClean="0"/>
              <a:t>Decreased labor conditions, forced over time, </a:t>
            </a:r>
            <a:r>
              <a:rPr lang="en-US" altLang="en-US" sz="2800" dirty="0" err="1" smtClean="0"/>
              <a:t>etc</a:t>
            </a:r>
            <a:endParaRPr lang="en-US" altLang="en-US" sz="2800" dirty="0" smtClean="0"/>
          </a:p>
          <a:p>
            <a:pPr eaLnBrk="1" hangingPunct="1"/>
            <a:r>
              <a:rPr lang="en-US" altLang="en-US" sz="2800" dirty="0" smtClean="0"/>
              <a:t>Decreased power of unions, benefits, and pensions</a:t>
            </a:r>
          </a:p>
          <a:p>
            <a:pPr eaLnBrk="1" hangingPunct="1"/>
            <a:endParaRPr lang="en-US" altLang="en-US" sz="2800" dirty="0" smtClean="0"/>
          </a:p>
        </p:txBody>
      </p:sp>
    </p:spTree>
    <p:extLst>
      <p:ext uri="{BB962C8B-B14F-4D97-AF65-F5344CB8AC3E}">
        <p14:creationId xmlns:p14="http://schemas.microsoft.com/office/powerpoint/2010/main" val="242445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11096" y="304165"/>
            <a:ext cx="10515600" cy="1325563"/>
          </a:xfrm>
        </p:spPr>
        <p:txBody>
          <a:bodyPr/>
          <a:lstStyle/>
          <a:p>
            <a:pPr eaLnBrk="1" hangingPunct="1"/>
            <a:r>
              <a:rPr lang="en-US" altLang="en-US" dirty="0" smtClean="0">
                <a:solidFill>
                  <a:schemeClr val="bg1"/>
                </a:solidFill>
              </a:rPr>
              <a:t>Globalization and Culture</a:t>
            </a:r>
          </a:p>
        </p:txBody>
      </p:sp>
      <p:sp>
        <p:nvSpPr>
          <p:cNvPr id="25603" name="Rectangle 3"/>
          <p:cNvSpPr>
            <a:spLocks noGrp="1" noChangeArrowheads="1"/>
          </p:cNvSpPr>
          <p:nvPr>
            <p:ph type="body" idx="1"/>
          </p:nvPr>
        </p:nvSpPr>
        <p:spPr/>
        <p:txBody>
          <a:bodyPr/>
          <a:lstStyle/>
          <a:p>
            <a:pPr eaLnBrk="1" hangingPunct="1"/>
            <a:r>
              <a:rPr lang="en-US" altLang="en-US" smtClean="0"/>
              <a:t>Greater cross-cultured understanding</a:t>
            </a:r>
          </a:p>
          <a:p>
            <a:pPr eaLnBrk="1" hangingPunct="1"/>
            <a:r>
              <a:rPr lang="en-US" altLang="en-US" smtClean="0"/>
              <a:t>Double edged sword</a:t>
            </a:r>
          </a:p>
          <a:p>
            <a:pPr eaLnBrk="1" hangingPunct="1"/>
            <a:r>
              <a:rPr lang="en-US" altLang="en-US" smtClean="0"/>
              <a:t>Monoculture</a:t>
            </a:r>
          </a:p>
          <a:p>
            <a:pPr eaLnBrk="1" hangingPunct="1"/>
            <a:r>
              <a:rPr lang="en-US" altLang="en-US" smtClean="0"/>
              <a:t>Other views of decentralization</a:t>
            </a:r>
          </a:p>
          <a:p>
            <a:pPr lvl="1" eaLnBrk="1" hangingPunct="1"/>
            <a:r>
              <a:rPr lang="en-US" altLang="en-US" smtClean="0"/>
              <a:t>Regional centers</a:t>
            </a:r>
          </a:p>
          <a:p>
            <a:pPr eaLnBrk="1" hangingPunct="1"/>
            <a:r>
              <a:rPr lang="en-US" altLang="en-US" smtClean="0"/>
              <a:t>Ethical identity</a:t>
            </a:r>
          </a:p>
          <a:p>
            <a:pPr eaLnBrk="1" hangingPunct="1"/>
            <a:endParaRPr lang="en-US" altLang="en-US" smtClean="0"/>
          </a:p>
        </p:txBody>
      </p:sp>
    </p:spTree>
    <p:extLst>
      <p:ext uri="{BB962C8B-B14F-4D97-AF65-F5344CB8AC3E}">
        <p14:creationId xmlns:p14="http://schemas.microsoft.com/office/powerpoint/2010/main" val="3806172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59992" y="206629"/>
            <a:ext cx="10515600" cy="1325563"/>
          </a:xfrm>
        </p:spPr>
        <p:txBody>
          <a:bodyPr/>
          <a:lstStyle/>
          <a:p>
            <a:pPr eaLnBrk="1" hangingPunct="1"/>
            <a:r>
              <a:rPr lang="en-US" altLang="en-US" dirty="0" smtClean="0">
                <a:solidFill>
                  <a:schemeClr val="bg1"/>
                </a:solidFill>
              </a:rPr>
              <a:t>Globalization and Governments</a:t>
            </a:r>
          </a:p>
        </p:txBody>
      </p:sp>
      <p:sp>
        <p:nvSpPr>
          <p:cNvPr id="26627" name="Rectangle 3"/>
          <p:cNvSpPr>
            <a:spLocks noGrp="1" noChangeArrowheads="1"/>
          </p:cNvSpPr>
          <p:nvPr>
            <p:ph type="body" idx="1"/>
          </p:nvPr>
        </p:nvSpPr>
        <p:spPr/>
        <p:txBody>
          <a:bodyPr/>
          <a:lstStyle/>
          <a:p>
            <a:pPr eaLnBrk="1" hangingPunct="1"/>
            <a:r>
              <a:rPr lang="en-US" altLang="en-US" dirty="0" smtClean="0"/>
              <a:t>Historically, governments played a major role in the promotion of economic development</a:t>
            </a:r>
          </a:p>
          <a:p>
            <a:pPr eaLnBrk="1" hangingPunct="1"/>
            <a:endParaRPr lang="en-US" altLang="en-US" dirty="0" smtClean="0"/>
          </a:p>
          <a:p>
            <a:pPr eaLnBrk="1" hangingPunct="1"/>
            <a:r>
              <a:rPr lang="en-US" altLang="en-US" dirty="0" smtClean="0"/>
              <a:t>Currently, governments have less to do with the economic development within their borders</a:t>
            </a:r>
          </a:p>
        </p:txBody>
      </p:sp>
    </p:spTree>
    <p:extLst>
      <p:ext uri="{BB962C8B-B14F-4D97-AF65-F5344CB8AC3E}">
        <p14:creationId xmlns:p14="http://schemas.microsoft.com/office/powerpoint/2010/main" val="2207009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72056" y="243205"/>
            <a:ext cx="10515600" cy="1325563"/>
          </a:xfrm>
        </p:spPr>
        <p:txBody>
          <a:bodyPr/>
          <a:lstStyle/>
          <a:p>
            <a:pPr eaLnBrk="1" hangingPunct="1"/>
            <a:r>
              <a:rPr lang="en-US" altLang="en-US" sz="4000" dirty="0" smtClean="0">
                <a:solidFill>
                  <a:schemeClr val="bg1"/>
                </a:solidFill>
              </a:rPr>
              <a:t>Technology, Governments, and Globalization</a:t>
            </a:r>
          </a:p>
        </p:txBody>
      </p:sp>
      <p:sp>
        <p:nvSpPr>
          <p:cNvPr id="27651" name="Rectangle 3"/>
          <p:cNvSpPr>
            <a:spLocks noGrp="1" noChangeArrowheads="1"/>
          </p:cNvSpPr>
          <p:nvPr>
            <p:ph type="body" idx="1"/>
          </p:nvPr>
        </p:nvSpPr>
        <p:spPr/>
        <p:txBody>
          <a:bodyPr/>
          <a:lstStyle/>
          <a:p>
            <a:pPr marL="609600" indent="-609600" eaLnBrk="1" hangingPunct="1"/>
            <a:r>
              <a:rPr lang="en-US" altLang="en-US" dirty="0" smtClean="0"/>
              <a:t>Technology has allowed businesses to move and change so fast that governments can’t keep up</a:t>
            </a:r>
          </a:p>
          <a:p>
            <a:pPr marL="609600" indent="-609600" eaLnBrk="1" hangingPunct="1"/>
            <a:endParaRPr lang="en-US" altLang="en-US" dirty="0" smtClean="0"/>
          </a:p>
          <a:p>
            <a:pPr marL="609600" indent="-609600" eaLnBrk="1" hangingPunct="1"/>
            <a:r>
              <a:rPr lang="en-US" altLang="en-US" dirty="0" smtClean="0"/>
              <a:t>Technology has also helped break down the market boundaries, making it a losing battle for governments to try to control them</a:t>
            </a:r>
          </a:p>
        </p:txBody>
      </p:sp>
    </p:spTree>
    <p:extLst>
      <p:ext uri="{BB962C8B-B14F-4D97-AF65-F5344CB8AC3E}">
        <p14:creationId xmlns:p14="http://schemas.microsoft.com/office/powerpoint/2010/main" val="83745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1"/>
          <p:cNvSpPr>
            <a:spLocks noGrp="1"/>
          </p:cNvSpPr>
          <p:nvPr>
            <p:ph type="body" idx="1"/>
          </p:nvPr>
        </p:nvSpPr>
        <p:spPr>
          <a:xfrm>
            <a:off x="402167" y="1524001"/>
            <a:ext cx="5386917" cy="733425"/>
          </a:xfrm>
        </p:spPr>
        <p:txBody>
          <a:bodyPr/>
          <a:lstStyle/>
          <a:p>
            <a:pPr>
              <a:buFont typeface="Wingdings 2" pitchFamily="18" charset="2"/>
              <a:buNone/>
            </a:pPr>
            <a:r>
              <a:rPr lang="en-US" altLang="en-US" smtClean="0"/>
              <a:t>Developed</a:t>
            </a:r>
          </a:p>
        </p:txBody>
      </p:sp>
      <p:sp>
        <p:nvSpPr>
          <p:cNvPr id="28675" name="Text Placeholder 2"/>
          <p:cNvSpPr>
            <a:spLocks noGrp="1"/>
          </p:cNvSpPr>
          <p:nvPr>
            <p:ph type="body" sz="half" idx="3"/>
          </p:nvPr>
        </p:nvSpPr>
        <p:spPr>
          <a:xfrm>
            <a:off x="6388101" y="1524000"/>
            <a:ext cx="5389033" cy="731838"/>
          </a:xfrm>
        </p:spPr>
        <p:txBody>
          <a:bodyPr/>
          <a:lstStyle/>
          <a:p>
            <a:pPr>
              <a:buFont typeface="Wingdings 2" pitchFamily="18" charset="2"/>
              <a:buNone/>
            </a:pPr>
            <a:r>
              <a:rPr lang="en-US" altLang="en-US" smtClean="0"/>
              <a:t>Developing</a:t>
            </a:r>
          </a:p>
        </p:txBody>
      </p:sp>
      <p:sp>
        <p:nvSpPr>
          <p:cNvPr id="28676" name="Content Placeholder 3"/>
          <p:cNvSpPr>
            <a:spLocks noGrp="1"/>
          </p:cNvSpPr>
          <p:nvPr>
            <p:ph sz="quarter" idx="2"/>
          </p:nvPr>
        </p:nvSpPr>
        <p:spPr>
          <a:xfrm>
            <a:off x="402168" y="2471739"/>
            <a:ext cx="5389033" cy="3817937"/>
          </a:xfrm>
        </p:spPr>
        <p:txBody>
          <a:bodyPr/>
          <a:lstStyle/>
          <a:p>
            <a:r>
              <a:rPr lang="en-US" altLang="en-US" dirty="0" smtClean="0"/>
              <a:t>Good educational system; school required</a:t>
            </a:r>
          </a:p>
        </p:txBody>
      </p:sp>
      <p:sp>
        <p:nvSpPr>
          <p:cNvPr id="28677" name="Content Placeholder 4"/>
          <p:cNvSpPr>
            <a:spLocks noGrp="1"/>
          </p:cNvSpPr>
          <p:nvPr>
            <p:ph sz="quarter" idx="4"/>
          </p:nvPr>
        </p:nvSpPr>
        <p:spPr>
          <a:xfrm>
            <a:off x="6400800" y="2471738"/>
            <a:ext cx="5384800" cy="3821112"/>
          </a:xfrm>
        </p:spPr>
        <p:txBody>
          <a:bodyPr/>
          <a:lstStyle/>
          <a:p>
            <a:r>
              <a:rPr lang="en-US" altLang="en-US" smtClean="0"/>
              <a:t>Schooling not available to all citizens of country.</a:t>
            </a:r>
          </a:p>
        </p:txBody>
      </p:sp>
      <p:sp>
        <p:nvSpPr>
          <p:cNvPr id="28678" name="Title 5"/>
          <p:cNvSpPr>
            <a:spLocks noGrp="1"/>
          </p:cNvSpPr>
          <p:nvPr>
            <p:ph type="title"/>
          </p:nvPr>
        </p:nvSpPr>
        <p:spPr>
          <a:xfrm>
            <a:off x="2497900" y="304165"/>
            <a:ext cx="10515600" cy="1325563"/>
          </a:xfrm>
        </p:spPr>
        <p:txBody>
          <a:bodyPr/>
          <a:lstStyle/>
          <a:p>
            <a:r>
              <a:rPr lang="en-US" altLang="en-US" dirty="0" smtClean="0">
                <a:solidFill>
                  <a:schemeClr val="bg1"/>
                </a:solidFill>
              </a:rPr>
              <a:t>Developed vs. Developing </a:t>
            </a:r>
          </a:p>
        </p:txBody>
      </p:sp>
      <p:pic>
        <p:nvPicPr>
          <p:cNvPr id="28679" name="Picture 2" descr="http://www.perham.lib.mn.us/vertical/Sites/%7B5BCEF176-6AD1-406C-A4C6-7F7D132DF5EB%7D/uploads/%7BC8C2BA78-B9B9-4CC2-B47C-DA7806D8E3B4%7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886201"/>
            <a:ext cx="4859867"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4" descr="http://www.ecmafrica.org/files/Teacher%20training%20pictures/Mukwa,%20one%20of%20our%20Congolese%20Sunday%20school%20teachers%20who%20bor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1" y="3886200"/>
            <a:ext cx="48387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62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1"/>
          <p:cNvSpPr>
            <a:spLocks noGrp="1"/>
          </p:cNvSpPr>
          <p:nvPr>
            <p:ph type="body" idx="1"/>
          </p:nvPr>
        </p:nvSpPr>
        <p:spPr>
          <a:xfrm>
            <a:off x="402167" y="1524001"/>
            <a:ext cx="5386917" cy="733425"/>
          </a:xfrm>
        </p:spPr>
        <p:txBody>
          <a:bodyPr/>
          <a:lstStyle/>
          <a:p>
            <a:pPr>
              <a:buFont typeface="Wingdings 2" pitchFamily="18" charset="2"/>
              <a:buNone/>
            </a:pPr>
            <a:r>
              <a:rPr lang="en-US" altLang="en-US" smtClean="0"/>
              <a:t>Developed	</a:t>
            </a:r>
          </a:p>
        </p:txBody>
      </p:sp>
      <p:sp>
        <p:nvSpPr>
          <p:cNvPr id="29699" name="Text Placeholder 2"/>
          <p:cNvSpPr>
            <a:spLocks noGrp="1"/>
          </p:cNvSpPr>
          <p:nvPr>
            <p:ph type="body" sz="half" idx="3"/>
          </p:nvPr>
        </p:nvSpPr>
        <p:spPr>
          <a:xfrm>
            <a:off x="6388101" y="1524000"/>
            <a:ext cx="5389033" cy="731838"/>
          </a:xfrm>
        </p:spPr>
        <p:txBody>
          <a:bodyPr/>
          <a:lstStyle/>
          <a:p>
            <a:pPr>
              <a:buFont typeface="Wingdings 2" pitchFamily="18" charset="2"/>
              <a:buNone/>
            </a:pPr>
            <a:r>
              <a:rPr lang="en-US" altLang="en-US" smtClean="0"/>
              <a:t>Developing</a:t>
            </a:r>
          </a:p>
        </p:txBody>
      </p:sp>
      <p:sp>
        <p:nvSpPr>
          <p:cNvPr id="29700" name="Content Placeholder 3"/>
          <p:cNvSpPr>
            <a:spLocks noGrp="1"/>
          </p:cNvSpPr>
          <p:nvPr>
            <p:ph sz="quarter" idx="2"/>
          </p:nvPr>
        </p:nvSpPr>
        <p:spPr>
          <a:xfrm>
            <a:off x="402168" y="2471739"/>
            <a:ext cx="5389033" cy="3817937"/>
          </a:xfrm>
        </p:spPr>
        <p:txBody>
          <a:bodyPr/>
          <a:lstStyle/>
          <a:p>
            <a:r>
              <a:rPr lang="en-US" altLang="en-US" dirty="0" smtClean="0"/>
              <a:t>Widely available health care.</a:t>
            </a:r>
          </a:p>
        </p:txBody>
      </p:sp>
      <p:sp>
        <p:nvSpPr>
          <p:cNvPr id="29701" name="Content Placeholder 4"/>
          <p:cNvSpPr>
            <a:spLocks noGrp="1"/>
          </p:cNvSpPr>
          <p:nvPr>
            <p:ph sz="quarter" idx="4"/>
          </p:nvPr>
        </p:nvSpPr>
        <p:spPr>
          <a:xfrm>
            <a:off x="6400800" y="2471738"/>
            <a:ext cx="5384800" cy="3821112"/>
          </a:xfrm>
        </p:spPr>
        <p:txBody>
          <a:bodyPr/>
          <a:lstStyle/>
          <a:p>
            <a:r>
              <a:rPr lang="en-US" altLang="en-US" smtClean="0"/>
              <a:t>Poor health care; not enough doctors.</a:t>
            </a:r>
          </a:p>
        </p:txBody>
      </p:sp>
      <p:sp>
        <p:nvSpPr>
          <p:cNvPr id="29702" name="Title 5"/>
          <p:cNvSpPr>
            <a:spLocks noGrp="1"/>
          </p:cNvSpPr>
          <p:nvPr>
            <p:ph type="title"/>
          </p:nvPr>
        </p:nvSpPr>
        <p:spPr>
          <a:xfrm>
            <a:off x="1676400" y="340741"/>
            <a:ext cx="10515600" cy="1325563"/>
          </a:xfrm>
        </p:spPr>
        <p:txBody>
          <a:bodyPr/>
          <a:lstStyle/>
          <a:p>
            <a:r>
              <a:rPr lang="en-US" altLang="en-US" dirty="0" smtClean="0">
                <a:solidFill>
                  <a:schemeClr val="bg1"/>
                </a:solidFill>
              </a:rPr>
              <a:t>Developed vs. Developing</a:t>
            </a:r>
          </a:p>
        </p:txBody>
      </p:sp>
      <p:pic>
        <p:nvPicPr>
          <p:cNvPr id="29703" name="Picture 2" descr="http://biosci.umn.edu/studentservices/studyabroad/photoalbums/photos/india/India_ClinicAmbul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3581400"/>
            <a:ext cx="49784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4" descr="http://www.pmhh.com/files/image/Perspective%203-d%20col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581400"/>
            <a:ext cx="5048251"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1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1"/>
          <p:cNvSpPr>
            <a:spLocks noGrp="1"/>
          </p:cNvSpPr>
          <p:nvPr>
            <p:ph type="body" idx="1"/>
          </p:nvPr>
        </p:nvSpPr>
        <p:spPr>
          <a:xfrm>
            <a:off x="402167" y="1524001"/>
            <a:ext cx="5386917" cy="733425"/>
          </a:xfrm>
        </p:spPr>
        <p:txBody>
          <a:bodyPr/>
          <a:lstStyle/>
          <a:p>
            <a:pPr>
              <a:buFont typeface="Wingdings 2" pitchFamily="18" charset="2"/>
              <a:buNone/>
            </a:pPr>
            <a:r>
              <a:rPr lang="en-US" altLang="en-US" smtClean="0"/>
              <a:t>Developed</a:t>
            </a:r>
          </a:p>
        </p:txBody>
      </p:sp>
      <p:sp>
        <p:nvSpPr>
          <p:cNvPr id="30723" name="Text Placeholder 2"/>
          <p:cNvSpPr>
            <a:spLocks noGrp="1"/>
          </p:cNvSpPr>
          <p:nvPr>
            <p:ph type="body" sz="half" idx="3"/>
          </p:nvPr>
        </p:nvSpPr>
        <p:spPr>
          <a:xfrm>
            <a:off x="6388101" y="1524000"/>
            <a:ext cx="5389033" cy="731838"/>
          </a:xfrm>
        </p:spPr>
        <p:txBody>
          <a:bodyPr/>
          <a:lstStyle/>
          <a:p>
            <a:pPr>
              <a:buFont typeface="Wingdings 2" pitchFamily="18" charset="2"/>
              <a:buNone/>
            </a:pPr>
            <a:r>
              <a:rPr lang="en-US" altLang="en-US" smtClean="0"/>
              <a:t>Developing</a:t>
            </a:r>
          </a:p>
        </p:txBody>
      </p:sp>
      <p:sp>
        <p:nvSpPr>
          <p:cNvPr id="30724" name="Content Placeholder 3"/>
          <p:cNvSpPr>
            <a:spLocks noGrp="1"/>
          </p:cNvSpPr>
          <p:nvPr>
            <p:ph sz="quarter" idx="2"/>
          </p:nvPr>
        </p:nvSpPr>
        <p:spPr>
          <a:xfrm>
            <a:off x="402168" y="2471739"/>
            <a:ext cx="5389033" cy="3817937"/>
          </a:xfrm>
        </p:spPr>
        <p:txBody>
          <a:bodyPr/>
          <a:lstStyle/>
          <a:p>
            <a:r>
              <a:rPr lang="en-US" altLang="en-US" smtClean="0"/>
              <a:t>Many manufacturing and service industries. Farmers use technology.</a:t>
            </a:r>
          </a:p>
        </p:txBody>
      </p:sp>
      <p:sp>
        <p:nvSpPr>
          <p:cNvPr id="30725" name="Content Placeholder 4"/>
          <p:cNvSpPr>
            <a:spLocks noGrp="1"/>
          </p:cNvSpPr>
          <p:nvPr>
            <p:ph sz="quarter" idx="4"/>
          </p:nvPr>
        </p:nvSpPr>
        <p:spPr>
          <a:xfrm>
            <a:off x="6400800" y="2471738"/>
            <a:ext cx="5384800" cy="3821112"/>
          </a:xfrm>
        </p:spPr>
        <p:txBody>
          <a:bodyPr/>
          <a:lstStyle/>
          <a:p>
            <a:r>
              <a:rPr lang="en-US" altLang="en-US" smtClean="0"/>
              <a:t>Live by subsistence farming in rural areas. Few businesses.</a:t>
            </a:r>
          </a:p>
        </p:txBody>
      </p:sp>
      <p:sp>
        <p:nvSpPr>
          <p:cNvPr id="30726" name="Title 5"/>
          <p:cNvSpPr>
            <a:spLocks noGrp="1"/>
          </p:cNvSpPr>
          <p:nvPr>
            <p:ph type="title"/>
          </p:nvPr>
        </p:nvSpPr>
        <p:spPr/>
        <p:txBody>
          <a:bodyPr/>
          <a:lstStyle/>
          <a:p>
            <a:r>
              <a:rPr lang="en-US" altLang="en-US" smtClean="0"/>
              <a:t>Developed vs. Developing</a:t>
            </a:r>
          </a:p>
        </p:txBody>
      </p:sp>
      <p:pic>
        <p:nvPicPr>
          <p:cNvPr id="30727" name="Picture 2" descr="http://www.untotheleast.com/blog/uploaded_images/013006_%20b783-7604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6267" y="3733800"/>
            <a:ext cx="311573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4" descr="http://mercopress.com/images/uploads/8c274c1b3ee62991dc1b6cd6a9d4708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191000"/>
            <a:ext cx="42672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186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1"/>
          <p:cNvSpPr>
            <a:spLocks noGrp="1"/>
          </p:cNvSpPr>
          <p:nvPr>
            <p:ph type="body" idx="1"/>
          </p:nvPr>
        </p:nvSpPr>
        <p:spPr>
          <a:xfrm>
            <a:off x="402167" y="1524001"/>
            <a:ext cx="5386917" cy="733425"/>
          </a:xfrm>
        </p:spPr>
        <p:txBody>
          <a:bodyPr/>
          <a:lstStyle/>
          <a:p>
            <a:pPr>
              <a:buFont typeface="Wingdings 2" pitchFamily="18" charset="2"/>
              <a:buNone/>
            </a:pPr>
            <a:r>
              <a:rPr lang="en-US" altLang="en-US" smtClean="0"/>
              <a:t>Developed </a:t>
            </a:r>
          </a:p>
        </p:txBody>
      </p:sp>
      <p:sp>
        <p:nvSpPr>
          <p:cNvPr id="31747" name="Text Placeholder 2"/>
          <p:cNvSpPr>
            <a:spLocks noGrp="1"/>
          </p:cNvSpPr>
          <p:nvPr>
            <p:ph type="body" sz="half" idx="3"/>
          </p:nvPr>
        </p:nvSpPr>
        <p:spPr>
          <a:xfrm>
            <a:off x="6388101" y="1524000"/>
            <a:ext cx="5389033" cy="731838"/>
          </a:xfrm>
        </p:spPr>
        <p:txBody>
          <a:bodyPr/>
          <a:lstStyle/>
          <a:p>
            <a:pPr>
              <a:buFont typeface="Wingdings 2" pitchFamily="18" charset="2"/>
              <a:buNone/>
            </a:pPr>
            <a:r>
              <a:rPr lang="en-US" altLang="en-US" smtClean="0"/>
              <a:t>Developing</a:t>
            </a:r>
          </a:p>
        </p:txBody>
      </p:sp>
      <p:sp>
        <p:nvSpPr>
          <p:cNvPr id="31748" name="Content Placeholder 3"/>
          <p:cNvSpPr>
            <a:spLocks noGrp="1"/>
          </p:cNvSpPr>
          <p:nvPr>
            <p:ph sz="quarter" idx="2"/>
          </p:nvPr>
        </p:nvSpPr>
        <p:spPr>
          <a:xfrm>
            <a:off x="402168" y="2471739"/>
            <a:ext cx="5389033" cy="3817937"/>
          </a:xfrm>
        </p:spPr>
        <p:txBody>
          <a:bodyPr/>
          <a:lstStyle/>
          <a:p>
            <a:r>
              <a:rPr lang="en-US" altLang="en-US" smtClean="0"/>
              <a:t>Participate in international trade</a:t>
            </a:r>
          </a:p>
        </p:txBody>
      </p:sp>
      <p:sp>
        <p:nvSpPr>
          <p:cNvPr id="31749" name="Content Placeholder 4"/>
          <p:cNvSpPr>
            <a:spLocks noGrp="1"/>
          </p:cNvSpPr>
          <p:nvPr>
            <p:ph sz="quarter" idx="4"/>
          </p:nvPr>
        </p:nvSpPr>
        <p:spPr>
          <a:xfrm>
            <a:off x="6400800" y="2471738"/>
            <a:ext cx="5384800" cy="3821112"/>
          </a:xfrm>
        </p:spPr>
        <p:txBody>
          <a:bodyPr/>
          <a:lstStyle/>
          <a:p>
            <a:r>
              <a:rPr lang="en-US" altLang="en-US" smtClean="0"/>
              <a:t>Few items to trade</a:t>
            </a:r>
          </a:p>
        </p:txBody>
      </p:sp>
      <p:sp>
        <p:nvSpPr>
          <p:cNvPr id="31750" name="Title 5"/>
          <p:cNvSpPr>
            <a:spLocks noGrp="1"/>
          </p:cNvSpPr>
          <p:nvPr>
            <p:ph type="title"/>
          </p:nvPr>
        </p:nvSpPr>
        <p:spPr/>
        <p:txBody>
          <a:bodyPr/>
          <a:lstStyle/>
          <a:p>
            <a:r>
              <a:rPr lang="en-US" altLang="en-US" smtClean="0"/>
              <a:t>Developed vs. Developing</a:t>
            </a:r>
          </a:p>
        </p:txBody>
      </p:sp>
      <p:pic>
        <p:nvPicPr>
          <p:cNvPr id="31751" name="Picture 2" descr="http://t3.gstatic.com/images?q=tbn:tJers6vTKCWdwM:http://www.worldofstock.com/slides/BCO2113.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3810000"/>
            <a:ext cx="30480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4" descr="http://www.beadafrica.com/images/Gallery/displa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0" y="3048000"/>
            <a:ext cx="51054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0889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1"/>
          <p:cNvSpPr>
            <a:spLocks noGrp="1"/>
          </p:cNvSpPr>
          <p:nvPr>
            <p:ph type="body" idx="1"/>
          </p:nvPr>
        </p:nvSpPr>
        <p:spPr>
          <a:xfrm>
            <a:off x="402167" y="1524001"/>
            <a:ext cx="5386917" cy="733425"/>
          </a:xfrm>
        </p:spPr>
        <p:txBody>
          <a:bodyPr/>
          <a:lstStyle/>
          <a:p>
            <a:pPr>
              <a:buFont typeface="Wingdings 2" pitchFamily="18" charset="2"/>
              <a:buNone/>
            </a:pPr>
            <a:r>
              <a:rPr lang="en-US" altLang="en-US" smtClean="0"/>
              <a:t>Developed	</a:t>
            </a:r>
          </a:p>
        </p:txBody>
      </p:sp>
      <p:sp>
        <p:nvSpPr>
          <p:cNvPr id="32771" name="Text Placeholder 2"/>
          <p:cNvSpPr>
            <a:spLocks noGrp="1"/>
          </p:cNvSpPr>
          <p:nvPr>
            <p:ph type="body" sz="half" idx="3"/>
          </p:nvPr>
        </p:nvSpPr>
        <p:spPr>
          <a:xfrm>
            <a:off x="6388101" y="1524000"/>
            <a:ext cx="5389033" cy="731838"/>
          </a:xfrm>
        </p:spPr>
        <p:txBody>
          <a:bodyPr/>
          <a:lstStyle/>
          <a:p>
            <a:pPr>
              <a:buFont typeface="Wingdings 2" pitchFamily="18" charset="2"/>
              <a:buNone/>
            </a:pPr>
            <a:r>
              <a:rPr lang="en-US" altLang="en-US" smtClean="0"/>
              <a:t>Developing</a:t>
            </a:r>
          </a:p>
        </p:txBody>
      </p:sp>
      <p:sp>
        <p:nvSpPr>
          <p:cNvPr id="32772" name="Content Placeholder 3"/>
          <p:cNvSpPr>
            <a:spLocks noGrp="1"/>
          </p:cNvSpPr>
          <p:nvPr>
            <p:ph sz="quarter" idx="2"/>
          </p:nvPr>
        </p:nvSpPr>
        <p:spPr>
          <a:xfrm>
            <a:off x="402168" y="2471739"/>
            <a:ext cx="5389033" cy="3817937"/>
          </a:xfrm>
        </p:spPr>
        <p:txBody>
          <a:bodyPr/>
          <a:lstStyle/>
          <a:p>
            <a:r>
              <a:rPr lang="en-US" altLang="en-US" smtClean="0"/>
              <a:t>People mostly live in cities.</a:t>
            </a:r>
          </a:p>
        </p:txBody>
      </p:sp>
      <p:sp>
        <p:nvSpPr>
          <p:cNvPr id="32773" name="Content Placeholder 4"/>
          <p:cNvSpPr>
            <a:spLocks noGrp="1"/>
          </p:cNvSpPr>
          <p:nvPr>
            <p:ph sz="quarter" idx="4"/>
          </p:nvPr>
        </p:nvSpPr>
        <p:spPr>
          <a:xfrm>
            <a:off x="6400800" y="2471738"/>
            <a:ext cx="5384800" cy="3821112"/>
          </a:xfrm>
        </p:spPr>
        <p:txBody>
          <a:bodyPr/>
          <a:lstStyle/>
          <a:p>
            <a:r>
              <a:rPr lang="en-US" altLang="en-US" smtClean="0"/>
              <a:t>People live mostly in rural areas.</a:t>
            </a:r>
          </a:p>
        </p:txBody>
      </p:sp>
      <p:sp>
        <p:nvSpPr>
          <p:cNvPr id="32774" name="Title 5"/>
          <p:cNvSpPr>
            <a:spLocks noGrp="1"/>
          </p:cNvSpPr>
          <p:nvPr>
            <p:ph type="title"/>
          </p:nvPr>
        </p:nvSpPr>
        <p:spPr/>
        <p:txBody>
          <a:bodyPr/>
          <a:lstStyle/>
          <a:p>
            <a:r>
              <a:rPr lang="en-US" altLang="en-US" smtClean="0"/>
              <a:t>Developed vs. Developing</a:t>
            </a:r>
          </a:p>
        </p:txBody>
      </p:sp>
      <p:pic>
        <p:nvPicPr>
          <p:cNvPr id="32775" name="Picture 2" descr="http://gastrogirls.files.wordpress.com/2009/10/new-york-city-at-night-325192353_st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657600"/>
            <a:ext cx="5350933"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4" descr="Villagers.jpg image by davidhst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3429000"/>
            <a:ext cx="55118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096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1"/>
          <p:cNvSpPr>
            <a:spLocks noGrp="1"/>
          </p:cNvSpPr>
          <p:nvPr>
            <p:ph type="body" idx="1"/>
          </p:nvPr>
        </p:nvSpPr>
        <p:spPr>
          <a:xfrm>
            <a:off x="402167" y="1524001"/>
            <a:ext cx="5386917" cy="733425"/>
          </a:xfrm>
        </p:spPr>
        <p:txBody>
          <a:bodyPr/>
          <a:lstStyle/>
          <a:p>
            <a:pPr>
              <a:buFont typeface="Wingdings 2" pitchFamily="18" charset="2"/>
              <a:buNone/>
            </a:pPr>
            <a:r>
              <a:rPr lang="en-US" altLang="en-US" smtClean="0"/>
              <a:t>Developed	</a:t>
            </a:r>
          </a:p>
        </p:txBody>
      </p:sp>
      <p:sp>
        <p:nvSpPr>
          <p:cNvPr id="33795" name="Text Placeholder 2"/>
          <p:cNvSpPr>
            <a:spLocks noGrp="1"/>
          </p:cNvSpPr>
          <p:nvPr>
            <p:ph type="body" sz="half" idx="3"/>
          </p:nvPr>
        </p:nvSpPr>
        <p:spPr>
          <a:xfrm>
            <a:off x="6388101" y="1524000"/>
            <a:ext cx="5389033" cy="731838"/>
          </a:xfrm>
        </p:spPr>
        <p:txBody>
          <a:bodyPr/>
          <a:lstStyle/>
          <a:p>
            <a:pPr>
              <a:buFont typeface="Wingdings 2" pitchFamily="18" charset="2"/>
              <a:buNone/>
            </a:pPr>
            <a:r>
              <a:rPr lang="en-US" altLang="en-US" smtClean="0"/>
              <a:t>Developing</a:t>
            </a:r>
          </a:p>
        </p:txBody>
      </p:sp>
      <p:sp>
        <p:nvSpPr>
          <p:cNvPr id="33796" name="Content Placeholder 3"/>
          <p:cNvSpPr>
            <a:spLocks noGrp="1"/>
          </p:cNvSpPr>
          <p:nvPr>
            <p:ph sz="quarter" idx="2"/>
          </p:nvPr>
        </p:nvSpPr>
        <p:spPr>
          <a:xfrm>
            <a:off x="402168" y="2471739"/>
            <a:ext cx="5389033" cy="3817937"/>
          </a:xfrm>
        </p:spPr>
        <p:txBody>
          <a:bodyPr/>
          <a:lstStyle/>
          <a:p>
            <a:r>
              <a:rPr lang="en-US" altLang="en-US" smtClean="0"/>
              <a:t>People have access to telephone and are part of global network.</a:t>
            </a:r>
          </a:p>
        </p:txBody>
      </p:sp>
      <p:sp>
        <p:nvSpPr>
          <p:cNvPr id="33797" name="Content Placeholder 4"/>
          <p:cNvSpPr>
            <a:spLocks noGrp="1"/>
          </p:cNvSpPr>
          <p:nvPr>
            <p:ph sz="quarter" idx="4"/>
          </p:nvPr>
        </p:nvSpPr>
        <p:spPr>
          <a:xfrm>
            <a:off x="6400800" y="2471738"/>
            <a:ext cx="5384800" cy="3821112"/>
          </a:xfrm>
        </p:spPr>
        <p:txBody>
          <a:bodyPr/>
          <a:lstStyle/>
          <a:p>
            <a:r>
              <a:rPr lang="en-US" altLang="en-US" smtClean="0"/>
              <a:t>Modern communications are not found outside of city.</a:t>
            </a:r>
          </a:p>
        </p:txBody>
      </p:sp>
      <p:sp>
        <p:nvSpPr>
          <p:cNvPr id="33798" name="Title 5"/>
          <p:cNvSpPr>
            <a:spLocks noGrp="1"/>
          </p:cNvSpPr>
          <p:nvPr>
            <p:ph type="title"/>
          </p:nvPr>
        </p:nvSpPr>
        <p:spPr>
          <a:xfrm>
            <a:off x="1676400" y="218821"/>
            <a:ext cx="10515600" cy="1325563"/>
          </a:xfrm>
        </p:spPr>
        <p:txBody>
          <a:bodyPr/>
          <a:lstStyle/>
          <a:p>
            <a:r>
              <a:rPr lang="en-US" altLang="en-US" dirty="0" smtClean="0">
                <a:solidFill>
                  <a:schemeClr val="bg1"/>
                </a:solidFill>
              </a:rPr>
              <a:t>Developed vs. Developing</a:t>
            </a:r>
          </a:p>
        </p:txBody>
      </p:sp>
      <p:pic>
        <p:nvPicPr>
          <p:cNvPr id="33799" name="Picture 2" descr="http://imgs.sfgate.com/c/pictures/2008/06/04/ba-cell_phones_schools_04985297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0"/>
            <a:ext cx="499533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4" descr="http://www.sino.net/guide/images/vietnam/Vietnam_countrys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4191001"/>
            <a:ext cx="42164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841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613408" y="234696"/>
            <a:ext cx="9144000" cy="1371600"/>
          </a:xfrm>
        </p:spPr>
        <p:txBody>
          <a:bodyPr/>
          <a:lstStyle/>
          <a:p>
            <a:pPr eaLnBrk="1" hangingPunct="1">
              <a:lnSpc>
                <a:spcPct val="80000"/>
              </a:lnSpc>
            </a:pPr>
            <a:r>
              <a:rPr lang="en-US" altLang="en-US" sz="3200" b="1" dirty="0" smtClean="0">
                <a:solidFill>
                  <a:schemeClr val="bg1"/>
                </a:solidFill>
              </a:rPr>
              <a:t>Why should business/Commerce Students study Contemporary World</a:t>
            </a:r>
            <a:r>
              <a:rPr lang="en-US" altLang="en-US" sz="3200" dirty="0" smtClean="0">
                <a:solidFill>
                  <a:schemeClr val="bg1"/>
                </a:solidFill>
              </a:rPr>
              <a:t> </a:t>
            </a:r>
          </a:p>
        </p:txBody>
      </p:sp>
      <p:sp>
        <p:nvSpPr>
          <p:cNvPr id="6147" name="Content Placeholder 2"/>
          <p:cNvSpPr>
            <a:spLocks noGrp="1"/>
          </p:cNvSpPr>
          <p:nvPr>
            <p:ph idx="1"/>
          </p:nvPr>
        </p:nvSpPr>
        <p:spPr>
          <a:xfrm>
            <a:off x="1219200" y="2438401"/>
            <a:ext cx="9144000" cy="3394075"/>
          </a:xfrm>
        </p:spPr>
        <p:txBody>
          <a:bodyPr/>
          <a:lstStyle/>
          <a:p>
            <a:pPr algn="just"/>
            <a:r>
              <a:rPr lang="en-US" altLang="en-US" dirty="0" smtClean="0"/>
              <a:t>Yes/NO Debate</a:t>
            </a:r>
          </a:p>
          <a:p>
            <a:pPr algn="just"/>
            <a:r>
              <a:rPr lang="en-US" altLang="en-US" dirty="0" smtClean="0"/>
              <a:t>What are current Issues</a:t>
            </a:r>
          </a:p>
          <a:p>
            <a:pPr algn="just"/>
            <a:r>
              <a:rPr lang="en-US" altLang="en-US" dirty="0" smtClean="0"/>
              <a:t>Discussion</a:t>
            </a:r>
          </a:p>
        </p:txBody>
      </p:sp>
    </p:spTree>
    <p:extLst>
      <p:ext uri="{BB962C8B-B14F-4D97-AF65-F5344CB8AC3E}">
        <p14:creationId xmlns:p14="http://schemas.microsoft.com/office/powerpoint/2010/main" val="3060243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endParaRPr lang="en-US" altLang="en-US" smtClean="0"/>
          </a:p>
        </p:txBody>
      </p:sp>
      <p:sp>
        <p:nvSpPr>
          <p:cNvPr id="7171" name="Subtitle 2"/>
          <p:cNvSpPr>
            <a:spLocks noGrp="1"/>
          </p:cNvSpPr>
          <p:nvPr>
            <p:ph type="subTitle" idx="1"/>
          </p:nvPr>
        </p:nvSpPr>
        <p:spPr/>
        <p:txBody>
          <a:bodyPr/>
          <a:lstStyle/>
          <a:p>
            <a:endParaRPr lang="en-US" altLang="en-US" smtClean="0"/>
          </a:p>
        </p:txBody>
      </p:sp>
      <p:pic>
        <p:nvPicPr>
          <p:cNvPr id="7172" name="Picture 2" descr="Image result for free download off white ppt templat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fld id="{0D7AB8DC-6622-4DF7-B988-75AFB6691065}" type="slidenum">
              <a:rPr lang="en-US" altLang="en-US" sz="1200">
                <a:latin typeface="Arial Black" pitchFamily="34" charset="0"/>
              </a:rPr>
              <a:pPr/>
              <a:t>4</a:t>
            </a:fld>
            <a:endParaRPr lang="en-US" altLang="en-US" sz="1200">
              <a:latin typeface="Arial Black" pitchFamily="34" charset="0"/>
            </a:endParaRPr>
          </a:p>
        </p:txBody>
      </p:sp>
      <p:pic>
        <p:nvPicPr>
          <p:cNvPr id="8" name="Picture 3" descr="http://cdn.i.haymarketmedia.asia/?n=campaign-asia/content/20131006012048_gerber-logo.jpg&amp;w=200&amp;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76200"/>
            <a:ext cx="3352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1016000" y="3113088"/>
            <a:ext cx="10160000" cy="2246769"/>
          </a:xfrm>
          <a:prstGeom prst="rect">
            <a:avLst/>
          </a:prstGeom>
          <a:noFill/>
          <a:ln w="28575">
            <a:solidFill>
              <a:srgbClr val="33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2800" dirty="0" smtClean="0"/>
              <a:t>Nestle </a:t>
            </a:r>
            <a:r>
              <a:rPr lang="en-US" altLang="en-US" sz="2800" dirty="0"/>
              <a:t>owned supplier of baby foods first started selling their baby food in Africa, they used the same packaging as in the USA – with the cute baby on the label. Later they found out that in Africa, companies routinely put pictures on the label of what is inside the package, since most people cannot read.</a:t>
            </a:r>
          </a:p>
        </p:txBody>
      </p:sp>
    </p:spTree>
    <p:extLst>
      <p:ext uri="{BB962C8B-B14F-4D97-AF65-F5344CB8AC3E}">
        <p14:creationId xmlns:p14="http://schemas.microsoft.com/office/powerpoint/2010/main" val="1602746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511808" y="365760"/>
            <a:ext cx="10261600" cy="1066800"/>
          </a:xfrm>
        </p:spPr>
        <p:txBody>
          <a:bodyPr>
            <a:normAutofit fontScale="90000"/>
          </a:bodyPr>
          <a:lstStyle/>
          <a:p>
            <a:r>
              <a:rPr lang="en-US" altLang="en-US" sz="4000" dirty="0" smtClean="0">
                <a:solidFill>
                  <a:schemeClr val="bg1"/>
                </a:solidFill>
              </a:rPr>
              <a:t>Economic Geography:  the subject matter of the discipline</a:t>
            </a:r>
            <a:endParaRPr lang="en-CA" altLang="en-US" sz="4000" dirty="0" smtClean="0">
              <a:solidFill>
                <a:schemeClr val="bg1"/>
              </a:solidFill>
            </a:endParaRPr>
          </a:p>
        </p:txBody>
      </p:sp>
      <p:sp>
        <p:nvSpPr>
          <p:cNvPr id="8195" name="Rectangle 3"/>
          <p:cNvSpPr>
            <a:spLocks noGrp="1" noChangeArrowheads="1"/>
          </p:cNvSpPr>
          <p:nvPr>
            <p:ph type="subTitle" idx="1"/>
          </p:nvPr>
        </p:nvSpPr>
        <p:spPr>
          <a:xfrm>
            <a:off x="609600" y="1752600"/>
            <a:ext cx="10972800" cy="5105400"/>
          </a:xfrm>
        </p:spPr>
        <p:txBody>
          <a:bodyPr/>
          <a:lstStyle/>
          <a:p>
            <a:pPr>
              <a:lnSpc>
                <a:spcPct val="80000"/>
              </a:lnSpc>
            </a:pPr>
            <a:r>
              <a:rPr lang="en-US" altLang="en-US" sz="2400" dirty="0" smtClean="0"/>
              <a:t>The words “economic” and “geography” have their roots in the Greek language:</a:t>
            </a:r>
          </a:p>
          <a:p>
            <a:pPr>
              <a:lnSpc>
                <a:spcPct val="80000"/>
              </a:lnSpc>
              <a:buFont typeface="Wingdings" pitchFamily="2" charset="2"/>
              <a:buChar char="Ø"/>
            </a:pPr>
            <a:r>
              <a:rPr lang="en-US" altLang="en-US" sz="2400" dirty="0" smtClean="0"/>
              <a:t> “Economic” comes from the Greek word </a:t>
            </a:r>
            <a:r>
              <a:rPr lang="en-US" altLang="en-US" sz="2400" i="1" dirty="0" err="1" smtClean="0"/>
              <a:t>oikos</a:t>
            </a:r>
            <a:r>
              <a:rPr lang="en-US" altLang="en-US" sz="2400" dirty="0" smtClean="0"/>
              <a:t>, meaning “home”.</a:t>
            </a:r>
          </a:p>
          <a:p>
            <a:pPr lvl="1">
              <a:lnSpc>
                <a:spcPct val="80000"/>
              </a:lnSpc>
              <a:buFont typeface="Wingdings" pitchFamily="2" charset="2"/>
              <a:buChar char="Ø"/>
            </a:pPr>
            <a:r>
              <a:rPr lang="en-US" altLang="en-US" sz="2000" dirty="0" smtClean="0"/>
              <a:t> The implication here is that economic matters are matters of tending to the requirements of one’s household – of taking care of oneself and one’s family.</a:t>
            </a:r>
          </a:p>
          <a:p>
            <a:pPr lvl="1">
              <a:lnSpc>
                <a:spcPct val="80000"/>
              </a:lnSpc>
              <a:buFont typeface="Wingdings" pitchFamily="2" charset="2"/>
              <a:buChar char="Ø"/>
            </a:pPr>
            <a:r>
              <a:rPr lang="en-US" altLang="en-US" sz="2000" dirty="0" smtClean="0"/>
              <a:t>Note the implication here that one is concerned with something </a:t>
            </a:r>
            <a:r>
              <a:rPr lang="en-US" altLang="en-US" sz="2000" b="1" dirty="0" smtClean="0"/>
              <a:t>local</a:t>
            </a:r>
            <a:r>
              <a:rPr lang="en-US" altLang="en-US" sz="2000" dirty="0" smtClean="0"/>
              <a:t>.</a:t>
            </a:r>
          </a:p>
          <a:p>
            <a:pPr>
              <a:lnSpc>
                <a:spcPct val="80000"/>
              </a:lnSpc>
              <a:buFont typeface="Wingdings" pitchFamily="2" charset="2"/>
              <a:buChar char="Ø"/>
            </a:pPr>
            <a:r>
              <a:rPr lang="en-US" altLang="en-US" sz="2400" dirty="0" smtClean="0"/>
              <a:t> “Geographic” comes from the Greek word </a:t>
            </a:r>
            <a:r>
              <a:rPr lang="en-US" altLang="en-US" sz="2400" i="1" dirty="0" smtClean="0"/>
              <a:t>geos</a:t>
            </a:r>
            <a:r>
              <a:rPr lang="en-US" altLang="en-US" sz="2400" dirty="0" smtClean="0"/>
              <a:t> meaning “earth”.</a:t>
            </a:r>
          </a:p>
          <a:p>
            <a:pPr lvl="1">
              <a:lnSpc>
                <a:spcPct val="80000"/>
              </a:lnSpc>
              <a:buFont typeface="Wingdings" pitchFamily="2" charset="2"/>
              <a:buChar char="Ø"/>
            </a:pPr>
            <a:r>
              <a:rPr lang="en-US" altLang="en-US" sz="2000" dirty="0" smtClean="0"/>
              <a:t> The implication here is that geographic matters deal with land and terrestrial space.</a:t>
            </a:r>
          </a:p>
          <a:p>
            <a:pPr lvl="1">
              <a:lnSpc>
                <a:spcPct val="80000"/>
              </a:lnSpc>
              <a:buFont typeface="Wingdings" pitchFamily="2" charset="2"/>
              <a:buChar char="Ø"/>
            </a:pPr>
            <a:r>
              <a:rPr lang="en-US" altLang="en-US" sz="2000" dirty="0" smtClean="0"/>
              <a:t> Note the implication here that one is concerned with something of decidedly broader scope than the local – the </a:t>
            </a:r>
            <a:r>
              <a:rPr lang="en-US" altLang="en-US" sz="2000" b="1" dirty="0" smtClean="0"/>
              <a:t>regional</a:t>
            </a:r>
            <a:r>
              <a:rPr lang="en-US" altLang="en-US" sz="2000" dirty="0" smtClean="0"/>
              <a:t>, </a:t>
            </a:r>
            <a:r>
              <a:rPr lang="en-US" altLang="en-US" sz="2000" b="1" dirty="0" smtClean="0"/>
              <a:t>national</a:t>
            </a:r>
            <a:r>
              <a:rPr lang="en-US" altLang="en-US" sz="2000" dirty="0" smtClean="0"/>
              <a:t> or </a:t>
            </a:r>
            <a:r>
              <a:rPr lang="en-US" altLang="en-US" sz="2000" b="1" dirty="0" smtClean="0"/>
              <a:t>global</a:t>
            </a:r>
            <a:r>
              <a:rPr lang="en-US" altLang="en-US" sz="2000" dirty="0" smtClean="0"/>
              <a:t>.</a:t>
            </a:r>
            <a:endParaRPr lang="en-CA" altLang="en-US" sz="2000" dirty="0" smtClean="0"/>
          </a:p>
        </p:txBody>
      </p:sp>
      <p:sp>
        <p:nvSpPr>
          <p:cNvPr id="8196" name="Rectangle 4"/>
          <p:cNvSpPr>
            <a:spLocks noChangeArrowheads="1"/>
          </p:cNvSpPr>
          <p:nvPr/>
        </p:nvSpPr>
        <p:spPr bwMode="auto">
          <a:xfrm>
            <a:off x="1828800" y="25146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en-US" altLang="en-US" sz="3200">
              <a:solidFill>
                <a:schemeClr val="bg1"/>
              </a:solidFill>
            </a:endParaRPr>
          </a:p>
        </p:txBody>
      </p:sp>
    </p:spTree>
    <p:extLst>
      <p:ext uri="{BB962C8B-B14F-4D97-AF65-F5344CB8AC3E}">
        <p14:creationId xmlns:p14="http://schemas.microsoft.com/office/powerpoint/2010/main" val="264732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731264" y="0"/>
            <a:ext cx="10363200" cy="1447800"/>
          </a:xfrm>
        </p:spPr>
        <p:txBody>
          <a:bodyPr/>
          <a:lstStyle/>
          <a:p>
            <a:r>
              <a:rPr lang="en-US" altLang="en-US" sz="3200" dirty="0" smtClean="0">
                <a:solidFill>
                  <a:schemeClr val="bg1"/>
                </a:solidFill>
              </a:rPr>
              <a:t>Theorizing in Economic Geography:  The Factors of Production</a:t>
            </a:r>
            <a:endParaRPr lang="en-CA" altLang="en-US" sz="3200" dirty="0" smtClean="0">
              <a:solidFill>
                <a:schemeClr val="bg1"/>
              </a:solidFill>
            </a:endParaRPr>
          </a:p>
        </p:txBody>
      </p:sp>
      <p:sp>
        <p:nvSpPr>
          <p:cNvPr id="9219" name="Rectangle 3"/>
          <p:cNvSpPr>
            <a:spLocks noGrp="1" noChangeArrowheads="1"/>
          </p:cNvSpPr>
          <p:nvPr>
            <p:ph type="subTitle" idx="1"/>
          </p:nvPr>
        </p:nvSpPr>
        <p:spPr>
          <a:xfrm>
            <a:off x="609600" y="1905000"/>
            <a:ext cx="10972800" cy="4419600"/>
          </a:xfrm>
        </p:spPr>
        <p:txBody>
          <a:bodyPr/>
          <a:lstStyle/>
          <a:p>
            <a:pPr>
              <a:lnSpc>
                <a:spcPct val="90000"/>
              </a:lnSpc>
              <a:buFont typeface="Wingdings" pitchFamily="2" charset="2"/>
              <a:buChar char="Ø"/>
            </a:pPr>
            <a:r>
              <a:rPr lang="en-US" altLang="en-US" sz="2400" smtClean="0">
                <a:solidFill>
                  <a:schemeClr val="bg1"/>
                </a:solidFill>
              </a:rPr>
              <a:t> </a:t>
            </a:r>
            <a:r>
              <a:rPr lang="en-US" altLang="en-US" sz="2400" smtClean="0"/>
              <a:t>Economics concerns itself with </a:t>
            </a:r>
            <a:r>
              <a:rPr lang="en-US" altLang="en-US" sz="2400" b="1" smtClean="0"/>
              <a:t>production</a:t>
            </a:r>
            <a:r>
              <a:rPr lang="en-US" altLang="en-US" sz="2400" smtClean="0"/>
              <a:t>, which is the provision of items for people either to consume (</a:t>
            </a:r>
            <a:r>
              <a:rPr lang="en-US" altLang="en-US" sz="2400" b="1" smtClean="0"/>
              <a:t>consumption</a:t>
            </a:r>
            <a:r>
              <a:rPr lang="en-US" altLang="en-US" sz="2400" smtClean="0"/>
              <a:t>) or to keep as valuable property (</a:t>
            </a:r>
            <a:r>
              <a:rPr lang="en-US" altLang="en-US" sz="2400" b="1" smtClean="0"/>
              <a:t>wealth</a:t>
            </a:r>
            <a:r>
              <a:rPr lang="en-US" altLang="en-US" sz="2400" smtClean="0"/>
              <a:t>).</a:t>
            </a:r>
          </a:p>
          <a:p>
            <a:pPr>
              <a:lnSpc>
                <a:spcPct val="90000"/>
              </a:lnSpc>
              <a:buFont typeface="Wingdings" pitchFamily="2" charset="2"/>
              <a:buChar char="Ø"/>
            </a:pPr>
            <a:r>
              <a:rPr lang="en-US" altLang="en-US" sz="2400" smtClean="0"/>
              <a:t> There are three “factors” of production, which account for all possible forms of productive economic activity:</a:t>
            </a:r>
          </a:p>
          <a:p>
            <a:pPr lvl="1">
              <a:lnSpc>
                <a:spcPct val="90000"/>
              </a:lnSpc>
              <a:buFont typeface="Wingdings" pitchFamily="2" charset="2"/>
              <a:buChar char="Ø"/>
            </a:pPr>
            <a:r>
              <a:rPr lang="en-US" altLang="en-US" sz="2000" smtClean="0"/>
              <a:t> </a:t>
            </a:r>
            <a:r>
              <a:rPr lang="en-US" altLang="en-US" sz="2000" b="1" smtClean="0"/>
              <a:t>Land / Natural Resources</a:t>
            </a:r>
            <a:r>
              <a:rPr lang="en-US" altLang="en-US" sz="2000" smtClean="0"/>
              <a:t> – any commodity which is provided by the earth (e.g., a forest/the wood found there)</a:t>
            </a:r>
            <a:endParaRPr lang="en-US" altLang="en-US" sz="2000" b="1" smtClean="0"/>
          </a:p>
          <a:p>
            <a:pPr lvl="1">
              <a:lnSpc>
                <a:spcPct val="90000"/>
              </a:lnSpc>
              <a:buFont typeface="Wingdings" pitchFamily="2" charset="2"/>
              <a:buChar char="Ø"/>
            </a:pPr>
            <a:r>
              <a:rPr lang="en-US" altLang="en-US" sz="2000" smtClean="0"/>
              <a:t> </a:t>
            </a:r>
            <a:r>
              <a:rPr lang="en-US" altLang="en-US" sz="2000" b="1" smtClean="0"/>
              <a:t>Labour</a:t>
            </a:r>
            <a:r>
              <a:rPr lang="en-US" altLang="en-US" sz="2000" smtClean="0"/>
              <a:t> – the work one does, taken as a commodity (e.g., lumberjacking)</a:t>
            </a:r>
          </a:p>
          <a:p>
            <a:pPr lvl="1">
              <a:lnSpc>
                <a:spcPct val="90000"/>
              </a:lnSpc>
              <a:buFont typeface="Wingdings" pitchFamily="2" charset="2"/>
              <a:buChar char="Ø"/>
            </a:pPr>
            <a:r>
              <a:rPr lang="en-US" altLang="en-US" sz="2000" smtClean="0"/>
              <a:t> </a:t>
            </a:r>
            <a:r>
              <a:rPr lang="en-US" altLang="en-US" sz="2000" b="1" smtClean="0"/>
              <a:t>Capital</a:t>
            </a:r>
            <a:r>
              <a:rPr lang="en-US" altLang="en-US" sz="2000" smtClean="0"/>
              <a:t> – any commodity which may be in turn used in further production (e.g., a paper factory)</a:t>
            </a:r>
          </a:p>
          <a:p>
            <a:pPr>
              <a:lnSpc>
                <a:spcPct val="90000"/>
              </a:lnSpc>
              <a:buFont typeface="Wingdings" pitchFamily="2" charset="2"/>
              <a:buChar char="Ø"/>
            </a:pPr>
            <a:r>
              <a:rPr lang="en-US" altLang="en-US" sz="2400" smtClean="0"/>
              <a:t> Economic geography is concerned with the tracking of production </a:t>
            </a:r>
            <a:r>
              <a:rPr lang="en-US" altLang="en-US" sz="2400" b="1" smtClean="0"/>
              <a:t>in geographic space</a:t>
            </a:r>
            <a:r>
              <a:rPr lang="en-US" altLang="en-US" sz="2400" smtClean="0"/>
              <a:t>.</a:t>
            </a:r>
          </a:p>
        </p:txBody>
      </p:sp>
    </p:spTree>
    <p:extLst>
      <p:ext uri="{BB962C8B-B14F-4D97-AF65-F5344CB8AC3E}">
        <p14:creationId xmlns:p14="http://schemas.microsoft.com/office/powerpoint/2010/main" val="97260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08632" y="291973"/>
            <a:ext cx="10515600" cy="1325563"/>
          </a:xfrm>
        </p:spPr>
        <p:txBody>
          <a:bodyPr/>
          <a:lstStyle/>
          <a:p>
            <a:r>
              <a:rPr lang="en-US" altLang="en-US" dirty="0" smtClean="0">
                <a:solidFill>
                  <a:schemeClr val="bg1"/>
                </a:solidFill>
              </a:rPr>
              <a:t>Introduction to Political Geography</a:t>
            </a:r>
          </a:p>
        </p:txBody>
      </p:sp>
      <p:sp>
        <p:nvSpPr>
          <p:cNvPr id="10243" name="Rectangle 3"/>
          <p:cNvSpPr>
            <a:spLocks noGrp="1" noChangeArrowheads="1"/>
          </p:cNvSpPr>
          <p:nvPr>
            <p:ph type="body" idx="1"/>
          </p:nvPr>
        </p:nvSpPr>
        <p:spPr/>
        <p:txBody>
          <a:bodyPr/>
          <a:lstStyle/>
          <a:p>
            <a:r>
              <a:rPr lang="en-US" altLang="en-US" dirty="0" smtClean="0"/>
              <a:t>Political geography helps explain the cultural and physical factors that underlie political unrest.</a:t>
            </a:r>
          </a:p>
          <a:p>
            <a:r>
              <a:rPr lang="en-US" altLang="en-US" dirty="0" smtClean="0"/>
              <a:t>Political geographers study how people have organized Earth’s land surface into countries and alliances, the reasons for doing so, and the conflicts that can erupt from the organization.</a:t>
            </a:r>
          </a:p>
        </p:txBody>
      </p:sp>
    </p:spTree>
    <p:extLst>
      <p:ext uri="{BB962C8B-B14F-4D97-AF65-F5344CB8AC3E}">
        <p14:creationId xmlns:p14="http://schemas.microsoft.com/office/powerpoint/2010/main" val="124867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644652" y="2045208"/>
            <a:ext cx="10972800" cy="3886200"/>
          </a:xfrm>
        </p:spPr>
        <p:txBody>
          <a:bodyPr/>
          <a:lstStyle/>
          <a:p>
            <a:pPr>
              <a:lnSpc>
                <a:spcPct val="90000"/>
              </a:lnSpc>
            </a:pPr>
            <a:r>
              <a:rPr lang="en-US" altLang="en-US" sz="2800" dirty="0" smtClean="0"/>
              <a:t>Almost all land on the Earth belongs to a country</a:t>
            </a:r>
          </a:p>
          <a:p>
            <a:pPr>
              <a:lnSpc>
                <a:spcPct val="90000"/>
              </a:lnSpc>
            </a:pPr>
            <a:r>
              <a:rPr lang="en-US" altLang="en-US" sz="2800" dirty="0" smtClean="0"/>
              <a:t>Not true as recently as 1940s – only about 50 countries then</a:t>
            </a:r>
          </a:p>
          <a:p>
            <a:pPr lvl="1">
              <a:lnSpc>
                <a:spcPct val="90000"/>
              </a:lnSpc>
            </a:pPr>
            <a:r>
              <a:rPr lang="en-US" altLang="en-US" sz="2400" dirty="0" smtClean="0"/>
              <a:t>Now there are 193 members of the UN</a:t>
            </a:r>
          </a:p>
          <a:p>
            <a:pPr>
              <a:lnSpc>
                <a:spcPct val="90000"/>
              </a:lnSpc>
            </a:pPr>
            <a:r>
              <a:rPr lang="en-US" altLang="en-US" sz="2800" b="1" u="sng" dirty="0" smtClean="0">
                <a:solidFill>
                  <a:schemeClr val="accent2"/>
                </a:solidFill>
              </a:rPr>
              <a:t>State-</a:t>
            </a:r>
            <a:r>
              <a:rPr lang="en-US" altLang="en-US" sz="2800" dirty="0" smtClean="0"/>
              <a:t> an area organized into a political unit and ruled by an established government. that has control over its internal and foreign affairs</a:t>
            </a:r>
          </a:p>
          <a:p>
            <a:pPr lvl="1">
              <a:lnSpc>
                <a:spcPct val="90000"/>
              </a:lnSpc>
            </a:pPr>
            <a:r>
              <a:rPr lang="en-US" altLang="en-US" sz="2400" dirty="0" smtClean="0"/>
              <a:t>Occupies a defined territory and has a permanent population</a:t>
            </a:r>
          </a:p>
        </p:txBody>
      </p:sp>
      <p:sp>
        <p:nvSpPr>
          <p:cNvPr id="11267" name="Rectangle 2"/>
          <p:cNvSpPr>
            <a:spLocks noGrp="1" noChangeArrowheads="1"/>
          </p:cNvSpPr>
          <p:nvPr>
            <p:ph type="title"/>
          </p:nvPr>
        </p:nvSpPr>
        <p:spPr>
          <a:xfrm>
            <a:off x="1850136" y="145669"/>
            <a:ext cx="10515600" cy="1325563"/>
          </a:xfrm>
        </p:spPr>
        <p:txBody>
          <a:bodyPr/>
          <a:lstStyle/>
          <a:p>
            <a:r>
              <a:rPr lang="en-US" altLang="en-US" dirty="0" smtClean="0">
                <a:solidFill>
                  <a:schemeClr val="bg1"/>
                </a:solidFill>
              </a:rPr>
              <a:t>Where are States Located?</a:t>
            </a:r>
          </a:p>
        </p:txBody>
      </p:sp>
    </p:spTree>
    <p:extLst>
      <p:ext uri="{BB962C8B-B14F-4D97-AF65-F5344CB8AC3E}">
        <p14:creationId xmlns:p14="http://schemas.microsoft.com/office/powerpoint/2010/main" val="386102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47672" y="267589"/>
            <a:ext cx="10515600" cy="1325563"/>
          </a:xfrm>
        </p:spPr>
        <p:txBody>
          <a:bodyPr/>
          <a:lstStyle/>
          <a:p>
            <a:r>
              <a:rPr lang="en-US" altLang="en-US" dirty="0" smtClean="0">
                <a:solidFill>
                  <a:schemeClr val="bg1"/>
                </a:solidFill>
              </a:rPr>
              <a:t>continued</a:t>
            </a:r>
          </a:p>
        </p:txBody>
      </p:sp>
      <p:sp>
        <p:nvSpPr>
          <p:cNvPr id="12291" name="Rectangle 3"/>
          <p:cNvSpPr>
            <a:spLocks noGrp="1" noChangeArrowheads="1"/>
          </p:cNvSpPr>
          <p:nvPr>
            <p:ph type="body" idx="1"/>
          </p:nvPr>
        </p:nvSpPr>
        <p:spPr/>
        <p:txBody>
          <a:bodyPr/>
          <a:lstStyle/>
          <a:p>
            <a:r>
              <a:rPr lang="en-US" altLang="en-US" b="1" u="sng" dirty="0" smtClean="0">
                <a:solidFill>
                  <a:schemeClr val="accent2"/>
                </a:solidFill>
              </a:rPr>
              <a:t>Sovereignty-</a:t>
            </a:r>
            <a:r>
              <a:rPr lang="en-US" altLang="en-US" dirty="0" smtClean="0"/>
              <a:t> independence from control of its internal affairs by other states</a:t>
            </a:r>
          </a:p>
          <a:p>
            <a:r>
              <a:rPr lang="en-US" altLang="en-US" dirty="0" smtClean="0"/>
              <a:t>States are examples of formal regions because the entire territory is ruled by a common </a:t>
            </a:r>
            <a:r>
              <a:rPr lang="en-US" altLang="en-US" dirty="0" err="1" smtClean="0"/>
              <a:t>gov.</a:t>
            </a:r>
            <a:r>
              <a:rPr lang="en-US" altLang="en-US" dirty="0" smtClean="0"/>
              <a:t>, laws, military etc.</a:t>
            </a:r>
          </a:p>
          <a:p>
            <a:r>
              <a:rPr lang="en-US" altLang="en-US" dirty="0" smtClean="0"/>
              <a:t>Country and state are synonyms</a:t>
            </a:r>
          </a:p>
        </p:txBody>
      </p:sp>
    </p:spTree>
    <p:extLst>
      <p:ext uri="{BB962C8B-B14F-4D97-AF65-F5344CB8AC3E}">
        <p14:creationId xmlns:p14="http://schemas.microsoft.com/office/powerpoint/2010/main" val="3790761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1204</Words>
  <Application>Microsoft Office PowerPoint</Application>
  <PresentationFormat>Widescreen</PresentationFormat>
  <Paragraphs>146</Paragraphs>
  <Slides>30</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Algerian</vt:lpstr>
      <vt:lpstr>Arial</vt:lpstr>
      <vt:lpstr>Arial Black</vt:lpstr>
      <vt:lpstr>Calibri</vt:lpstr>
      <vt:lpstr>Calibri Light</vt:lpstr>
      <vt:lpstr>Mont Heavy DEMO</vt:lpstr>
      <vt:lpstr>Times New Roman</vt:lpstr>
      <vt:lpstr>Wingdings</vt:lpstr>
      <vt:lpstr>Wingdings 2</vt:lpstr>
      <vt:lpstr>Office Theme</vt:lpstr>
      <vt:lpstr>Slide</vt:lpstr>
      <vt:lpstr>PowerPoint Presentation</vt:lpstr>
      <vt:lpstr>PowerPoint Presentation</vt:lpstr>
      <vt:lpstr>Why should business/Commerce Students study Contemporary World </vt:lpstr>
      <vt:lpstr>PowerPoint Presentation</vt:lpstr>
      <vt:lpstr>Economic Geography:  the subject matter of the discipline</vt:lpstr>
      <vt:lpstr>Theorizing in Economic Geography:  The Factors of Production</vt:lpstr>
      <vt:lpstr>Introduction to Political Geography</vt:lpstr>
      <vt:lpstr>Where are States Located?</vt:lpstr>
      <vt:lpstr>continued</vt:lpstr>
      <vt:lpstr>Problems of Defining States</vt:lpstr>
      <vt:lpstr>Korea:  One State or Two?</vt:lpstr>
      <vt:lpstr>continued</vt:lpstr>
      <vt:lpstr>China and Taiwan:  One State or Two?</vt:lpstr>
      <vt:lpstr>Globalization</vt:lpstr>
      <vt:lpstr>PowerPoint Presentation</vt:lpstr>
      <vt:lpstr>Definition of Globalization</vt:lpstr>
      <vt:lpstr>Positive Effect of Globalization on Equality</vt:lpstr>
      <vt:lpstr>Negative Effect of Globalization on Equality </vt:lpstr>
      <vt:lpstr>Positive Effect of Globalization on Labor Conditions </vt:lpstr>
      <vt:lpstr>Negative Effect of Globalization on Labor Conditions</vt:lpstr>
      <vt:lpstr>Globalization and Culture</vt:lpstr>
      <vt:lpstr>Globalization and Governments</vt:lpstr>
      <vt:lpstr>Technology, Governments, and Globalization</vt:lpstr>
      <vt:lpstr>Developed vs. Developing </vt:lpstr>
      <vt:lpstr>Developed vs. Developing</vt:lpstr>
      <vt:lpstr>Developed vs. Developing</vt:lpstr>
      <vt:lpstr>Developed vs. Developing</vt:lpstr>
      <vt:lpstr>Developed vs. Developing</vt:lpstr>
      <vt:lpstr>Developed vs. Developing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Rana Zeeshan Mubarak</dc:creator>
  <cp:lastModifiedBy>ESHOP</cp:lastModifiedBy>
  <cp:revision>10</cp:revision>
  <dcterms:created xsi:type="dcterms:W3CDTF">2022-09-09T11:20:56Z</dcterms:created>
  <dcterms:modified xsi:type="dcterms:W3CDTF">2022-10-04T16:55:41Z</dcterms:modified>
</cp:coreProperties>
</file>