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582" autoAdjust="0"/>
    <p:restoredTop sz="94660" autoAdjust="0"/>
  </p:normalViewPr>
  <p:slideViewPr>
    <p:cSldViewPr snapToGrid="0">
      <p:cViewPr varScale="1">
        <p:scale>
          <a:sx n="73" d="100"/>
          <a:sy n="73" d="100"/>
        </p:scale>
        <p:origin x="516" y="7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E6AF9C4-11D1-4628-BB30-D59D05312372}" type="datetimeFigureOut">
              <a:rPr lang="en-US" smtClean="0"/>
              <a:t>10/13/2022</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418F3B3-99E5-4349-9B64-262E22C70637}" type="slidenum">
              <a:rPr lang="en-US" smtClean="0"/>
              <a:t>‹#›</a:t>
            </a:fld>
            <a:endParaRPr lang="en-US"/>
          </a:p>
        </p:txBody>
      </p:sp>
    </p:spTree>
    <p:extLst>
      <p:ext uri="{BB962C8B-B14F-4D97-AF65-F5344CB8AC3E}">
        <p14:creationId xmlns:p14="http://schemas.microsoft.com/office/powerpoint/2010/main" val="4292291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a:ln/>
        </p:spPr>
      </p:sp>
      <p:sp>
        <p:nvSpPr>
          <p:cNvPr id="358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3584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F761C07-F248-45E2-8EDC-BB78EC31E182}" type="slidenum">
              <a:rPr lang="en-US" smtClean="0"/>
              <a:pPr/>
              <a:t>23</a:t>
            </a:fld>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0D94E-A1EF-C7EE-B6BC-2236741EA55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332FADC-44E4-2C94-6FBC-9B18767DCE9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7D4D031-EE6F-ED8A-FD4D-B23A054919F6}"/>
              </a:ext>
            </a:extLst>
          </p:cNvPr>
          <p:cNvSpPr>
            <a:spLocks noGrp="1"/>
          </p:cNvSpPr>
          <p:nvPr>
            <p:ph type="dt" sz="half" idx="10"/>
          </p:nvPr>
        </p:nvSpPr>
        <p:spPr/>
        <p:txBody>
          <a:bodyPr/>
          <a:lstStyle/>
          <a:p>
            <a:fld id="{EDC00EE1-4738-4005-8456-7C51B897AA04}" type="datetimeFigureOut">
              <a:rPr lang="en-US" smtClean="0"/>
              <a:t>10/13/2022</a:t>
            </a:fld>
            <a:endParaRPr lang="en-US"/>
          </a:p>
        </p:txBody>
      </p:sp>
      <p:sp>
        <p:nvSpPr>
          <p:cNvPr id="5" name="Footer Placeholder 4">
            <a:extLst>
              <a:ext uri="{FF2B5EF4-FFF2-40B4-BE49-F238E27FC236}">
                <a16:creationId xmlns:a16="http://schemas.microsoft.com/office/drawing/2014/main" id="{52D120FD-06FD-19AD-2F40-F9C0BD1493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CD351F-5128-3168-CF7E-6A7CB5CB3589}"/>
              </a:ext>
            </a:extLst>
          </p:cNvPr>
          <p:cNvSpPr>
            <a:spLocks noGrp="1"/>
          </p:cNvSpPr>
          <p:nvPr>
            <p:ph type="sldNum" sz="quarter" idx="12"/>
          </p:nvPr>
        </p:nvSpPr>
        <p:spPr/>
        <p:txBody>
          <a:bodyPr/>
          <a:lstStyle/>
          <a:p>
            <a:fld id="{B14504E8-AF17-4BF6-998F-C290DC26C58A}" type="slidenum">
              <a:rPr lang="en-US" smtClean="0"/>
              <a:t>‹#›</a:t>
            </a:fld>
            <a:endParaRPr lang="en-US"/>
          </a:p>
        </p:txBody>
      </p:sp>
    </p:spTree>
    <p:extLst>
      <p:ext uri="{BB962C8B-B14F-4D97-AF65-F5344CB8AC3E}">
        <p14:creationId xmlns:p14="http://schemas.microsoft.com/office/powerpoint/2010/main" val="19570955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31058-DD6C-4864-50A4-E6F1C74947A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9206F63-F727-FA74-3BCA-C77DAD254BC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4BB254-B7DB-4F11-FE48-7A5C90C7E1EC}"/>
              </a:ext>
            </a:extLst>
          </p:cNvPr>
          <p:cNvSpPr>
            <a:spLocks noGrp="1"/>
          </p:cNvSpPr>
          <p:nvPr>
            <p:ph type="dt" sz="half" idx="10"/>
          </p:nvPr>
        </p:nvSpPr>
        <p:spPr/>
        <p:txBody>
          <a:bodyPr/>
          <a:lstStyle/>
          <a:p>
            <a:fld id="{EDC00EE1-4738-4005-8456-7C51B897AA04}" type="datetimeFigureOut">
              <a:rPr lang="en-US" smtClean="0"/>
              <a:t>10/13/2022</a:t>
            </a:fld>
            <a:endParaRPr lang="en-US"/>
          </a:p>
        </p:txBody>
      </p:sp>
      <p:sp>
        <p:nvSpPr>
          <p:cNvPr id="5" name="Footer Placeholder 4">
            <a:extLst>
              <a:ext uri="{FF2B5EF4-FFF2-40B4-BE49-F238E27FC236}">
                <a16:creationId xmlns:a16="http://schemas.microsoft.com/office/drawing/2014/main" id="{51551ACE-7205-14CE-0B54-8884E4CC7CA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C2FA33-50FC-882C-994C-D360A971DAA2}"/>
              </a:ext>
            </a:extLst>
          </p:cNvPr>
          <p:cNvSpPr>
            <a:spLocks noGrp="1"/>
          </p:cNvSpPr>
          <p:nvPr>
            <p:ph type="sldNum" sz="quarter" idx="12"/>
          </p:nvPr>
        </p:nvSpPr>
        <p:spPr/>
        <p:txBody>
          <a:bodyPr/>
          <a:lstStyle/>
          <a:p>
            <a:fld id="{B14504E8-AF17-4BF6-998F-C290DC26C58A}" type="slidenum">
              <a:rPr lang="en-US" smtClean="0"/>
              <a:t>‹#›</a:t>
            </a:fld>
            <a:endParaRPr lang="en-US"/>
          </a:p>
        </p:txBody>
      </p:sp>
    </p:spTree>
    <p:extLst>
      <p:ext uri="{BB962C8B-B14F-4D97-AF65-F5344CB8AC3E}">
        <p14:creationId xmlns:p14="http://schemas.microsoft.com/office/powerpoint/2010/main" val="32638016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B2A2743-AA73-DA51-29D7-3B63A704C77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5B276FF-5D56-7071-A8B4-730F28CCA9F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76DC7EF-3B5C-D9D9-B4F1-327B54A816B4}"/>
              </a:ext>
            </a:extLst>
          </p:cNvPr>
          <p:cNvSpPr>
            <a:spLocks noGrp="1"/>
          </p:cNvSpPr>
          <p:nvPr>
            <p:ph type="dt" sz="half" idx="10"/>
          </p:nvPr>
        </p:nvSpPr>
        <p:spPr/>
        <p:txBody>
          <a:bodyPr/>
          <a:lstStyle/>
          <a:p>
            <a:fld id="{EDC00EE1-4738-4005-8456-7C51B897AA04}" type="datetimeFigureOut">
              <a:rPr lang="en-US" smtClean="0"/>
              <a:t>10/13/2022</a:t>
            </a:fld>
            <a:endParaRPr lang="en-US"/>
          </a:p>
        </p:txBody>
      </p:sp>
      <p:sp>
        <p:nvSpPr>
          <p:cNvPr id="5" name="Footer Placeholder 4">
            <a:extLst>
              <a:ext uri="{FF2B5EF4-FFF2-40B4-BE49-F238E27FC236}">
                <a16:creationId xmlns:a16="http://schemas.microsoft.com/office/drawing/2014/main" id="{F48BF82B-02EF-A95A-AF42-079A76CDB1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8BD617-3A6E-EF07-23E2-DDFDAD8528EB}"/>
              </a:ext>
            </a:extLst>
          </p:cNvPr>
          <p:cNvSpPr>
            <a:spLocks noGrp="1"/>
          </p:cNvSpPr>
          <p:nvPr>
            <p:ph type="sldNum" sz="quarter" idx="12"/>
          </p:nvPr>
        </p:nvSpPr>
        <p:spPr/>
        <p:txBody>
          <a:bodyPr/>
          <a:lstStyle/>
          <a:p>
            <a:fld id="{B14504E8-AF17-4BF6-998F-C290DC26C58A}" type="slidenum">
              <a:rPr lang="en-US" smtClean="0"/>
              <a:t>‹#›</a:t>
            </a:fld>
            <a:endParaRPr lang="en-US"/>
          </a:p>
        </p:txBody>
      </p:sp>
    </p:spTree>
    <p:extLst>
      <p:ext uri="{BB962C8B-B14F-4D97-AF65-F5344CB8AC3E}">
        <p14:creationId xmlns:p14="http://schemas.microsoft.com/office/powerpoint/2010/main" val="10137495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OverTx">
  <p:cSld name="Title and 2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609600" y="457200"/>
            <a:ext cx="10972800" cy="1371600"/>
          </a:xfr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609600" y="1981200"/>
            <a:ext cx="5384800" cy="18669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6197600" y="1981200"/>
            <a:ext cx="5384800" cy="18669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half" idx="3"/>
          </p:nvPr>
        </p:nvSpPr>
        <p:spPr>
          <a:xfrm>
            <a:off x="609600" y="4000500"/>
            <a:ext cx="10972800" cy="18669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2"/>
          <p:cNvSpPr>
            <a:spLocks noGrp="1" noChangeArrowheads="1"/>
          </p:cNvSpPr>
          <p:nvPr>
            <p:ph type="ftr" sz="quarter" idx="10"/>
          </p:nvPr>
        </p:nvSpPr>
        <p:spPr>
          <a:ln/>
        </p:spPr>
        <p:txBody>
          <a:bodyPr/>
          <a:lstStyle>
            <a:lvl1pPr>
              <a:defRPr/>
            </a:lvl1pPr>
          </a:lstStyle>
          <a:p>
            <a:pPr>
              <a:defRPr/>
            </a:pPr>
            <a:endParaRPr lang="en-US"/>
          </a:p>
        </p:txBody>
      </p:sp>
      <p:sp>
        <p:nvSpPr>
          <p:cNvPr id="7" name="Rectangle 3"/>
          <p:cNvSpPr>
            <a:spLocks noGrp="1" noChangeArrowheads="1"/>
          </p:cNvSpPr>
          <p:nvPr>
            <p:ph type="sldNum" sz="quarter" idx="11"/>
          </p:nvPr>
        </p:nvSpPr>
        <p:spPr>
          <a:ln/>
        </p:spPr>
        <p:txBody>
          <a:bodyPr/>
          <a:lstStyle>
            <a:lvl1pPr>
              <a:defRPr/>
            </a:lvl1pPr>
          </a:lstStyle>
          <a:p>
            <a:pPr>
              <a:defRPr/>
            </a:pPr>
            <a:fld id="{4CD12DE3-C401-42D1-932C-70FA0B103FEE}" type="slidenum">
              <a:rPr lang="en-US"/>
              <a:pPr>
                <a:defRPr/>
              </a:pPr>
              <a:t>‹#›</a:t>
            </a:fld>
            <a:endParaRPr lang="en-US"/>
          </a:p>
        </p:txBody>
      </p:sp>
      <p:sp>
        <p:nvSpPr>
          <p:cNvPr id="8" name="Rectangle 1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42533532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457200"/>
            <a:ext cx="10972800" cy="13716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09600" y="1981200"/>
            <a:ext cx="5384800" cy="3886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981200"/>
            <a:ext cx="5384800" cy="3886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2"/>
          <p:cNvSpPr>
            <a:spLocks noGrp="1" noChangeArrowheads="1"/>
          </p:cNvSpPr>
          <p:nvPr>
            <p:ph type="ftr" sz="quarter" idx="10"/>
          </p:nvPr>
        </p:nvSpPr>
        <p:spPr>
          <a:ln/>
        </p:spPr>
        <p:txBody>
          <a:bodyPr/>
          <a:lstStyle>
            <a:lvl1pPr>
              <a:defRPr/>
            </a:lvl1pPr>
          </a:lstStyle>
          <a:p>
            <a:pPr>
              <a:defRPr/>
            </a:pPr>
            <a:endParaRPr lang="en-US"/>
          </a:p>
        </p:txBody>
      </p:sp>
      <p:sp>
        <p:nvSpPr>
          <p:cNvPr id="6" name="Rectangle 3"/>
          <p:cNvSpPr>
            <a:spLocks noGrp="1" noChangeArrowheads="1"/>
          </p:cNvSpPr>
          <p:nvPr>
            <p:ph type="sldNum" sz="quarter" idx="11"/>
          </p:nvPr>
        </p:nvSpPr>
        <p:spPr>
          <a:ln/>
        </p:spPr>
        <p:txBody>
          <a:bodyPr/>
          <a:lstStyle>
            <a:lvl1pPr>
              <a:defRPr/>
            </a:lvl1pPr>
          </a:lstStyle>
          <a:p>
            <a:pPr>
              <a:defRPr/>
            </a:pPr>
            <a:fld id="{9FE302B2-FBAD-4B2A-A684-C7FA8235C0C1}" type="slidenum">
              <a:rPr lang="en-US"/>
              <a:pPr>
                <a:defRPr/>
              </a:pPr>
              <a:t>‹#›</a:t>
            </a:fld>
            <a:endParaRPr lang="en-US"/>
          </a:p>
        </p:txBody>
      </p:sp>
      <p:sp>
        <p:nvSpPr>
          <p:cNvPr id="7" name="Rectangle 1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093333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DCD0D-9E1A-E338-1A9A-6E7279C22A7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11D8FDA-0F79-E01B-AFE3-96F9D21FC3D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2371FA-757A-F559-6747-8A9A017BC6A1}"/>
              </a:ext>
            </a:extLst>
          </p:cNvPr>
          <p:cNvSpPr>
            <a:spLocks noGrp="1"/>
          </p:cNvSpPr>
          <p:nvPr>
            <p:ph type="dt" sz="half" idx="10"/>
          </p:nvPr>
        </p:nvSpPr>
        <p:spPr/>
        <p:txBody>
          <a:bodyPr/>
          <a:lstStyle/>
          <a:p>
            <a:fld id="{EDC00EE1-4738-4005-8456-7C51B897AA04}" type="datetimeFigureOut">
              <a:rPr lang="en-US" smtClean="0"/>
              <a:t>10/13/2022</a:t>
            </a:fld>
            <a:endParaRPr lang="en-US"/>
          </a:p>
        </p:txBody>
      </p:sp>
      <p:sp>
        <p:nvSpPr>
          <p:cNvPr id="5" name="Footer Placeholder 4">
            <a:extLst>
              <a:ext uri="{FF2B5EF4-FFF2-40B4-BE49-F238E27FC236}">
                <a16:creationId xmlns:a16="http://schemas.microsoft.com/office/drawing/2014/main" id="{E97994D4-E816-92FC-1CF9-207453C1C5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371F10-DC42-7E56-6451-37CD93E8C4E9}"/>
              </a:ext>
            </a:extLst>
          </p:cNvPr>
          <p:cNvSpPr>
            <a:spLocks noGrp="1"/>
          </p:cNvSpPr>
          <p:nvPr>
            <p:ph type="sldNum" sz="quarter" idx="12"/>
          </p:nvPr>
        </p:nvSpPr>
        <p:spPr/>
        <p:txBody>
          <a:bodyPr/>
          <a:lstStyle/>
          <a:p>
            <a:fld id="{B14504E8-AF17-4BF6-998F-C290DC26C58A}" type="slidenum">
              <a:rPr lang="en-US" smtClean="0"/>
              <a:t>‹#›</a:t>
            </a:fld>
            <a:endParaRPr lang="en-US"/>
          </a:p>
        </p:txBody>
      </p:sp>
    </p:spTree>
    <p:extLst>
      <p:ext uri="{BB962C8B-B14F-4D97-AF65-F5344CB8AC3E}">
        <p14:creationId xmlns:p14="http://schemas.microsoft.com/office/powerpoint/2010/main" val="1506808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B9FCB-3023-48EE-B5C3-C0A13A67AB8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EF14318-ADD0-F17B-9D3B-C8BED8BA46F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D2AEE8A-6040-D8F0-7FDE-FAE9AC0A4397}"/>
              </a:ext>
            </a:extLst>
          </p:cNvPr>
          <p:cNvSpPr>
            <a:spLocks noGrp="1"/>
          </p:cNvSpPr>
          <p:nvPr>
            <p:ph type="dt" sz="half" idx="10"/>
          </p:nvPr>
        </p:nvSpPr>
        <p:spPr/>
        <p:txBody>
          <a:bodyPr/>
          <a:lstStyle/>
          <a:p>
            <a:fld id="{EDC00EE1-4738-4005-8456-7C51B897AA04}" type="datetimeFigureOut">
              <a:rPr lang="en-US" smtClean="0"/>
              <a:t>10/13/2022</a:t>
            </a:fld>
            <a:endParaRPr lang="en-US"/>
          </a:p>
        </p:txBody>
      </p:sp>
      <p:sp>
        <p:nvSpPr>
          <p:cNvPr id="5" name="Footer Placeholder 4">
            <a:extLst>
              <a:ext uri="{FF2B5EF4-FFF2-40B4-BE49-F238E27FC236}">
                <a16:creationId xmlns:a16="http://schemas.microsoft.com/office/drawing/2014/main" id="{5CAFBAAF-7105-28ED-3232-9333A8AFC1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EB4615-3D0E-A509-D239-BDA35B87D71C}"/>
              </a:ext>
            </a:extLst>
          </p:cNvPr>
          <p:cNvSpPr>
            <a:spLocks noGrp="1"/>
          </p:cNvSpPr>
          <p:nvPr>
            <p:ph type="sldNum" sz="quarter" idx="12"/>
          </p:nvPr>
        </p:nvSpPr>
        <p:spPr/>
        <p:txBody>
          <a:bodyPr/>
          <a:lstStyle/>
          <a:p>
            <a:fld id="{B14504E8-AF17-4BF6-998F-C290DC26C58A}" type="slidenum">
              <a:rPr lang="en-US" smtClean="0"/>
              <a:t>‹#›</a:t>
            </a:fld>
            <a:endParaRPr lang="en-US"/>
          </a:p>
        </p:txBody>
      </p:sp>
    </p:spTree>
    <p:extLst>
      <p:ext uri="{BB962C8B-B14F-4D97-AF65-F5344CB8AC3E}">
        <p14:creationId xmlns:p14="http://schemas.microsoft.com/office/powerpoint/2010/main" val="11801160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6374FB-D4C3-C782-755A-C78AB791F53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6FAD4FB-AFDF-0F0D-15CF-9EFE449EEAC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96EDCBB-202A-741E-8311-64C039E708E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0B51CD8-7499-9724-6467-D71AE06E57C4}"/>
              </a:ext>
            </a:extLst>
          </p:cNvPr>
          <p:cNvSpPr>
            <a:spLocks noGrp="1"/>
          </p:cNvSpPr>
          <p:nvPr>
            <p:ph type="dt" sz="half" idx="10"/>
          </p:nvPr>
        </p:nvSpPr>
        <p:spPr/>
        <p:txBody>
          <a:bodyPr/>
          <a:lstStyle/>
          <a:p>
            <a:fld id="{EDC00EE1-4738-4005-8456-7C51B897AA04}" type="datetimeFigureOut">
              <a:rPr lang="en-US" smtClean="0"/>
              <a:t>10/13/2022</a:t>
            </a:fld>
            <a:endParaRPr lang="en-US"/>
          </a:p>
        </p:txBody>
      </p:sp>
      <p:sp>
        <p:nvSpPr>
          <p:cNvPr id="6" name="Footer Placeholder 5">
            <a:extLst>
              <a:ext uri="{FF2B5EF4-FFF2-40B4-BE49-F238E27FC236}">
                <a16:creationId xmlns:a16="http://schemas.microsoft.com/office/drawing/2014/main" id="{27B58814-63A6-4A61-F34A-FD95732A86E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AA5CF14-6480-704A-3C3B-30E289A32C51}"/>
              </a:ext>
            </a:extLst>
          </p:cNvPr>
          <p:cNvSpPr>
            <a:spLocks noGrp="1"/>
          </p:cNvSpPr>
          <p:nvPr>
            <p:ph type="sldNum" sz="quarter" idx="12"/>
          </p:nvPr>
        </p:nvSpPr>
        <p:spPr/>
        <p:txBody>
          <a:bodyPr/>
          <a:lstStyle/>
          <a:p>
            <a:fld id="{B14504E8-AF17-4BF6-998F-C290DC26C58A}" type="slidenum">
              <a:rPr lang="en-US" smtClean="0"/>
              <a:t>‹#›</a:t>
            </a:fld>
            <a:endParaRPr lang="en-US"/>
          </a:p>
        </p:txBody>
      </p:sp>
    </p:spTree>
    <p:extLst>
      <p:ext uri="{BB962C8B-B14F-4D97-AF65-F5344CB8AC3E}">
        <p14:creationId xmlns:p14="http://schemas.microsoft.com/office/powerpoint/2010/main" val="20405412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406610-D365-95AE-BA4A-401A60EAA73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B722BA3-59DD-406F-5129-57F2902BF4F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E72BB72-398A-23D2-0750-2F5FDADA86B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5238A7E-F98B-5201-CE6A-2960A6C90F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9132F7C-2282-766F-5A5C-DF99694A8ED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B65CD2A-5ABD-5249-8253-1D60EB10953B}"/>
              </a:ext>
            </a:extLst>
          </p:cNvPr>
          <p:cNvSpPr>
            <a:spLocks noGrp="1"/>
          </p:cNvSpPr>
          <p:nvPr>
            <p:ph type="dt" sz="half" idx="10"/>
          </p:nvPr>
        </p:nvSpPr>
        <p:spPr/>
        <p:txBody>
          <a:bodyPr/>
          <a:lstStyle/>
          <a:p>
            <a:fld id="{EDC00EE1-4738-4005-8456-7C51B897AA04}" type="datetimeFigureOut">
              <a:rPr lang="en-US" smtClean="0"/>
              <a:t>10/13/2022</a:t>
            </a:fld>
            <a:endParaRPr lang="en-US"/>
          </a:p>
        </p:txBody>
      </p:sp>
      <p:sp>
        <p:nvSpPr>
          <p:cNvPr id="8" name="Footer Placeholder 7">
            <a:extLst>
              <a:ext uri="{FF2B5EF4-FFF2-40B4-BE49-F238E27FC236}">
                <a16:creationId xmlns:a16="http://schemas.microsoft.com/office/drawing/2014/main" id="{BBC4C4DD-52CA-9D29-7140-E09BF9ACA8D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584A165-1890-9717-E776-A455FE2F08E5}"/>
              </a:ext>
            </a:extLst>
          </p:cNvPr>
          <p:cNvSpPr>
            <a:spLocks noGrp="1"/>
          </p:cNvSpPr>
          <p:nvPr>
            <p:ph type="sldNum" sz="quarter" idx="12"/>
          </p:nvPr>
        </p:nvSpPr>
        <p:spPr/>
        <p:txBody>
          <a:bodyPr/>
          <a:lstStyle/>
          <a:p>
            <a:fld id="{B14504E8-AF17-4BF6-998F-C290DC26C58A}" type="slidenum">
              <a:rPr lang="en-US" smtClean="0"/>
              <a:t>‹#›</a:t>
            </a:fld>
            <a:endParaRPr lang="en-US"/>
          </a:p>
        </p:txBody>
      </p:sp>
    </p:spTree>
    <p:extLst>
      <p:ext uri="{BB962C8B-B14F-4D97-AF65-F5344CB8AC3E}">
        <p14:creationId xmlns:p14="http://schemas.microsoft.com/office/powerpoint/2010/main" val="27193818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6653E-AE6F-68F0-B1AB-0C091F3F128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513A5AA-B337-6172-8099-FDC9B74B3FC6}"/>
              </a:ext>
            </a:extLst>
          </p:cNvPr>
          <p:cNvSpPr>
            <a:spLocks noGrp="1"/>
          </p:cNvSpPr>
          <p:nvPr>
            <p:ph type="dt" sz="half" idx="10"/>
          </p:nvPr>
        </p:nvSpPr>
        <p:spPr/>
        <p:txBody>
          <a:bodyPr/>
          <a:lstStyle/>
          <a:p>
            <a:fld id="{EDC00EE1-4738-4005-8456-7C51B897AA04}" type="datetimeFigureOut">
              <a:rPr lang="en-US" smtClean="0"/>
              <a:t>10/13/2022</a:t>
            </a:fld>
            <a:endParaRPr lang="en-US"/>
          </a:p>
        </p:txBody>
      </p:sp>
      <p:sp>
        <p:nvSpPr>
          <p:cNvPr id="4" name="Footer Placeholder 3">
            <a:extLst>
              <a:ext uri="{FF2B5EF4-FFF2-40B4-BE49-F238E27FC236}">
                <a16:creationId xmlns:a16="http://schemas.microsoft.com/office/drawing/2014/main" id="{5B157A0D-CAA5-AB08-6492-0DCE1355B3B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0535099-489D-B052-EFB4-20B07CDEF875}"/>
              </a:ext>
            </a:extLst>
          </p:cNvPr>
          <p:cNvSpPr>
            <a:spLocks noGrp="1"/>
          </p:cNvSpPr>
          <p:nvPr>
            <p:ph type="sldNum" sz="quarter" idx="12"/>
          </p:nvPr>
        </p:nvSpPr>
        <p:spPr/>
        <p:txBody>
          <a:bodyPr/>
          <a:lstStyle/>
          <a:p>
            <a:fld id="{B14504E8-AF17-4BF6-998F-C290DC26C58A}" type="slidenum">
              <a:rPr lang="en-US" smtClean="0"/>
              <a:t>‹#›</a:t>
            </a:fld>
            <a:endParaRPr lang="en-US"/>
          </a:p>
        </p:txBody>
      </p:sp>
    </p:spTree>
    <p:extLst>
      <p:ext uri="{BB962C8B-B14F-4D97-AF65-F5344CB8AC3E}">
        <p14:creationId xmlns:p14="http://schemas.microsoft.com/office/powerpoint/2010/main" val="5648209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9A594C7-1E91-5FC7-79F8-86AD30A79F82}"/>
              </a:ext>
            </a:extLst>
          </p:cNvPr>
          <p:cNvSpPr>
            <a:spLocks noGrp="1"/>
          </p:cNvSpPr>
          <p:nvPr>
            <p:ph type="dt" sz="half" idx="10"/>
          </p:nvPr>
        </p:nvSpPr>
        <p:spPr/>
        <p:txBody>
          <a:bodyPr/>
          <a:lstStyle/>
          <a:p>
            <a:fld id="{EDC00EE1-4738-4005-8456-7C51B897AA04}" type="datetimeFigureOut">
              <a:rPr lang="en-US" smtClean="0"/>
              <a:t>10/13/2022</a:t>
            </a:fld>
            <a:endParaRPr lang="en-US"/>
          </a:p>
        </p:txBody>
      </p:sp>
      <p:sp>
        <p:nvSpPr>
          <p:cNvPr id="3" name="Footer Placeholder 2">
            <a:extLst>
              <a:ext uri="{FF2B5EF4-FFF2-40B4-BE49-F238E27FC236}">
                <a16:creationId xmlns:a16="http://schemas.microsoft.com/office/drawing/2014/main" id="{21E1C71A-DDE3-B2A2-730C-12980D372D3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4F34924-D1C9-F727-7AB8-1A651501A861}"/>
              </a:ext>
            </a:extLst>
          </p:cNvPr>
          <p:cNvSpPr>
            <a:spLocks noGrp="1"/>
          </p:cNvSpPr>
          <p:nvPr>
            <p:ph type="sldNum" sz="quarter" idx="12"/>
          </p:nvPr>
        </p:nvSpPr>
        <p:spPr/>
        <p:txBody>
          <a:bodyPr/>
          <a:lstStyle/>
          <a:p>
            <a:fld id="{B14504E8-AF17-4BF6-998F-C290DC26C58A}" type="slidenum">
              <a:rPr lang="en-US" smtClean="0"/>
              <a:t>‹#›</a:t>
            </a:fld>
            <a:endParaRPr lang="en-US"/>
          </a:p>
        </p:txBody>
      </p:sp>
    </p:spTree>
    <p:extLst>
      <p:ext uri="{BB962C8B-B14F-4D97-AF65-F5344CB8AC3E}">
        <p14:creationId xmlns:p14="http://schemas.microsoft.com/office/powerpoint/2010/main" val="5961848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37A073-7178-5590-4DF5-04D31569561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F846687-BE4C-7B99-0777-B433DF2240D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F830387-6479-8B88-AF65-9A2D2CB74F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61B1D5C-B787-AB0A-8720-6E5CBCEA3B64}"/>
              </a:ext>
            </a:extLst>
          </p:cNvPr>
          <p:cNvSpPr>
            <a:spLocks noGrp="1"/>
          </p:cNvSpPr>
          <p:nvPr>
            <p:ph type="dt" sz="half" idx="10"/>
          </p:nvPr>
        </p:nvSpPr>
        <p:spPr/>
        <p:txBody>
          <a:bodyPr/>
          <a:lstStyle/>
          <a:p>
            <a:fld id="{EDC00EE1-4738-4005-8456-7C51B897AA04}" type="datetimeFigureOut">
              <a:rPr lang="en-US" smtClean="0"/>
              <a:t>10/13/2022</a:t>
            </a:fld>
            <a:endParaRPr lang="en-US"/>
          </a:p>
        </p:txBody>
      </p:sp>
      <p:sp>
        <p:nvSpPr>
          <p:cNvPr id="6" name="Footer Placeholder 5">
            <a:extLst>
              <a:ext uri="{FF2B5EF4-FFF2-40B4-BE49-F238E27FC236}">
                <a16:creationId xmlns:a16="http://schemas.microsoft.com/office/drawing/2014/main" id="{0385F572-4A69-C3D3-4162-6C32284415E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2C16F09-5E4C-22BE-322D-3A12CBF154A4}"/>
              </a:ext>
            </a:extLst>
          </p:cNvPr>
          <p:cNvSpPr>
            <a:spLocks noGrp="1"/>
          </p:cNvSpPr>
          <p:nvPr>
            <p:ph type="sldNum" sz="quarter" idx="12"/>
          </p:nvPr>
        </p:nvSpPr>
        <p:spPr/>
        <p:txBody>
          <a:bodyPr/>
          <a:lstStyle/>
          <a:p>
            <a:fld id="{B14504E8-AF17-4BF6-998F-C290DC26C58A}" type="slidenum">
              <a:rPr lang="en-US" smtClean="0"/>
              <a:t>‹#›</a:t>
            </a:fld>
            <a:endParaRPr lang="en-US"/>
          </a:p>
        </p:txBody>
      </p:sp>
    </p:spTree>
    <p:extLst>
      <p:ext uri="{BB962C8B-B14F-4D97-AF65-F5344CB8AC3E}">
        <p14:creationId xmlns:p14="http://schemas.microsoft.com/office/powerpoint/2010/main" val="41060873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F8A966-96DA-672F-BBBC-D5239C7A274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E523E1D-EC1A-F3D7-2C16-ABFD07AA00A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0F5F572-0BDB-A76A-EDF3-5D39D483BA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CD2B128-514A-0919-83B8-3CA124F86DBA}"/>
              </a:ext>
            </a:extLst>
          </p:cNvPr>
          <p:cNvSpPr>
            <a:spLocks noGrp="1"/>
          </p:cNvSpPr>
          <p:nvPr>
            <p:ph type="dt" sz="half" idx="10"/>
          </p:nvPr>
        </p:nvSpPr>
        <p:spPr/>
        <p:txBody>
          <a:bodyPr/>
          <a:lstStyle/>
          <a:p>
            <a:fld id="{EDC00EE1-4738-4005-8456-7C51B897AA04}" type="datetimeFigureOut">
              <a:rPr lang="en-US" smtClean="0"/>
              <a:t>10/13/2022</a:t>
            </a:fld>
            <a:endParaRPr lang="en-US"/>
          </a:p>
        </p:txBody>
      </p:sp>
      <p:sp>
        <p:nvSpPr>
          <p:cNvPr id="6" name="Footer Placeholder 5">
            <a:extLst>
              <a:ext uri="{FF2B5EF4-FFF2-40B4-BE49-F238E27FC236}">
                <a16:creationId xmlns:a16="http://schemas.microsoft.com/office/drawing/2014/main" id="{CCDBD1AF-13F3-6156-82FE-3F4C80076EA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3F16F19-E9C2-BECD-0366-DEDC404A015E}"/>
              </a:ext>
            </a:extLst>
          </p:cNvPr>
          <p:cNvSpPr>
            <a:spLocks noGrp="1"/>
          </p:cNvSpPr>
          <p:nvPr>
            <p:ph type="sldNum" sz="quarter" idx="12"/>
          </p:nvPr>
        </p:nvSpPr>
        <p:spPr/>
        <p:txBody>
          <a:bodyPr/>
          <a:lstStyle/>
          <a:p>
            <a:fld id="{B14504E8-AF17-4BF6-998F-C290DC26C58A}" type="slidenum">
              <a:rPr lang="en-US" smtClean="0"/>
              <a:t>‹#›</a:t>
            </a:fld>
            <a:endParaRPr lang="en-US"/>
          </a:p>
        </p:txBody>
      </p:sp>
    </p:spTree>
    <p:extLst>
      <p:ext uri="{BB962C8B-B14F-4D97-AF65-F5344CB8AC3E}">
        <p14:creationId xmlns:p14="http://schemas.microsoft.com/office/powerpoint/2010/main" val="26510016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5">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FC4839B-F31F-668B-29CC-8FDE82CFEC0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B100D5B-AE31-7C27-B0C5-D0F68305214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4322329-8EDC-8A4F-1775-9EE5A108C44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C00EE1-4738-4005-8456-7C51B897AA04}" type="datetimeFigureOut">
              <a:rPr lang="en-US" smtClean="0"/>
              <a:t>10/13/2022</a:t>
            </a:fld>
            <a:endParaRPr lang="en-US"/>
          </a:p>
        </p:txBody>
      </p:sp>
      <p:sp>
        <p:nvSpPr>
          <p:cNvPr id="5" name="Footer Placeholder 4">
            <a:extLst>
              <a:ext uri="{FF2B5EF4-FFF2-40B4-BE49-F238E27FC236}">
                <a16:creationId xmlns:a16="http://schemas.microsoft.com/office/drawing/2014/main" id="{FCE94104-558D-ADCC-0D0E-8EF38216B1C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C610F2F-0B4D-94DA-D270-640199BC898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4504E8-AF17-4BF6-998F-C290DC26C58A}" type="slidenum">
              <a:rPr lang="en-US" smtClean="0"/>
              <a:t>‹#›</a:t>
            </a:fld>
            <a:endParaRPr lang="en-US"/>
          </a:p>
        </p:txBody>
      </p:sp>
    </p:spTree>
    <p:extLst>
      <p:ext uri="{BB962C8B-B14F-4D97-AF65-F5344CB8AC3E}">
        <p14:creationId xmlns:p14="http://schemas.microsoft.com/office/powerpoint/2010/main" val="12441859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BDFD9C7-584D-1AD7-D68B-E6583B6EE6AE}"/>
              </a:ext>
            </a:extLst>
          </p:cNvPr>
          <p:cNvSpPr txBox="1"/>
          <p:nvPr/>
        </p:nvSpPr>
        <p:spPr>
          <a:xfrm>
            <a:off x="2356584" y="1800325"/>
            <a:ext cx="7478842" cy="1015663"/>
          </a:xfrm>
          <a:prstGeom prst="rect">
            <a:avLst/>
          </a:prstGeom>
          <a:noFill/>
        </p:spPr>
        <p:txBody>
          <a:bodyPr wrap="none" rtlCol="0">
            <a:spAutoFit/>
          </a:bodyPr>
          <a:lstStyle/>
          <a:p>
            <a:pPr algn="ctr"/>
            <a:r>
              <a:rPr lang="en-US" sz="6000" b="1" spc="-300" dirty="0" smtClean="0">
                <a:latin typeface="Mont Heavy DEMO" panose="00000A00000000000000" pitchFamily="50" charset="0"/>
              </a:rPr>
              <a:t>Contemporary World  </a:t>
            </a:r>
            <a:endParaRPr lang="en-US" sz="8000" b="1" spc="-300" dirty="0">
              <a:latin typeface="Mont Heavy DEMO" panose="00000A00000000000000" pitchFamily="50" charset="0"/>
            </a:endParaRPr>
          </a:p>
        </p:txBody>
      </p:sp>
      <p:sp>
        <p:nvSpPr>
          <p:cNvPr id="7" name="TextBox 6">
            <a:extLst>
              <a:ext uri="{FF2B5EF4-FFF2-40B4-BE49-F238E27FC236}">
                <a16:creationId xmlns:a16="http://schemas.microsoft.com/office/drawing/2014/main" id="{3FB82652-DAC0-0BE1-090B-270B7429C476}"/>
              </a:ext>
            </a:extLst>
          </p:cNvPr>
          <p:cNvSpPr txBox="1"/>
          <p:nvPr/>
        </p:nvSpPr>
        <p:spPr>
          <a:xfrm>
            <a:off x="3405554" y="4036959"/>
            <a:ext cx="5380897" cy="769441"/>
          </a:xfrm>
          <a:prstGeom prst="rect">
            <a:avLst/>
          </a:prstGeom>
          <a:noFill/>
        </p:spPr>
        <p:txBody>
          <a:bodyPr wrap="none" rtlCol="0">
            <a:spAutoFit/>
          </a:bodyPr>
          <a:lstStyle/>
          <a:p>
            <a:pPr algn="ctr"/>
            <a:r>
              <a:rPr lang="en-US" sz="4400" b="1" spc="-300" dirty="0" smtClean="0">
                <a:latin typeface="Mont Heavy DEMO" panose="00000A00000000000000" pitchFamily="50" charset="0"/>
              </a:rPr>
              <a:t>Dr. Muhammad </a:t>
            </a:r>
            <a:r>
              <a:rPr lang="en-US" sz="4400" b="1" spc="-300" dirty="0" err="1" smtClean="0">
                <a:latin typeface="Mont Heavy DEMO" panose="00000A00000000000000" pitchFamily="50" charset="0"/>
              </a:rPr>
              <a:t>Kashif</a:t>
            </a:r>
            <a:endParaRPr lang="en-US" sz="3600" spc="-300" dirty="0">
              <a:latin typeface="Mont Heavy DEMO" panose="00000A00000000000000" pitchFamily="50" charset="0"/>
            </a:endParaRPr>
          </a:p>
        </p:txBody>
      </p:sp>
    </p:spTree>
    <p:extLst>
      <p:ext uri="{BB962C8B-B14F-4D97-AF65-F5344CB8AC3E}">
        <p14:creationId xmlns:p14="http://schemas.microsoft.com/office/powerpoint/2010/main" val="209109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1552184" y="189760"/>
            <a:ext cx="10515600" cy="1325563"/>
          </a:xfrm>
        </p:spPr>
        <p:txBody>
          <a:bodyPr/>
          <a:lstStyle/>
          <a:p>
            <a:pPr eaLnBrk="1" hangingPunct="1"/>
            <a:r>
              <a:rPr lang="en-US" dirty="0" smtClean="0">
                <a:solidFill>
                  <a:schemeClr val="bg1"/>
                </a:solidFill>
              </a:rPr>
              <a:t>DEMERITS of Capitalism</a:t>
            </a:r>
          </a:p>
        </p:txBody>
      </p:sp>
      <p:sp>
        <p:nvSpPr>
          <p:cNvPr id="11267" name="Content Placeholder 2"/>
          <p:cNvSpPr>
            <a:spLocks noGrp="1"/>
          </p:cNvSpPr>
          <p:nvPr>
            <p:ph idx="1"/>
          </p:nvPr>
        </p:nvSpPr>
        <p:spPr>
          <a:xfrm>
            <a:off x="473437" y="1874729"/>
            <a:ext cx="11362267" cy="4267200"/>
          </a:xfrm>
        </p:spPr>
        <p:txBody>
          <a:bodyPr/>
          <a:lstStyle/>
          <a:p>
            <a:pPr eaLnBrk="1" hangingPunct="1"/>
            <a:r>
              <a:rPr lang="en-US" sz="2800" dirty="0" smtClean="0"/>
              <a:t>Cruel Competition</a:t>
            </a:r>
          </a:p>
          <a:p>
            <a:pPr eaLnBrk="1" hangingPunct="1"/>
            <a:r>
              <a:rPr lang="en-US" sz="2800" dirty="0" smtClean="0"/>
              <a:t>Class Struggle</a:t>
            </a:r>
          </a:p>
          <a:p>
            <a:pPr eaLnBrk="1" hangingPunct="1"/>
            <a:r>
              <a:rPr lang="en-US" sz="2800" dirty="0" smtClean="0"/>
              <a:t>Unjust Distribution of Wealth</a:t>
            </a:r>
          </a:p>
          <a:p>
            <a:pPr eaLnBrk="1" hangingPunct="1"/>
            <a:r>
              <a:rPr lang="en-US" sz="2800" dirty="0" smtClean="0"/>
              <a:t>Economic Crisis</a:t>
            </a:r>
          </a:p>
          <a:p>
            <a:pPr eaLnBrk="1" hangingPunct="1"/>
            <a:r>
              <a:rPr lang="en-US" sz="2800" dirty="0" smtClean="0"/>
              <a:t>Corrupt Business Practices</a:t>
            </a:r>
          </a:p>
          <a:p>
            <a:pPr eaLnBrk="1" hangingPunct="1"/>
            <a:r>
              <a:rPr lang="en-US" sz="2800" dirty="0" smtClean="0"/>
              <a:t>Poverty &amp; Unemployment</a:t>
            </a:r>
          </a:p>
          <a:p>
            <a:pPr eaLnBrk="1" hangingPunct="1"/>
            <a:r>
              <a:rPr lang="en-US" sz="2800" dirty="0" smtClean="0"/>
              <a:t>Disaster of Interest-based Trade</a:t>
            </a:r>
          </a:p>
          <a:p>
            <a:pPr eaLnBrk="1" hangingPunct="1"/>
            <a:r>
              <a:rPr lang="en-US" sz="2800" dirty="0" smtClean="0"/>
              <a:t>An Expensive Way of life</a:t>
            </a:r>
          </a:p>
          <a:p>
            <a:pPr eaLnBrk="1" hangingPunct="1"/>
            <a:endParaRPr lang="en-US" sz="2800" dirty="0" smtClean="0"/>
          </a:p>
          <a:p>
            <a:pPr eaLnBrk="1" hangingPunct="1"/>
            <a:endParaRPr lang="en-US" sz="2800" dirty="0" smtClean="0"/>
          </a:p>
          <a:p>
            <a:pPr eaLnBrk="1" hangingPunct="1"/>
            <a:endParaRPr lang="en-US" sz="2800" dirty="0" smtClean="0"/>
          </a:p>
        </p:txBody>
      </p:sp>
      <p:sp>
        <p:nvSpPr>
          <p:cNvPr id="11268"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mtClean="0">
                <a:latin typeface="Arial Black" pitchFamily="34" charset="0"/>
              </a:rPr>
              <a:t>2-</a:t>
            </a:r>
            <a:fld id="{D6D86D97-8ABE-4701-8F46-6E44C96D2A70}" type="slidenum">
              <a:rPr lang="en-US" smtClean="0">
                <a:latin typeface="Arial Black" pitchFamily="34" charset="0"/>
              </a:rPr>
              <a:pPr/>
              <a:t>10</a:t>
            </a:fld>
            <a:endParaRPr lang="en-US" smtClean="0">
              <a:latin typeface="Arial Black" pitchFamily="34" charset="0"/>
            </a:endParaRPr>
          </a:p>
        </p:txBody>
      </p:sp>
    </p:spTree>
    <p:extLst>
      <p:ext uri="{BB962C8B-B14F-4D97-AF65-F5344CB8AC3E}">
        <p14:creationId xmlns:p14="http://schemas.microsoft.com/office/powerpoint/2010/main" val="1415528572"/>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a:xfrm>
            <a:off x="1852808" y="139656"/>
            <a:ext cx="10515600" cy="1325563"/>
          </a:xfrm>
        </p:spPr>
        <p:txBody>
          <a:bodyPr/>
          <a:lstStyle/>
          <a:p>
            <a:pPr eaLnBrk="1" hangingPunct="1"/>
            <a:r>
              <a:rPr lang="en-US" dirty="0" smtClean="0">
                <a:solidFill>
                  <a:schemeClr val="bg1"/>
                </a:solidFill>
              </a:rPr>
              <a:t>Emergence of Socialism…</a:t>
            </a:r>
          </a:p>
        </p:txBody>
      </p:sp>
      <p:sp>
        <p:nvSpPr>
          <p:cNvPr id="12291" name="Content Placeholder 2"/>
          <p:cNvSpPr>
            <a:spLocks noGrp="1"/>
          </p:cNvSpPr>
          <p:nvPr>
            <p:ph idx="1"/>
          </p:nvPr>
        </p:nvSpPr>
        <p:spPr/>
        <p:txBody>
          <a:bodyPr/>
          <a:lstStyle/>
          <a:p>
            <a:pPr eaLnBrk="1" hangingPunct="1"/>
            <a:r>
              <a:rPr lang="en-US" sz="2800" dirty="0" smtClean="0"/>
              <a:t>The capitalist system which emerged after the industrial revolution in Europe subjected the workers to merciless exploitation.</a:t>
            </a:r>
          </a:p>
          <a:p>
            <a:pPr eaLnBrk="1" hangingPunct="1"/>
            <a:r>
              <a:rPr lang="en-US" sz="2800" dirty="0" smtClean="0"/>
              <a:t>In reaction to it several philosophers and reformers advanced the idea of abolition of private ownership in the interest of society.</a:t>
            </a:r>
          </a:p>
          <a:p>
            <a:pPr eaLnBrk="1" hangingPunct="1"/>
            <a:r>
              <a:rPr lang="en-US" sz="2800" dirty="0" smtClean="0"/>
              <a:t>But it was the distinction of German Philosopher Karl Marx to present socialism as a concrete philosophy and practical system.</a:t>
            </a:r>
          </a:p>
        </p:txBody>
      </p:sp>
    </p:spTree>
    <p:extLst>
      <p:ext uri="{BB962C8B-B14F-4D97-AF65-F5344CB8AC3E}">
        <p14:creationId xmlns:p14="http://schemas.microsoft.com/office/powerpoint/2010/main" val="1648766048"/>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1676400" y="239864"/>
            <a:ext cx="10515600" cy="1325563"/>
          </a:xfrm>
        </p:spPr>
        <p:txBody>
          <a:bodyPr/>
          <a:lstStyle/>
          <a:p>
            <a:pPr eaLnBrk="1" hangingPunct="1"/>
            <a:r>
              <a:rPr lang="en-US" dirty="0" smtClean="0">
                <a:solidFill>
                  <a:schemeClr val="bg1"/>
                </a:solidFill>
              </a:rPr>
              <a:t>Cont`d….</a:t>
            </a:r>
          </a:p>
        </p:txBody>
      </p:sp>
      <p:sp>
        <p:nvSpPr>
          <p:cNvPr id="13315" name="Content Placeholder 2"/>
          <p:cNvSpPr>
            <a:spLocks noGrp="1"/>
          </p:cNvSpPr>
          <p:nvPr>
            <p:ph idx="1"/>
          </p:nvPr>
        </p:nvSpPr>
        <p:spPr>
          <a:xfrm>
            <a:off x="423334" y="1828800"/>
            <a:ext cx="11341100" cy="3987800"/>
          </a:xfrm>
        </p:spPr>
        <p:txBody>
          <a:bodyPr/>
          <a:lstStyle/>
          <a:p>
            <a:pPr eaLnBrk="1" hangingPunct="1"/>
            <a:r>
              <a:rPr lang="en-US" sz="2800" smtClean="0"/>
              <a:t>He wrote his famous book </a:t>
            </a:r>
            <a:r>
              <a:rPr lang="en-US" sz="2800" b="1" smtClean="0"/>
              <a:t>Das Capital</a:t>
            </a:r>
            <a:r>
              <a:rPr lang="en-US" sz="2800" smtClean="0"/>
              <a:t> in 1867 which is considered to be the Bible of socialism</a:t>
            </a:r>
          </a:p>
          <a:p>
            <a:pPr eaLnBrk="1" hangingPunct="1"/>
            <a:r>
              <a:rPr lang="en-US" sz="2800" smtClean="0"/>
              <a:t>In this system collective ownership of the means of production will replace private ownership. Every citizen shall have an equal share in the resources of the state.</a:t>
            </a:r>
          </a:p>
          <a:p>
            <a:pPr eaLnBrk="1" hangingPunct="1"/>
            <a:r>
              <a:rPr lang="en-US" sz="2800" smtClean="0"/>
              <a:t>The motive for the work will </a:t>
            </a:r>
            <a:r>
              <a:rPr lang="en-US" sz="2800" smtClean="0">
                <a:solidFill>
                  <a:srgbClr val="002060"/>
                </a:solidFill>
              </a:rPr>
              <a:t>NOT</a:t>
            </a:r>
            <a:r>
              <a:rPr lang="en-US" sz="2800" smtClean="0"/>
              <a:t> be personal profit but collective or social interest.</a:t>
            </a:r>
          </a:p>
        </p:txBody>
      </p:sp>
      <p:sp>
        <p:nvSpPr>
          <p:cNvPr id="13316"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mtClean="0">
                <a:latin typeface="Arial Black" pitchFamily="34" charset="0"/>
              </a:rPr>
              <a:t>2-</a:t>
            </a:r>
            <a:fld id="{46FB7826-6862-4D80-A77A-0662B2DF088F}" type="slidenum">
              <a:rPr lang="en-US" smtClean="0">
                <a:latin typeface="Arial Black" pitchFamily="34" charset="0"/>
              </a:rPr>
              <a:pPr/>
              <a:t>12</a:t>
            </a:fld>
            <a:endParaRPr lang="en-US" smtClean="0">
              <a:latin typeface="Arial Black" pitchFamily="34" charset="0"/>
            </a:endParaRPr>
          </a:p>
        </p:txBody>
      </p:sp>
    </p:spTree>
    <p:extLst>
      <p:ext uri="{BB962C8B-B14F-4D97-AF65-F5344CB8AC3E}">
        <p14:creationId xmlns:p14="http://schemas.microsoft.com/office/powerpoint/2010/main" val="2177609067"/>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1676400" y="239864"/>
            <a:ext cx="10515600" cy="1325563"/>
          </a:xfrm>
        </p:spPr>
        <p:txBody>
          <a:bodyPr/>
          <a:lstStyle/>
          <a:p>
            <a:r>
              <a:rPr lang="en-US" dirty="0" smtClean="0">
                <a:solidFill>
                  <a:schemeClr val="bg1"/>
                </a:solidFill>
              </a:rPr>
              <a:t>Definition of SOCIALISM</a:t>
            </a:r>
          </a:p>
        </p:txBody>
      </p:sp>
      <p:sp>
        <p:nvSpPr>
          <p:cNvPr id="12291" name="Content Placeholder 2"/>
          <p:cNvSpPr>
            <a:spLocks noGrp="1"/>
          </p:cNvSpPr>
          <p:nvPr>
            <p:ph idx="1"/>
          </p:nvPr>
        </p:nvSpPr>
        <p:spPr>
          <a:xfrm>
            <a:off x="423334" y="2013558"/>
            <a:ext cx="11341100" cy="3987800"/>
          </a:xfrm>
        </p:spPr>
        <p:txBody>
          <a:bodyPr/>
          <a:lstStyle/>
          <a:p>
            <a:pPr>
              <a:defRPr/>
            </a:pPr>
            <a:r>
              <a:rPr lang="en-US" sz="2800" dirty="0" smtClean="0"/>
              <a:t>According to the Collins Dictionary, 		</a:t>
            </a:r>
            <a:r>
              <a:rPr lang="en-US" sz="2800" i="1" dirty="0" smtClean="0">
                <a:solidFill>
                  <a:srgbClr val="0070C0"/>
                </a:solidFill>
              </a:rPr>
              <a:t>“Socialism is an economic theory or system in which the means of production, distribution and exchange are owned by the community collectively through the state”</a:t>
            </a:r>
          </a:p>
          <a:p>
            <a:pPr>
              <a:defRPr/>
            </a:pPr>
            <a:r>
              <a:rPr lang="en-US" sz="2800" dirty="0" smtClean="0"/>
              <a:t>Advanced Learner’s Dictionary explains socialism as 	“</a:t>
            </a:r>
            <a:r>
              <a:rPr lang="en-US" sz="2800" i="1" dirty="0" smtClean="0">
                <a:solidFill>
                  <a:schemeClr val="accent2">
                    <a:lumMod val="75000"/>
                  </a:schemeClr>
                </a:solidFill>
              </a:rPr>
              <a:t>a political and economic theory advocating that a country’s land, transport, natural resources and chief industries should be owned and controlled by the whole community or by the state and that wealth should be equally distributed”.</a:t>
            </a:r>
          </a:p>
        </p:txBody>
      </p:sp>
      <p:sp>
        <p:nvSpPr>
          <p:cNvPr id="14340"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mtClean="0">
                <a:latin typeface="Arial Black" pitchFamily="34" charset="0"/>
              </a:rPr>
              <a:t>20-</a:t>
            </a:r>
            <a:fld id="{B9FE26D3-35C2-4650-A3E5-50923D2AE64A}" type="slidenum">
              <a:rPr lang="en-US" smtClean="0">
                <a:latin typeface="Arial Black" pitchFamily="34" charset="0"/>
              </a:rPr>
              <a:pPr/>
              <a:t>13</a:t>
            </a:fld>
            <a:endParaRPr lang="en-US" smtClean="0">
              <a:latin typeface="Arial Black" pitchFamily="34" charset="0"/>
            </a:endParaRPr>
          </a:p>
        </p:txBody>
      </p:sp>
    </p:spTree>
    <p:extLst>
      <p:ext uri="{BB962C8B-B14F-4D97-AF65-F5344CB8AC3E}">
        <p14:creationId xmlns:p14="http://schemas.microsoft.com/office/powerpoint/2010/main" val="3905799271"/>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eaLnBrk="1" hangingPunct="1"/>
            <a:r>
              <a:rPr lang="en-US" smtClean="0"/>
              <a:t>MERITS of Socialism</a:t>
            </a:r>
          </a:p>
        </p:txBody>
      </p:sp>
      <p:sp>
        <p:nvSpPr>
          <p:cNvPr id="15363" name="Content Placeholder 2"/>
          <p:cNvSpPr>
            <a:spLocks noGrp="1"/>
          </p:cNvSpPr>
          <p:nvPr>
            <p:ph idx="1"/>
          </p:nvPr>
        </p:nvSpPr>
        <p:spPr/>
        <p:txBody>
          <a:bodyPr/>
          <a:lstStyle/>
          <a:p>
            <a:pPr marL="514350" indent="-514350" eaLnBrk="1" hangingPunct="1">
              <a:buFontTx/>
              <a:buAutoNum type="arabicPlain"/>
            </a:pPr>
            <a:r>
              <a:rPr lang="en-US" sz="2800" smtClean="0"/>
              <a:t>Elimination of wastage of resources</a:t>
            </a:r>
          </a:p>
          <a:p>
            <a:pPr marL="514350" indent="-514350" eaLnBrk="1" hangingPunct="1">
              <a:buFontTx/>
              <a:buAutoNum type="arabicPlain"/>
            </a:pPr>
            <a:r>
              <a:rPr lang="en-US" sz="2800" smtClean="0"/>
              <a:t>Eradication of exploitation</a:t>
            </a:r>
          </a:p>
          <a:p>
            <a:pPr marL="514350" indent="-514350" eaLnBrk="1" hangingPunct="1">
              <a:buFontTx/>
              <a:buAutoNum type="arabicPlain"/>
            </a:pPr>
            <a:r>
              <a:rPr lang="en-US" sz="2800" smtClean="0"/>
              <a:t>Elimination of concentration of wealth</a:t>
            </a:r>
          </a:p>
          <a:p>
            <a:pPr marL="514350" indent="-514350" eaLnBrk="1" hangingPunct="1">
              <a:buFontTx/>
              <a:buAutoNum type="arabicPlain"/>
            </a:pPr>
            <a:r>
              <a:rPr lang="en-US" sz="2800" smtClean="0"/>
              <a:t>No unequal distribution of wealth</a:t>
            </a:r>
          </a:p>
          <a:p>
            <a:pPr marL="514350" indent="-514350" eaLnBrk="1" hangingPunct="1">
              <a:buFontTx/>
              <a:buAutoNum type="arabicPlain"/>
            </a:pPr>
            <a:r>
              <a:rPr lang="en-US" sz="2800" smtClean="0"/>
              <a:t>Provision of necessaries of life</a:t>
            </a:r>
          </a:p>
          <a:p>
            <a:pPr marL="514350" indent="-514350" eaLnBrk="1" hangingPunct="1">
              <a:buFontTx/>
              <a:buAutoNum type="arabicPlain"/>
            </a:pPr>
            <a:r>
              <a:rPr lang="en-US" sz="2800" smtClean="0"/>
              <a:t>Elimination of unemployment.</a:t>
            </a:r>
          </a:p>
        </p:txBody>
      </p:sp>
      <p:sp>
        <p:nvSpPr>
          <p:cNvPr id="15364"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mtClean="0">
                <a:latin typeface="Arial Black" pitchFamily="34" charset="0"/>
              </a:rPr>
              <a:t>2-</a:t>
            </a:r>
            <a:fld id="{E4AC3121-85F6-49F0-8F83-6670FA1701CE}" type="slidenum">
              <a:rPr lang="en-US" smtClean="0">
                <a:latin typeface="Arial Black" pitchFamily="34" charset="0"/>
              </a:rPr>
              <a:pPr/>
              <a:t>14</a:t>
            </a:fld>
            <a:endParaRPr lang="en-US" smtClean="0">
              <a:latin typeface="Arial Black" pitchFamily="34" charset="0"/>
            </a:endParaRPr>
          </a:p>
        </p:txBody>
      </p:sp>
    </p:spTree>
    <p:extLst>
      <p:ext uri="{BB962C8B-B14F-4D97-AF65-F5344CB8AC3E}">
        <p14:creationId xmlns:p14="http://schemas.microsoft.com/office/powerpoint/2010/main" val="2067086309"/>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1777652" y="402703"/>
            <a:ext cx="10515600" cy="1325563"/>
          </a:xfrm>
        </p:spPr>
        <p:txBody>
          <a:bodyPr/>
          <a:lstStyle/>
          <a:p>
            <a:pPr eaLnBrk="1" hangingPunct="1"/>
            <a:r>
              <a:rPr lang="en-US" dirty="0" smtClean="0">
                <a:solidFill>
                  <a:schemeClr val="bg1"/>
                </a:solidFill>
              </a:rPr>
              <a:t>DEMERITS of Socialism</a:t>
            </a:r>
          </a:p>
        </p:txBody>
      </p:sp>
      <p:sp>
        <p:nvSpPr>
          <p:cNvPr id="16387" name="Content Placeholder 2"/>
          <p:cNvSpPr>
            <a:spLocks noGrp="1"/>
          </p:cNvSpPr>
          <p:nvPr>
            <p:ph idx="1"/>
          </p:nvPr>
        </p:nvSpPr>
        <p:spPr/>
        <p:txBody>
          <a:bodyPr/>
          <a:lstStyle/>
          <a:p>
            <a:pPr marL="514350" indent="-514350" eaLnBrk="1" hangingPunct="1">
              <a:buFontTx/>
              <a:buAutoNum type="arabicPlain"/>
            </a:pPr>
            <a:r>
              <a:rPr lang="en-US" sz="2800" dirty="0" smtClean="0"/>
              <a:t>End of liberty</a:t>
            </a:r>
          </a:p>
          <a:p>
            <a:pPr marL="514350" indent="-514350" eaLnBrk="1" hangingPunct="1">
              <a:buFontTx/>
              <a:buAutoNum type="arabicPlain"/>
            </a:pPr>
            <a:endParaRPr lang="en-US" sz="2800" dirty="0" smtClean="0"/>
          </a:p>
          <a:p>
            <a:pPr marL="514350" indent="-514350" eaLnBrk="1" hangingPunct="1">
              <a:buFontTx/>
              <a:buAutoNum type="arabicPlain"/>
            </a:pPr>
            <a:r>
              <a:rPr lang="en-US" sz="2800" dirty="0" smtClean="0"/>
              <a:t>Weakness of the will to work</a:t>
            </a:r>
          </a:p>
          <a:p>
            <a:pPr marL="514350" indent="-514350" eaLnBrk="1" hangingPunct="1">
              <a:buFontTx/>
              <a:buAutoNum type="arabicPlain"/>
            </a:pPr>
            <a:endParaRPr lang="en-US" sz="2800" dirty="0" smtClean="0"/>
          </a:p>
          <a:p>
            <a:pPr marL="514350" indent="-514350" eaLnBrk="1" hangingPunct="1">
              <a:buFontTx/>
              <a:buAutoNum type="arabicPlain"/>
            </a:pPr>
            <a:r>
              <a:rPr lang="en-US" sz="2800" dirty="0" smtClean="0"/>
              <a:t>Errors in planning</a:t>
            </a:r>
          </a:p>
          <a:p>
            <a:pPr marL="514350" indent="-514350" eaLnBrk="1" hangingPunct="1">
              <a:buFontTx/>
              <a:buAutoNum type="arabicPlain"/>
            </a:pPr>
            <a:endParaRPr lang="en-US" sz="2800" dirty="0" smtClean="0"/>
          </a:p>
          <a:p>
            <a:pPr marL="514350" indent="-514350" eaLnBrk="1" hangingPunct="1">
              <a:buFontTx/>
              <a:buAutoNum type="arabicPlain"/>
            </a:pPr>
            <a:r>
              <a:rPr lang="en-US" sz="2800" dirty="0" smtClean="0"/>
              <a:t>Failure in practice.</a:t>
            </a:r>
          </a:p>
        </p:txBody>
      </p:sp>
      <p:sp>
        <p:nvSpPr>
          <p:cNvPr id="16388"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mtClean="0">
                <a:latin typeface="Arial Black" pitchFamily="34" charset="0"/>
              </a:rPr>
              <a:t>2-</a:t>
            </a:r>
            <a:fld id="{EEF55055-7167-4A29-93E3-41BE1B20B62B}" type="slidenum">
              <a:rPr lang="en-US" smtClean="0">
                <a:latin typeface="Arial Black" pitchFamily="34" charset="0"/>
              </a:rPr>
              <a:pPr/>
              <a:t>15</a:t>
            </a:fld>
            <a:endParaRPr lang="en-US" smtClean="0">
              <a:latin typeface="Arial Black" pitchFamily="34" charset="0"/>
            </a:endParaRPr>
          </a:p>
        </p:txBody>
      </p:sp>
    </p:spTree>
    <p:extLst>
      <p:ext uri="{BB962C8B-B14F-4D97-AF65-F5344CB8AC3E}">
        <p14:creationId xmlns:p14="http://schemas.microsoft.com/office/powerpoint/2010/main" val="3440999763"/>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2228590" y="264917"/>
            <a:ext cx="10515600" cy="1325563"/>
          </a:xfrm>
        </p:spPr>
        <p:txBody>
          <a:bodyPr/>
          <a:lstStyle/>
          <a:p>
            <a:pPr eaLnBrk="1" hangingPunct="1"/>
            <a:r>
              <a:rPr lang="en-US" dirty="0" smtClean="0">
                <a:solidFill>
                  <a:schemeClr val="bg1"/>
                </a:solidFill>
              </a:rPr>
              <a:t>Economic system of Islam</a:t>
            </a:r>
          </a:p>
        </p:txBody>
      </p:sp>
      <p:sp>
        <p:nvSpPr>
          <p:cNvPr id="17411" name="Content Placeholder 2"/>
          <p:cNvSpPr>
            <a:spLocks noGrp="1"/>
          </p:cNvSpPr>
          <p:nvPr>
            <p:ph idx="1"/>
          </p:nvPr>
        </p:nvSpPr>
        <p:spPr>
          <a:xfrm>
            <a:off x="498490" y="2517384"/>
            <a:ext cx="11341100" cy="3378200"/>
          </a:xfrm>
        </p:spPr>
        <p:txBody>
          <a:bodyPr/>
          <a:lstStyle/>
          <a:p>
            <a:pPr eaLnBrk="1" hangingPunct="1"/>
            <a:r>
              <a:rPr lang="en-US" sz="2800" dirty="0" smtClean="0"/>
              <a:t>Meaning</a:t>
            </a:r>
          </a:p>
          <a:p>
            <a:pPr eaLnBrk="1" hangingPunct="1"/>
            <a:r>
              <a:rPr lang="en-US" sz="2800" dirty="0" smtClean="0"/>
              <a:t>Islamic economic system implies a mode of satisfying the economic needs of the members of an organized society in accordance with the commands of the Quran and the </a:t>
            </a:r>
            <a:r>
              <a:rPr lang="en-US" sz="2800" dirty="0" err="1" smtClean="0"/>
              <a:t>Sunnah</a:t>
            </a:r>
            <a:r>
              <a:rPr lang="en-US" sz="2800" dirty="0" smtClean="0"/>
              <a:t>.</a:t>
            </a:r>
          </a:p>
          <a:p>
            <a:pPr eaLnBrk="1" hangingPunct="1"/>
            <a:endParaRPr lang="en-US" sz="1100" dirty="0" smtClean="0"/>
          </a:p>
          <a:p>
            <a:pPr eaLnBrk="1" hangingPunct="1"/>
            <a:r>
              <a:rPr lang="en-US" sz="2800" dirty="0" smtClean="0"/>
              <a:t>In this system the economic activities of the society are regulated by certain values of which, </a:t>
            </a:r>
            <a:r>
              <a:rPr lang="en-US" sz="2800" dirty="0" smtClean="0">
                <a:solidFill>
                  <a:srgbClr val="0070C0"/>
                </a:solidFill>
              </a:rPr>
              <a:t>piety, justice, benevolence, cooperation, brotherhood,</a:t>
            </a:r>
            <a:r>
              <a:rPr lang="en-US" sz="2800" dirty="0" smtClean="0"/>
              <a:t> are especially important. </a:t>
            </a:r>
          </a:p>
        </p:txBody>
      </p:sp>
    </p:spTree>
    <p:extLst>
      <p:ext uri="{BB962C8B-B14F-4D97-AF65-F5344CB8AC3E}">
        <p14:creationId xmlns:p14="http://schemas.microsoft.com/office/powerpoint/2010/main" val="2362468109"/>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2854891" y="0"/>
            <a:ext cx="10515600" cy="1325563"/>
          </a:xfrm>
        </p:spPr>
        <p:txBody>
          <a:bodyPr/>
          <a:lstStyle/>
          <a:p>
            <a:pPr eaLnBrk="1" hangingPunct="1"/>
            <a:r>
              <a:rPr lang="en-US" dirty="0" smtClean="0">
                <a:solidFill>
                  <a:schemeClr val="bg1"/>
                </a:solidFill>
              </a:rPr>
              <a:t>Goals of Economic system of Islam</a:t>
            </a:r>
          </a:p>
        </p:txBody>
      </p:sp>
      <p:sp>
        <p:nvSpPr>
          <p:cNvPr id="18435" name="Content Placeholder 2"/>
          <p:cNvSpPr>
            <a:spLocks noGrp="1"/>
          </p:cNvSpPr>
          <p:nvPr>
            <p:ph idx="1"/>
          </p:nvPr>
        </p:nvSpPr>
        <p:spPr>
          <a:xfrm>
            <a:off x="423334" y="1905000"/>
            <a:ext cx="11341100" cy="3987800"/>
          </a:xfrm>
        </p:spPr>
        <p:txBody>
          <a:bodyPr/>
          <a:lstStyle/>
          <a:p>
            <a:pPr marL="514350" indent="-514350" eaLnBrk="1" hangingPunct="1">
              <a:buFontTx/>
              <a:buAutoNum type="arabicPlain"/>
            </a:pPr>
            <a:r>
              <a:rPr lang="en-US" sz="2800" dirty="0" smtClean="0"/>
              <a:t>Achievement of welfare</a:t>
            </a:r>
          </a:p>
          <a:p>
            <a:pPr marL="514350" indent="-514350" eaLnBrk="1" hangingPunct="1">
              <a:buFontTx/>
              <a:buAutoNum type="arabicPlain"/>
            </a:pPr>
            <a:r>
              <a:rPr lang="en-US" sz="2800" dirty="0" smtClean="0"/>
              <a:t>Economic development</a:t>
            </a:r>
          </a:p>
          <a:p>
            <a:pPr marL="514350" indent="-514350" eaLnBrk="1" hangingPunct="1">
              <a:buFontTx/>
              <a:buAutoNum type="arabicPlain"/>
            </a:pPr>
            <a:r>
              <a:rPr lang="en-US" sz="2800" dirty="0" smtClean="0"/>
              <a:t>Relief poverty and starvation</a:t>
            </a:r>
          </a:p>
          <a:p>
            <a:pPr marL="514350" indent="-514350" eaLnBrk="1" hangingPunct="1">
              <a:buFontTx/>
              <a:buAutoNum type="arabicPlain"/>
            </a:pPr>
            <a:r>
              <a:rPr lang="en-US" sz="2800" dirty="0" smtClean="0"/>
              <a:t>Equitable distribution of wealth</a:t>
            </a:r>
          </a:p>
          <a:p>
            <a:pPr marL="514350" indent="-514350" eaLnBrk="1" hangingPunct="1">
              <a:buFontTx/>
              <a:buAutoNum type="arabicPlain"/>
            </a:pPr>
            <a:r>
              <a:rPr lang="en-US" sz="2800" dirty="0" smtClean="0"/>
              <a:t>Elimination of waste</a:t>
            </a:r>
          </a:p>
          <a:p>
            <a:pPr marL="514350" indent="-514350" eaLnBrk="1" hangingPunct="1">
              <a:buFontTx/>
              <a:buAutoNum type="arabicPlain"/>
            </a:pPr>
            <a:r>
              <a:rPr lang="en-US" sz="2800" dirty="0" smtClean="0"/>
              <a:t>Security of freedom</a:t>
            </a:r>
          </a:p>
        </p:txBody>
      </p:sp>
      <p:sp>
        <p:nvSpPr>
          <p:cNvPr id="18436"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mtClean="0">
                <a:latin typeface="Arial Black" pitchFamily="34" charset="0"/>
              </a:rPr>
              <a:t>2-</a:t>
            </a:r>
            <a:fld id="{2F3F31E6-C911-4478-8D65-73C14AEAA7F5}" type="slidenum">
              <a:rPr lang="en-US" smtClean="0">
                <a:latin typeface="Arial Black" pitchFamily="34" charset="0"/>
              </a:rPr>
              <a:pPr/>
              <a:t>17</a:t>
            </a:fld>
            <a:endParaRPr lang="en-US" smtClean="0">
              <a:latin typeface="Arial Black" pitchFamily="34" charset="0"/>
            </a:endParaRPr>
          </a:p>
        </p:txBody>
      </p:sp>
    </p:spTree>
    <p:extLst>
      <p:ext uri="{BB962C8B-B14F-4D97-AF65-F5344CB8AC3E}">
        <p14:creationId xmlns:p14="http://schemas.microsoft.com/office/powerpoint/2010/main" val="1271036133"/>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514350" indent="-514350">
              <a:buFontTx/>
              <a:buAutoNum type="arabicPlain"/>
              <a:defRPr/>
            </a:pPr>
            <a:r>
              <a:rPr lang="en-US" sz="2800" b="1" u="sng" dirty="0" smtClean="0"/>
              <a:t>Achievement of welfare</a:t>
            </a:r>
          </a:p>
          <a:p>
            <a:pPr marL="514350" indent="-514350">
              <a:buFontTx/>
              <a:buNone/>
              <a:defRPr/>
            </a:pPr>
            <a:endParaRPr lang="en-US" sz="2800" dirty="0" smtClean="0"/>
          </a:p>
          <a:p>
            <a:pPr marL="514350" indent="-514350">
              <a:buFontTx/>
              <a:buNone/>
              <a:defRPr/>
            </a:pPr>
            <a:r>
              <a:rPr lang="en-US" sz="2800" dirty="0" smtClean="0"/>
              <a:t>	The higher goal of economic system of Islam is the exploitation of the God-given resources of the universe for the satisfaction of the economic needs in such a manner that the greatest number of men get the greatest </a:t>
            </a:r>
            <a:r>
              <a:rPr lang="en-US" sz="2800" b="1" dirty="0" smtClean="0"/>
              <a:t>Temporal and Eternal Welfare</a:t>
            </a:r>
          </a:p>
          <a:p>
            <a:pPr>
              <a:defRPr/>
            </a:pPr>
            <a:endParaRPr lang="en-US" sz="2800" dirty="0"/>
          </a:p>
        </p:txBody>
      </p:sp>
      <p:sp>
        <p:nvSpPr>
          <p:cNvPr id="19459"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mtClean="0">
                <a:latin typeface="Arial Black" pitchFamily="34" charset="0"/>
              </a:rPr>
              <a:t>20-</a:t>
            </a:r>
            <a:fld id="{E1549D34-5518-40A2-8598-D36BADF811F8}" type="slidenum">
              <a:rPr lang="en-US" smtClean="0">
                <a:latin typeface="Arial Black" pitchFamily="34" charset="0"/>
              </a:rPr>
              <a:pPr/>
              <a:t>18</a:t>
            </a:fld>
            <a:endParaRPr lang="en-US" smtClean="0">
              <a:latin typeface="Arial Black" pitchFamily="34" charset="0"/>
            </a:endParaRPr>
          </a:p>
        </p:txBody>
      </p:sp>
      <p:sp>
        <p:nvSpPr>
          <p:cNvPr id="19460" name="Title 1"/>
          <p:cNvSpPr>
            <a:spLocks noGrp="1"/>
          </p:cNvSpPr>
          <p:nvPr>
            <p:ph type="title"/>
          </p:nvPr>
        </p:nvSpPr>
        <p:spPr>
          <a:xfrm>
            <a:off x="1539658" y="0"/>
            <a:ext cx="10515600" cy="1325563"/>
          </a:xfrm>
        </p:spPr>
        <p:txBody>
          <a:bodyPr/>
          <a:lstStyle/>
          <a:p>
            <a:pPr eaLnBrk="1" hangingPunct="1"/>
            <a:r>
              <a:rPr lang="en-US" dirty="0" smtClean="0">
                <a:solidFill>
                  <a:schemeClr val="bg1"/>
                </a:solidFill>
              </a:rPr>
              <a:t>Goals of Economic system of Islam</a:t>
            </a:r>
          </a:p>
        </p:txBody>
      </p:sp>
    </p:spTree>
    <p:extLst>
      <p:ext uri="{BB962C8B-B14F-4D97-AF65-F5344CB8AC3E}">
        <p14:creationId xmlns:p14="http://schemas.microsoft.com/office/powerpoint/2010/main" val="1280013398"/>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514350" indent="-514350">
              <a:buFontTx/>
              <a:buAutoNum type="arabicPlain" startAt="2"/>
              <a:defRPr/>
            </a:pPr>
            <a:r>
              <a:rPr lang="en-US" sz="2800" b="1" u="sng" dirty="0" smtClean="0"/>
              <a:t>Economic development</a:t>
            </a:r>
          </a:p>
          <a:p>
            <a:pPr marL="514350" indent="-514350">
              <a:buFontTx/>
              <a:buNone/>
              <a:defRPr/>
            </a:pPr>
            <a:r>
              <a:rPr lang="en-US" sz="2800" dirty="0" smtClean="0"/>
              <a:t>	An important objective is to achieve the rapid economic progress. The Holy Quran and Holy Prophet (</a:t>
            </a:r>
            <a:r>
              <a:rPr lang="en-US" sz="2800" dirty="0" err="1" smtClean="0"/>
              <a:t>s.w.s</a:t>
            </a:r>
            <a:r>
              <a:rPr lang="en-US" sz="2800" dirty="0" smtClean="0"/>
              <a:t>) lay great emphasis on full utilization of resources of the universe.</a:t>
            </a:r>
          </a:p>
          <a:p>
            <a:pPr marL="514350" indent="-514350">
              <a:buFontTx/>
              <a:buNone/>
              <a:defRPr/>
            </a:pPr>
            <a:r>
              <a:rPr lang="en-US" sz="2800" dirty="0" smtClean="0"/>
              <a:t>	If  all people devote all their mental and physical capabilities in exploring the natural wealth hidden in seas, mountains, earth and air, sufficient provision for the entire population of the world can be made available.</a:t>
            </a:r>
          </a:p>
          <a:p>
            <a:pPr>
              <a:defRPr/>
            </a:pPr>
            <a:endParaRPr lang="en-US" sz="2800" dirty="0"/>
          </a:p>
        </p:txBody>
      </p:sp>
      <p:sp>
        <p:nvSpPr>
          <p:cNvPr id="20483"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mtClean="0">
                <a:latin typeface="Arial Black" pitchFamily="34" charset="0"/>
              </a:rPr>
              <a:t>20-</a:t>
            </a:r>
            <a:fld id="{FCE6FA69-FB4B-4EC7-BF5E-01B6EE9F6546}" type="slidenum">
              <a:rPr lang="en-US" smtClean="0">
                <a:latin typeface="Arial Black" pitchFamily="34" charset="0"/>
              </a:rPr>
              <a:pPr/>
              <a:t>19</a:t>
            </a:fld>
            <a:endParaRPr lang="en-US" smtClean="0">
              <a:latin typeface="Arial Black" pitchFamily="34" charset="0"/>
            </a:endParaRPr>
          </a:p>
        </p:txBody>
      </p:sp>
      <p:sp>
        <p:nvSpPr>
          <p:cNvPr id="20484" name="Title 1"/>
          <p:cNvSpPr>
            <a:spLocks noGrp="1"/>
          </p:cNvSpPr>
          <p:nvPr>
            <p:ph type="title"/>
          </p:nvPr>
        </p:nvSpPr>
        <p:spPr>
          <a:xfrm>
            <a:off x="2692052" y="340073"/>
            <a:ext cx="10515600" cy="1325563"/>
          </a:xfrm>
        </p:spPr>
        <p:txBody>
          <a:bodyPr/>
          <a:lstStyle/>
          <a:p>
            <a:pPr eaLnBrk="1" hangingPunct="1"/>
            <a:r>
              <a:rPr lang="en-US" dirty="0" smtClean="0">
                <a:solidFill>
                  <a:schemeClr val="bg1"/>
                </a:solidFill>
              </a:rPr>
              <a:t>Goals of Economic system of Islam</a:t>
            </a:r>
          </a:p>
        </p:txBody>
      </p:sp>
    </p:spTree>
    <p:extLst>
      <p:ext uri="{BB962C8B-B14F-4D97-AF65-F5344CB8AC3E}">
        <p14:creationId xmlns:p14="http://schemas.microsoft.com/office/powerpoint/2010/main" val="3613987733"/>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pPr algn="ctr" eaLnBrk="1" hangingPunct="1"/>
            <a:r>
              <a:rPr lang="en-US" dirty="0" smtClean="0">
                <a:solidFill>
                  <a:schemeClr val="bg1"/>
                </a:solidFill>
              </a:rPr>
              <a:t>Contemporary World</a:t>
            </a:r>
            <a:br>
              <a:rPr lang="en-US" dirty="0" smtClean="0">
                <a:solidFill>
                  <a:schemeClr val="bg1"/>
                </a:solidFill>
              </a:rPr>
            </a:br>
            <a:endParaRPr lang="en-US" dirty="0" smtClean="0">
              <a:solidFill>
                <a:schemeClr val="bg1"/>
              </a:solidFill>
            </a:endParaRPr>
          </a:p>
        </p:txBody>
      </p:sp>
      <p:pic>
        <p:nvPicPr>
          <p:cNvPr id="3075" name="Content Placeholder 2"/>
          <p:cNvPicPr>
            <a:picLocks noGrp="1" noChangeAspect="1"/>
          </p:cNvPicPr>
          <p:nvPr>
            <p:ph sz="quarter" idx="1"/>
          </p:nvPr>
        </p:nvPicPr>
        <p:blipFill>
          <a:blip r:embed="rId2">
            <a:extLst>
              <a:ext uri="{28A0092B-C50C-407E-A947-70E740481C1C}">
                <a14:useLocalDpi xmlns:a14="http://schemas.microsoft.com/office/drawing/2010/main" val="0"/>
              </a:ext>
            </a:extLst>
          </a:blip>
          <a:srcRect/>
          <a:stretch>
            <a:fillRect/>
          </a:stretch>
        </p:blipFill>
        <p:spPr>
          <a:xfrm>
            <a:off x="2097618" y="1981200"/>
            <a:ext cx="2408767" cy="1866900"/>
          </a:xfrm>
        </p:spPr>
      </p:pic>
      <p:sp>
        <p:nvSpPr>
          <p:cNvPr id="3076" name="Rectangle 4"/>
          <p:cNvSpPr>
            <a:spLocks noGrp="1" noChangeArrowheads="1"/>
          </p:cNvSpPr>
          <p:nvPr>
            <p:ph type="body" sz="half" idx="3"/>
          </p:nvPr>
        </p:nvSpPr>
        <p:spPr/>
        <p:txBody>
          <a:bodyPr/>
          <a:lstStyle/>
          <a:p>
            <a:pPr algn="ctr" eaLnBrk="1" hangingPunct="1">
              <a:buFont typeface="Wingdings" pitchFamily="2" charset="2"/>
              <a:buNone/>
            </a:pPr>
            <a:r>
              <a:rPr lang="en-US" sz="2800" smtClean="0"/>
              <a:t>Instructor: Dr. Muhammad Kashif</a:t>
            </a:r>
          </a:p>
          <a:p>
            <a:pPr algn="ctr" eaLnBrk="1" hangingPunct="1">
              <a:buFont typeface="Wingdings" pitchFamily="2" charset="2"/>
              <a:buNone/>
            </a:pPr>
            <a:r>
              <a:rPr lang="en-US" sz="2800" smtClean="0"/>
              <a:t>m.kashif@kasbit.edu.pk</a:t>
            </a:r>
          </a:p>
        </p:txBody>
      </p:sp>
    </p:spTree>
    <p:extLst>
      <p:ext uri="{BB962C8B-B14F-4D97-AF65-F5344CB8AC3E}">
        <p14:creationId xmlns:p14="http://schemas.microsoft.com/office/powerpoint/2010/main" val="3162042436"/>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Content Placeholder 2"/>
          <p:cNvSpPr>
            <a:spLocks noGrp="1"/>
          </p:cNvSpPr>
          <p:nvPr>
            <p:ph idx="1"/>
          </p:nvPr>
        </p:nvSpPr>
        <p:spPr>
          <a:xfrm>
            <a:off x="609600" y="1981200"/>
            <a:ext cx="11074400" cy="4419600"/>
          </a:xfrm>
        </p:spPr>
        <p:txBody>
          <a:bodyPr/>
          <a:lstStyle/>
          <a:p>
            <a:pPr marL="514350" indent="-514350">
              <a:buFontTx/>
              <a:buAutoNum type="arabicPlain" startAt="3"/>
            </a:pPr>
            <a:r>
              <a:rPr lang="en-US" sz="2800" b="1" u="sng" dirty="0" smtClean="0"/>
              <a:t>Relief poverty and starvation</a:t>
            </a:r>
          </a:p>
          <a:p>
            <a:pPr marL="514350" indent="-514350">
              <a:buFontTx/>
              <a:buNone/>
            </a:pPr>
            <a:r>
              <a:rPr lang="en-US" sz="2800" dirty="0" smtClean="0"/>
              <a:t>	The Islamic economic system lays a great emphasis on elimination of poverty.</a:t>
            </a:r>
          </a:p>
          <a:p>
            <a:pPr marL="514350" indent="-514350">
              <a:buFontTx/>
              <a:buNone/>
            </a:pPr>
            <a:r>
              <a:rPr lang="en-US" sz="2800" dirty="0" smtClean="0"/>
              <a:t>	The Holy Prophet (</a:t>
            </a:r>
            <a:r>
              <a:rPr lang="en-US" sz="2800" dirty="0" err="1" smtClean="0"/>
              <a:t>s.w.s</a:t>
            </a:r>
            <a:r>
              <a:rPr lang="en-US" sz="2800" dirty="0" smtClean="0"/>
              <a:t>) said 				“it is near enough for poverty to become disbelief” </a:t>
            </a:r>
          </a:p>
          <a:p>
            <a:pPr marL="514350" indent="-514350">
              <a:buFontTx/>
              <a:buNone/>
            </a:pPr>
            <a:r>
              <a:rPr lang="en-US" sz="2800" dirty="0" smtClean="0"/>
              <a:t>		In this context elimination of poverty and hunger is necessary for the security &amp; preservation of faith.</a:t>
            </a:r>
          </a:p>
        </p:txBody>
      </p:sp>
      <p:sp>
        <p:nvSpPr>
          <p:cNvPr id="21507"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mtClean="0">
                <a:latin typeface="Arial Black" pitchFamily="34" charset="0"/>
              </a:rPr>
              <a:t>20-</a:t>
            </a:r>
            <a:fld id="{98ED66EB-5D4D-4EC8-9EBB-974A1AA61E93}" type="slidenum">
              <a:rPr lang="en-US" smtClean="0">
                <a:latin typeface="Arial Black" pitchFamily="34" charset="0"/>
              </a:rPr>
              <a:pPr/>
              <a:t>20</a:t>
            </a:fld>
            <a:endParaRPr lang="en-US" smtClean="0">
              <a:latin typeface="Arial Black" pitchFamily="34" charset="0"/>
            </a:endParaRPr>
          </a:p>
        </p:txBody>
      </p:sp>
      <p:sp>
        <p:nvSpPr>
          <p:cNvPr id="21508" name="Title 1"/>
          <p:cNvSpPr>
            <a:spLocks noGrp="1"/>
          </p:cNvSpPr>
          <p:nvPr>
            <p:ph type="title"/>
          </p:nvPr>
        </p:nvSpPr>
        <p:spPr>
          <a:xfrm>
            <a:off x="1676400" y="302495"/>
            <a:ext cx="10515600" cy="1325563"/>
          </a:xfrm>
        </p:spPr>
        <p:txBody>
          <a:bodyPr/>
          <a:lstStyle/>
          <a:p>
            <a:pPr eaLnBrk="1" hangingPunct="1"/>
            <a:r>
              <a:rPr lang="en-US" dirty="0" smtClean="0">
                <a:solidFill>
                  <a:schemeClr val="bg1"/>
                </a:solidFill>
              </a:rPr>
              <a:t>Goals of Economic system of Islam</a:t>
            </a:r>
          </a:p>
        </p:txBody>
      </p:sp>
    </p:spTree>
    <p:extLst>
      <p:ext uri="{BB962C8B-B14F-4D97-AF65-F5344CB8AC3E}">
        <p14:creationId xmlns:p14="http://schemas.microsoft.com/office/powerpoint/2010/main" val="4279842833"/>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Content Placeholder 2"/>
          <p:cNvSpPr>
            <a:spLocks noGrp="1"/>
          </p:cNvSpPr>
          <p:nvPr>
            <p:ph idx="1"/>
          </p:nvPr>
        </p:nvSpPr>
        <p:spPr/>
        <p:txBody>
          <a:bodyPr/>
          <a:lstStyle/>
          <a:p>
            <a:pPr marL="514350" indent="-514350">
              <a:buFontTx/>
              <a:buAutoNum type="arabicPlain" startAt="4"/>
              <a:defRPr/>
            </a:pPr>
            <a:r>
              <a:rPr lang="en-US" sz="2800" b="1" u="sng" dirty="0" smtClean="0"/>
              <a:t>Equitable distribution of wealth</a:t>
            </a:r>
          </a:p>
          <a:p>
            <a:pPr marL="514350" indent="-514350">
              <a:buFont typeface="Wingdings" pitchFamily="2" charset="2"/>
              <a:buChar char="Ø"/>
              <a:defRPr/>
            </a:pPr>
            <a:r>
              <a:rPr lang="en-US" sz="2800" dirty="0" smtClean="0"/>
              <a:t>	Without equitable distribution of wealth the real prosperity of society is an illusion. Concentration of wealth in few hands cannot be regarded as prosperity.</a:t>
            </a:r>
          </a:p>
          <a:p>
            <a:pPr marL="514350" indent="-514350">
              <a:buFont typeface="Wingdings" pitchFamily="2" charset="2"/>
              <a:buChar char="Ø"/>
              <a:defRPr/>
            </a:pPr>
            <a:r>
              <a:rPr lang="en-US" sz="2800" dirty="0" smtClean="0"/>
              <a:t>	One of the important aim of Islamic economic is to establish equitable system of distribution of wealth.</a:t>
            </a:r>
          </a:p>
          <a:p>
            <a:pPr marL="514350" indent="-514350">
              <a:buFont typeface="Wingdings" pitchFamily="2" charset="2"/>
              <a:buChar char="Ø"/>
              <a:defRPr/>
            </a:pPr>
            <a:r>
              <a:rPr lang="en-US" sz="2800" dirty="0" smtClean="0"/>
              <a:t>	Islam establishes permanent institutions like, </a:t>
            </a:r>
            <a:r>
              <a:rPr lang="en-US" sz="2800" dirty="0" err="1" smtClean="0"/>
              <a:t>zakat</a:t>
            </a:r>
            <a:r>
              <a:rPr lang="en-US" sz="2800" dirty="0" smtClean="0"/>
              <a:t> and </a:t>
            </a:r>
            <a:r>
              <a:rPr lang="en-US" sz="2800" dirty="0" err="1" smtClean="0"/>
              <a:t>Anfaq</a:t>
            </a:r>
            <a:r>
              <a:rPr lang="en-US" sz="2800" dirty="0" smtClean="0"/>
              <a:t> system, Law of Inheritance, the </a:t>
            </a:r>
            <a:r>
              <a:rPr lang="en-US" sz="2800" dirty="0" err="1" smtClean="0"/>
              <a:t>Auqaf</a:t>
            </a:r>
            <a:r>
              <a:rPr lang="en-US" sz="2800" dirty="0" smtClean="0"/>
              <a:t> system, etc</a:t>
            </a:r>
          </a:p>
          <a:p>
            <a:pPr>
              <a:defRPr/>
            </a:pPr>
            <a:endParaRPr lang="en-US" sz="2800" dirty="0" smtClean="0"/>
          </a:p>
        </p:txBody>
      </p:sp>
      <p:sp>
        <p:nvSpPr>
          <p:cNvPr id="2"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mtClean="0">
                <a:latin typeface="Arial Black" pitchFamily="34" charset="0"/>
              </a:rPr>
              <a:t>20-</a:t>
            </a:r>
            <a:fld id="{76362B25-1540-44C4-8F04-8B0E639D8F6E}" type="slidenum">
              <a:rPr lang="en-US" smtClean="0">
                <a:latin typeface="Arial Black" pitchFamily="34" charset="0"/>
              </a:rPr>
              <a:pPr/>
              <a:t>21</a:t>
            </a:fld>
            <a:endParaRPr lang="en-US" smtClean="0">
              <a:latin typeface="Arial Black" pitchFamily="34" charset="0"/>
            </a:endParaRPr>
          </a:p>
        </p:txBody>
      </p:sp>
      <p:sp>
        <p:nvSpPr>
          <p:cNvPr id="22532" name="Title 1"/>
          <p:cNvSpPr>
            <a:spLocks noGrp="1"/>
          </p:cNvSpPr>
          <p:nvPr>
            <p:ph type="title"/>
          </p:nvPr>
        </p:nvSpPr>
        <p:spPr>
          <a:xfrm>
            <a:off x="2165959" y="214812"/>
            <a:ext cx="10515600" cy="1325563"/>
          </a:xfrm>
        </p:spPr>
        <p:txBody>
          <a:bodyPr/>
          <a:lstStyle/>
          <a:p>
            <a:pPr eaLnBrk="1" hangingPunct="1"/>
            <a:r>
              <a:rPr lang="en-US" dirty="0" smtClean="0">
                <a:solidFill>
                  <a:schemeClr val="bg1"/>
                </a:solidFill>
              </a:rPr>
              <a:t>Goals of Economic system of Islam</a:t>
            </a:r>
          </a:p>
        </p:txBody>
      </p:sp>
    </p:spTree>
    <p:extLst>
      <p:ext uri="{BB962C8B-B14F-4D97-AF65-F5344CB8AC3E}">
        <p14:creationId xmlns:p14="http://schemas.microsoft.com/office/powerpoint/2010/main" val="1647986182"/>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Content Placeholder 2"/>
          <p:cNvSpPr>
            <a:spLocks noGrp="1"/>
          </p:cNvSpPr>
          <p:nvPr>
            <p:ph idx="1"/>
          </p:nvPr>
        </p:nvSpPr>
        <p:spPr/>
        <p:txBody>
          <a:bodyPr/>
          <a:lstStyle/>
          <a:p>
            <a:pPr marL="514350" indent="-514350">
              <a:buFontTx/>
              <a:buAutoNum type="arabicPlain" startAt="5"/>
            </a:pPr>
            <a:r>
              <a:rPr lang="en-US" sz="2800" b="1" u="sng" dirty="0" smtClean="0"/>
              <a:t>Elimination of waste</a:t>
            </a:r>
          </a:p>
          <a:p>
            <a:pPr marL="514350" indent="-514350">
              <a:buFont typeface="Wingdings" pitchFamily="2" charset="2"/>
              <a:buChar char="Ø"/>
            </a:pPr>
            <a:r>
              <a:rPr lang="en-US" sz="2800" dirty="0" smtClean="0"/>
              <a:t>	The elimination of wastage of resources is also an important Islamic economics. Allah Almighty has created resources of the universe according to a scale in order to fulfill the needs of all men. </a:t>
            </a:r>
          </a:p>
          <a:p>
            <a:pPr marL="514350" indent="-514350">
              <a:buFont typeface="Wingdings" pitchFamily="2" charset="2"/>
              <a:buChar char="Ø"/>
            </a:pPr>
            <a:r>
              <a:rPr lang="en-US" sz="2800" dirty="0" smtClean="0"/>
              <a:t>	Allah declares these resources as His Bounties (gifts) and warn man that he shall be held accountable for the use of these bounties.</a:t>
            </a:r>
          </a:p>
        </p:txBody>
      </p:sp>
      <p:sp>
        <p:nvSpPr>
          <p:cNvPr id="23555"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mtClean="0">
                <a:latin typeface="Arial Black" pitchFamily="34" charset="0"/>
              </a:rPr>
              <a:t>20-</a:t>
            </a:r>
            <a:fld id="{844F1ABB-0B59-4425-A75A-FB778BBF14A6}" type="slidenum">
              <a:rPr lang="en-US" smtClean="0">
                <a:latin typeface="Arial Black" pitchFamily="34" charset="0"/>
              </a:rPr>
              <a:pPr/>
              <a:t>22</a:t>
            </a:fld>
            <a:endParaRPr lang="en-US" smtClean="0">
              <a:latin typeface="Arial Black" pitchFamily="34" charset="0"/>
            </a:endParaRPr>
          </a:p>
        </p:txBody>
      </p:sp>
      <p:sp>
        <p:nvSpPr>
          <p:cNvPr id="23556" name="Title 1"/>
          <p:cNvSpPr>
            <a:spLocks noGrp="1"/>
          </p:cNvSpPr>
          <p:nvPr>
            <p:ph type="title"/>
          </p:nvPr>
        </p:nvSpPr>
        <p:spPr>
          <a:xfrm>
            <a:off x="1676400" y="340073"/>
            <a:ext cx="10515600" cy="1325563"/>
          </a:xfrm>
        </p:spPr>
        <p:txBody>
          <a:bodyPr/>
          <a:lstStyle/>
          <a:p>
            <a:pPr eaLnBrk="1" hangingPunct="1"/>
            <a:r>
              <a:rPr lang="en-US" dirty="0" smtClean="0">
                <a:solidFill>
                  <a:schemeClr val="bg1"/>
                </a:solidFill>
              </a:rPr>
              <a:t>Goals of Economic system of Islam</a:t>
            </a:r>
          </a:p>
        </p:txBody>
      </p:sp>
    </p:spTree>
    <p:extLst>
      <p:ext uri="{BB962C8B-B14F-4D97-AF65-F5344CB8AC3E}">
        <p14:creationId xmlns:p14="http://schemas.microsoft.com/office/powerpoint/2010/main" val="550184004"/>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Content Placeholder 2"/>
          <p:cNvSpPr>
            <a:spLocks noGrp="1"/>
          </p:cNvSpPr>
          <p:nvPr>
            <p:ph idx="1"/>
          </p:nvPr>
        </p:nvSpPr>
        <p:spPr>
          <a:xfrm>
            <a:off x="304801" y="1752600"/>
            <a:ext cx="11341100" cy="3987800"/>
          </a:xfrm>
        </p:spPr>
        <p:txBody>
          <a:bodyPr/>
          <a:lstStyle/>
          <a:p>
            <a:pPr marL="514350" indent="-514350">
              <a:buFontTx/>
              <a:buAutoNum type="arabicPlain" startAt="6"/>
            </a:pPr>
            <a:r>
              <a:rPr lang="en-US" sz="2800" b="1" u="sng" dirty="0" smtClean="0"/>
              <a:t>Security of freedom</a:t>
            </a:r>
          </a:p>
          <a:p>
            <a:pPr marL="514350" indent="-514350">
              <a:buFontTx/>
              <a:buNone/>
            </a:pPr>
            <a:r>
              <a:rPr lang="en-US" sz="2800" dirty="0" smtClean="0"/>
              <a:t>	Another purpose of the economic system of </a:t>
            </a:r>
            <a:r>
              <a:rPr lang="en-US" sz="2800" dirty="0" err="1" smtClean="0"/>
              <a:t>islam</a:t>
            </a:r>
            <a:r>
              <a:rPr lang="en-US" sz="2800" dirty="0" smtClean="0"/>
              <a:t> is to adopt a course of economic struggle which</a:t>
            </a:r>
          </a:p>
          <a:p>
            <a:pPr marL="514350" indent="-514350">
              <a:buFontTx/>
              <a:buAutoNum type="alphaLcPeriod"/>
            </a:pPr>
            <a:r>
              <a:rPr lang="en-US" sz="2800" dirty="0" smtClean="0"/>
              <a:t>preserve human liberty</a:t>
            </a:r>
          </a:p>
          <a:p>
            <a:pPr marL="514350" indent="-514350">
              <a:buFontTx/>
              <a:buAutoNum type="alphaLcPeriod"/>
            </a:pPr>
            <a:r>
              <a:rPr lang="en-US" sz="2800" dirty="0" smtClean="0"/>
              <a:t>Freedom to realize his potential in any sphere of life</a:t>
            </a:r>
          </a:p>
          <a:p>
            <a:pPr marL="514350" indent="-514350">
              <a:buFontTx/>
              <a:buAutoNum type="alphaLcPeriod"/>
            </a:pPr>
            <a:r>
              <a:rPr lang="en-US" sz="2800" dirty="0" smtClean="0"/>
              <a:t>Give complete control over use and spending of resources earned by lawful means</a:t>
            </a:r>
          </a:p>
          <a:p>
            <a:pPr marL="514350" indent="-514350">
              <a:buFontTx/>
              <a:buAutoNum type="alphaLcPeriod"/>
            </a:pPr>
            <a:r>
              <a:rPr lang="en-US" sz="2800" dirty="0" smtClean="0"/>
              <a:t>Give full freedom of thought and action to individuals.</a:t>
            </a:r>
          </a:p>
          <a:p>
            <a:pPr marL="514350" indent="-514350">
              <a:buFontTx/>
              <a:buNone/>
            </a:pPr>
            <a:endParaRPr lang="en-US" sz="2800" dirty="0" smtClean="0"/>
          </a:p>
        </p:txBody>
      </p:sp>
      <p:sp>
        <p:nvSpPr>
          <p:cNvPr id="24579"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mtClean="0">
                <a:latin typeface="Arial Black" pitchFamily="34" charset="0"/>
              </a:rPr>
              <a:t>20-</a:t>
            </a:r>
            <a:fld id="{9C419332-8298-472B-849A-BCCB0E170F34}" type="slidenum">
              <a:rPr lang="en-US" smtClean="0">
                <a:latin typeface="Arial Black" pitchFamily="34" charset="0"/>
              </a:rPr>
              <a:pPr/>
              <a:t>23</a:t>
            </a:fld>
            <a:endParaRPr lang="en-US" smtClean="0">
              <a:latin typeface="Arial Black" pitchFamily="34" charset="0"/>
            </a:endParaRPr>
          </a:p>
        </p:txBody>
      </p:sp>
      <p:sp>
        <p:nvSpPr>
          <p:cNvPr id="24580" name="Title 1"/>
          <p:cNvSpPr>
            <a:spLocks noGrp="1"/>
          </p:cNvSpPr>
          <p:nvPr>
            <p:ph type="title"/>
          </p:nvPr>
        </p:nvSpPr>
        <p:spPr>
          <a:xfrm>
            <a:off x="2090803" y="239864"/>
            <a:ext cx="10515600" cy="1325563"/>
          </a:xfrm>
        </p:spPr>
        <p:txBody>
          <a:bodyPr/>
          <a:lstStyle/>
          <a:p>
            <a:pPr eaLnBrk="1" hangingPunct="1"/>
            <a:r>
              <a:rPr lang="en-US" dirty="0" smtClean="0">
                <a:solidFill>
                  <a:schemeClr val="bg1"/>
                </a:solidFill>
              </a:rPr>
              <a:t>Goals of Economic system of Islam</a:t>
            </a:r>
          </a:p>
        </p:txBody>
      </p:sp>
    </p:spTree>
    <p:extLst>
      <p:ext uri="{BB962C8B-B14F-4D97-AF65-F5344CB8AC3E}">
        <p14:creationId xmlns:p14="http://schemas.microsoft.com/office/powerpoint/2010/main" val="1005820444"/>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a:xfrm>
            <a:off x="1878904" y="117823"/>
            <a:ext cx="10668000" cy="1143000"/>
          </a:xfrm>
        </p:spPr>
        <p:txBody>
          <a:bodyPr/>
          <a:lstStyle/>
          <a:p>
            <a:pPr eaLnBrk="1" hangingPunct="1"/>
            <a:r>
              <a:rPr lang="en-US" dirty="0" smtClean="0">
                <a:solidFill>
                  <a:schemeClr val="bg1"/>
                </a:solidFill>
              </a:rPr>
              <a:t>Features of Economic system of Islam</a:t>
            </a:r>
          </a:p>
        </p:txBody>
      </p:sp>
      <p:sp>
        <p:nvSpPr>
          <p:cNvPr id="3" name="Content Placeholder 2"/>
          <p:cNvSpPr>
            <a:spLocks noGrp="1"/>
          </p:cNvSpPr>
          <p:nvPr>
            <p:ph idx="1"/>
          </p:nvPr>
        </p:nvSpPr>
        <p:spPr>
          <a:xfrm>
            <a:off x="126652" y="1963455"/>
            <a:ext cx="11582400" cy="4648200"/>
          </a:xfrm>
        </p:spPr>
        <p:txBody>
          <a:bodyPr/>
          <a:lstStyle/>
          <a:p>
            <a:pPr marL="514350" indent="-514350" eaLnBrk="1" hangingPunct="1">
              <a:buFontTx/>
              <a:buAutoNum type="arabicPlain"/>
              <a:defRPr/>
            </a:pPr>
            <a:r>
              <a:rPr lang="en-US" sz="2800" dirty="0" smtClean="0"/>
              <a:t>Maximum utilization of resources</a:t>
            </a:r>
          </a:p>
          <a:p>
            <a:pPr marL="514350" indent="-514350" eaLnBrk="1" hangingPunct="1">
              <a:defRPr/>
            </a:pPr>
            <a:r>
              <a:rPr lang="en-US" sz="2800" dirty="0" smtClean="0"/>
              <a:t>The most important basic principle of Islamic system is the maximum utilization of the infinite resources spread over the vast universe.</a:t>
            </a:r>
          </a:p>
          <a:p>
            <a:pPr marL="514350" indent="-514350" eaLnBrk="1" hangingPunct="1">
              <a:defRPr/>
            </a:pPr>
            <a:r>
              <a:rPr lang="en-US" sz="2800" dirty="0" smtClean="0"/>
              <a:t>Full usage of all God-given faculty (talent)</a:t>
            </a:r>
          </a:p>
          <a:p>
            <a:pPr marL="514350" indent="-514350" eaLnBrk="1" hangingPunct="1">
              <a:defRPr/>
            </a:pPr>
            <a:r>
              <a:rPr lang="en-US" sz="2800" dirty="0" smtClean="0"/>
              <a:t>Islam declares it a punishable offense to let these human faculties rust in idleness</a:t>
            </a:r>
          </a:p>
          <a:p>
            <a:pPr marL="514350" indent="-514350" eaLnBrk="1" hangingPunct="1">
              <a:buFontTx/>
              <a:buNone/>
              <a:defRPr/>
            </a:pPr>
            <a:r>
              <a:rPr lang="en-US" sz="2800" dirty="0" smtClean="0">
                <a:solidFill>
                  <a:schemeClr val="accent6"/>
                </a:solidFill>
              </a:rPr>
              <a:t>		</a:t>
            </a:r>
            <a:r>
              <a:rPr lang="en-US" sz="2800" dirty="0" smtClean="0"/>
              <a:t>“….for you shall be questioned for (the use) of your eyes, ears and minds.[ </a:t>
            </a:r>
            <a:r>
              <a:rPr lang="en-US" sz="2800" dirty="0" err="1" smtClean="0"/>
              <a:t>Bani-israel</a:t>
            </a:r>
            <a:r>
              <a:rPr lang="en-US" sz="2800" dirty="0" smtClean="0"/>
              <a:t> 17:36] </a:t>
            </a:r>
          </a:p>
          <a:p>
            <a:pPr marL="514350" indent="-514350" eaLnBrk="1" hangingPunct="1">
              <a:buFontTx/>
              <a:buAutoNum type="arabicPlain"/>
              <a:defRPr/>
            </a:pPr>
            <a:endParaRPr lang="en-US" sz="2800" dirty="0" smtClean="0"/>
          </a:p>
          <a:p>
            <a:pPr eaLnBrk="1" hangingPunct="1">
              <a:defRPr/>
            </a:pPr>
            <a:endParaRPr lang="en-US" sz="2800" dirty="0" smtClean="0"/>
          </a:p>
        </p:txBody>
      </p:sp>
      <p:sp>
        <p:nvSpPr>
          <p:cNvPr id="25604"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mtClean="0">
                <a:latin typeface="Arial Black" pitchFamily="34" charset="0"/>
              </a:rPr>
              <a:t>2-</a:t>
            </a:r>
            <a:fld id="{1C91CB37-2643-4142-8235-D9C9E1738F40}" type="slidenum">
              <a:rPr lang="en-US" smtClean="0">
                <a:latin typeface="Arial Black" pitchFamily="34" charset="0"/>
              </a:rPr>
              <a:pPr/>
              <a:t>24</a:t>
            </a:fld>
            <a:endParaRPr lang="en-US" smtClean="0">
              <a:latin typeface="Arial Black" pitchFamily="34" charset="0"/>
            </a:endParaRPr>
          </a:p>
        </p:txBody>
      </p:sp>
    </p:spTree>
    <p:extLst>
      <p:ext uri="{BB962C8B-B14F-4D97-AF65-F5344CB8AC3E}">
        <p14:creationId xmlns:p14="http://schemas.microsoft.com/office/powerpoint/2010/main" val="3852951957"/>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514350" indent="-514350">
              <a:buFontTx/>
              <a:buAutoNum type="arabicPlain" startAt="2"/>
              <a:defRPr/>
            </a:pPr>
            <a:r>
              <a:rPr lang="en-US" sz="2800" dirty="0" smtClean="0"/>
              <a:t>Use of Lawful means for earning livelihood			</a:t>
            </a:r>
          </a:p>
          <a:p>
            <a:pPr marL="514350" indent="-514350">
              <a:buFontTx/>
              <a:buNone/>
              <a:defRPr/>
            </a:pPr>
            <a:r>
              <a:rPr lang="en-US" sz="2800" dirty="0" smtClean="0"/>
              <a:t>		</a:t>
            </a:r>
            <a:r>
              <a:rPr lang="en-US" sz="2800" dirty="0" smtClean="0">
                <a:solidFill>
                  <a:schemeClr val="accent6"/>
                </a:solidFill>
              </a:rPr>
              <a:t>“O people! Eat of what is lawful and clean in the earth and do not follow the ways of </a:t>
            </a:r>
            <a:r>
              <a:rPr lang="en-US" sz="2800" dirty="0" err="1" smtClean="0">
                <a:solidFill>
                  <a:schemeClr val="accent6"/>
                </a:solidFill>
              </a:rPr>
              <a:t>satan</a:t>
            </a:r>
            <a:r>
              <a:rPr lang="en-US" sz="2800" dirty="0" smtClean="0">
                <a:solidFill>
                  <a:schemeClr val="accent6"/>
                </a:solidFill>
              </a:rPr>
              <a:t> for he is your declared enemy. [ Al-</a:t>
            </a:r>
            <a:r>
              <a:rPr lang="en-US" sz="2800" dirty="0" err="1" smtClean="0">
                <a:solidFill>
                  <a:schemeClr val="accent6"/>
                </a:solidFill>
              </a:rPr>
              <a:t>Baqara</a:t>
            </a:r>
            <a:r>
              <a:rPr lang="en-US" sz="2800" dirty="0" smtClean="0">
                <a:solidFill>
                  <a:schemeClr val="accent6"/>
                </a:solidFill>
              </a:rPr>
              <a:t> 2: 168]</a:t>
            </a:r>
          </a:p>
          <a:p>
            <a:pPr>
              <a:defRPr/>
            </a:pPr>
            <a:endParaRPr lang="en-US" sz="2800" dirty="0"/>
          </a:p>
        </p:txBody>
      </p:sp>
      <p:sp>
        <p:nvSpPr>
          <p:cNvPr id="26627"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mtClean="0">
                <a:latin typeface="Arial Black" pitchFamily="34" charset="0"/>
              </a:rPr>
              <a:t>20-</a:t>
            </a:r>
            <a:fld id="{0B1D28BC-2FF8-431D-85FA-C9314B5CB87E}" type="slidenum">
              <a:rPr lang="en-US" smtClean="0">
                <a:latin typeface="Arial Black" pitchFamily="34" charset="0"/>
              </a:rPr>
              <a:pPr/>
              <a:t>25</a:t>
            </a:fld>
            <a:endParaRPr lang="en-US" smtClean="0">
              <a:latin typeface="Arial Black" pitchFamily="34" charset="0"/>
            </a:endParaRPr>
          </a:p>
        </p:txBody>
      </p:sp>
      <p:sp>
        <p:nvSpPr>
          <p:cNvPr id="26628" name="Title 1"/>
          <p:cNvSpPr>
            <a:spLocks noGrp="1"/>
          </p:cNvSpPr>
          <p:nvPr>
            <p:ph type="title"/>
          </p:nvPr>
        </p:nvSpPr>
        <p:spPr>
          <a:xfrm>
            <a:off x="1502080" y="340073"/>
            <a:ext cx="10515600" cy="1325563"/>
          </a:xfrm>
        </p:spPr>
        <p:txBody>
          <a:bodyPr/>
          <a:lstStyle/>
          <a:p>
            <a:pPr eaLnBrk="1" hangingPunct="1"/>
            <a:r>
              <a:rPr lang="en-US" dirty="0" smtClean="0">
                <a:solidFill>
                  <a:schemeClr val="bg1"/>
                </a:solidFill>
              </a:rPr>
              <a:t>Features of Economic system of Islam</a:t>
            </a:r>
          </a:p>
        </p:txBody>
      </p:sp>
    </p:spTree>
    <p:extLst>
      <p:ext uri="{BB962C8B-B14F-4D97-AF65-F5344CB8AC3E}">
        <p14:creationId xmlns:p14="http://schemas.microsoft.com/office/powerpoint/2010/main" val="2776364645"/>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a:xfrm>
            <a:off x="1676400" y="315021"/>
            <a:ext cx="10515600" cy="1325563"/>
          </a:xfrm>
        </p:spPr>
        <p:txBody>
          <a:bodyPr/>
          <a:lstStyle/>
          <a:p>
            <a:pPr eaLnBrk="1" hangingPunct="1"/>
            <a:r>
              <a:rPr lang="en-US" dirty="0" smtClean="0">
                <a:solidFill>
                  <a:schemeClr val="bg1"/>
                </a:solidFill>
              </a:rPr>
              <a:t>Cont`d…</a:t>
            </a:r>
          </a:p>
        </p:txBody>
      </p:sp>
      <p:sp>
        <p:nvSpPr>
          <p:cNvPr id="3" name="Content Placeholder 2"/>
          <p:cNvSpPr>
            <a:spLocks noGrp="1"/>
          </p:cNvSpPr>
          <p:nvPr>
            <p:ph idx="1"/>
          </p:nvPr>
        </p:nvSpPr>
        <p:spPr>
          <a:xfrm>
            <a:off x="573647" y="2163872"/>
            <a:ext cx="11341100" cy="3987800"/>
          </a:xfrm>
        </p:spPr>
        <p:txBody>
          <a:bodyPr/>
          <a:lstStyle/>
          <a:p>
            <a:pPr marL="514350" indent="-514350" eaLnBrk="1" hangingPunct="1">
              <a:buFontTx/>
              <a:buAutoNum type="arabicPlain" startAt="3"/>
              <a:defRPr/>
            </a:pPr>
            <a:r>
              <a:rPr lang="en-US" sz="2800" dirty="0" smtClean="0"/>
              <a:t>Inducement to spend wealth within limits			</a:t>
            </a:r>
          </a:p>
          <a:p>
            <a:pPr marL="514350" indent="-514350" eaLnBrk="1" hangingPunct="1">
              <a:buFontTx/>
              <a:buNone/>
              <a:defRPr/>
            </a:pPr>
            <a:r>
              <a:rPr lang="en-US" sz="2800" dirty="0" smtClean="0">
                <a:solidFill>
                  <a:schemeClr val="accent6"/>
                </a:solidFill>
              </a:rPr>
              <a:t>	</a:t>
            </a:r>
            <a:r>
              <a:rPr lang="en-US" sz="2800" dirty="0" smtClean="0"/>
              <a:t>“… eat and drink, but do not transgress, for Allah does not like the transgressor” [ Al-</a:t>
            </a:r>
            <a:r>
              <a:rPr lang="en-US" sz="2800" dirty="0" err="1" smtClean="0"/>
              <a:t>Ara`f</a:t>
            </a:r>
            <a:r>
              <a:rPr lang="en-US" sz="2800" dirty="0" smtClean="0"/>
              <a:t>  31]</a:t>
            </a:r>
          </a:p>
          <a:p>
            <a:pPr marL="514350" indent="-514350" eaLnBrk="1" hangingPunct="1">
              <a:buFontTx/>
              <a:buAutoNum type="arabicPlain" startAt="4"/>
              <a:defRPr/>
            </a:pPr>
            <a:endParaRPr lang="en-US" sz="2800" dirty="0" smtClean="0"/>
          </a:p>
          <a:p>
            <a:pPr marL="514350" indent="-514350" eaLnBrk="1" hangingPunct="1">
              <a:buFontTx/>
              <a:buAutoNum type="arabicPlain" startAt="4"/>
              <a:defRPr/>
            </a:pPr>
            <a:r>
              <a:rPr lang="en-US" sz="2800" dirty="0" smtClean="0"/>
              <a:t>Prohibition of amassing (gathering) wealth			“ Give them the news of a painful torment who hoard up gold and silver and do not expend these in the way of Allah” [ Al-</a:t>
            </a:r>
            <a:r>
              <a:rPr lang="en-US" sz="2800" dirty="0" err="1" smtClean="0"/>
              <a:t>Tauba</a:t>
            </a:r>
            <a:r>
              <a:rPr lang="en-US" sz="2800" dirty="0" smtClean="0"/>
              <a:t> 9:34]</a:t>
            </a:r>
          </a:p>
          <a:p>
            <a:pPr marL="514350" indent="-514350" eaLnBrk="1" hangingPunct="1">
              <a:buFontTx/>
              <a:buAutoNum type="arabicPlain" startAt="4"/>
              <a:defRPr/>
            </a:pPr>
            <a:endParaRPr lang="en-US" sz="2800" dirty="0" smtClean="0"/>
          </a:p>
          <a:p>
            <a:pPr marL="514350" indent="-514350" eaLnBrk="1" hangingPunct="1">
              <a:buFontTx/>
              <a:buAutoNum type="arabicPlain" startAt="4"/>
              <a:defRPr/>
            </a:pPr>
            <a:endParaRPr lang="en-US" sz="2800" dirty="0" smtClean="0"/>
          </a:p>
          <a:p>
            <a:pPr marL="514350" indent="-514350" eaLnBrk="1" hangingPunct="1">
              <a:buFontTx/>
              <a:buAutoNum type="arabicPlain"/>
              <a:defRPr/>
            </a:pPr>
            <a:endParaRPr lang="en-US" sz="2800" dirty="0" smtClean="0"/>
          </a:p>
          <a:p>
            <a:pPr eaLnBrk="1" hangingPunct="1">
              <a:defRPr/>
            </a:pPr>
            <a:endParaRPr lang="en-US" sz="2800" dirty="0" smtClean="0"/>
          </a:p>
        </p:txBody>
      </p:sp>
      <p:sp>
        <p:nvSpPr>
          <p:cNvPr id="27652"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mtClean="0">
                <a:latin typeface="Arial Black" pitchFamily="34" charset="0"/>
              </a:rPr>
              <a:t>2-</a:t>
            </a:r>
            <a:fld id="{F270ABB4-EF1B-4B7D-BCAE-6378CC69059A}" type="slidenum">
              <a:rPr lang="en-US" smtClean="0">
                <a:latin typeface="Arial Black" pitchFamily="34" charset="0"/>
              </a:rPr>
              <a:pPr/>
              <a:t>26</a:t>
            </a:fld>
            <a:endParaRPr lang="en-US" smtClean="0">
              <a:latin typeface="Arial Black" pitchFamily="34" charset="0"/>
            </a:endParaRPr>
          </a:p>
        </p:txBody>
      </p:sp>
    </p:spTree>
    <p:extLst>
      <p:ext uri="{BB962C8B-B14F-4D97-AF65-F5344CB8AC3E}">
        <p14:creationId xmlns:p14="http://schemas.microsoft.com/office/powerpoint/2010/main" val="3084419485"/>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a:xfrm>
            <a:off x="412751" y="152400"/>
            <a:ext cx="10140949" cy="1143000"/>
          </a:xfrm>
        </p:spPr>
        <p:txBody>
          <a:bodyPr/>
          <a:lstStyle/>
          <a:p>
            <a:pPr eaLnBrk="1" hangingPunct="1"/>
            <a:r>
              <a:rPr lang="en-US" smtClean="0"/>
              <a:t>Cont`d…</a:t>
            </a:r>
          </a:p>
        </p:txBody>
      </p:sp>
      <p:sp>
        <p:nvSpPr>
          <p:cNvPr id="3" name="Content Placeholder 2"/>
          <p:cNvSpPr>
            <a:spLocks noGrp="1"/>
          </p:cNvSpPr>
          <p:nvPr>
            <p:ph idx="1"/>
          </p:nvPr>
        </p:nvSpPr>
        <p:spPr>
          <a:xfrm>
            <a:off x="423334" y="1600200"/>
            <a:ext cx="11341100" cy="3987800"/>
          </a:xfrm>
        </p:spPr>
        <p:txBody>
          <a:bodyPr>
            <a:normAutofit lnSpcReduction="10000"/>
          </a:bodyPr>
          <a:lstStyle/>
          <a:p>
            <a:pPr marL="514350" indent="-514350" eaLnBrk="1" hangingPunct="1">
              <a:buFontTx/>
              <a:buNone/>
              <a:defRPr/>
            </a:pPr>
            <a:r>
              <a:rPr lang="en-US" sz="2800" dirty="0" smtClean="0"/>
              <a:t>5	Circulation of wealth							</a:t>
            </a:r>
            <a:r>
              <a:rPr lang="en-US" sz="2800" dirty="0" smtClean="0">
                <a:solidFill>
                  <a:schemeClr val="accent6"/>
                </a:solidFill>
              </a:rPr>
              <a:t>“… so that it does not remain circulating among your rich people only” [Al-Hasher 59: 7]</a:t>
            </a:r>
          </a:p>
          <a:p>
            <a:pPr marL="514350" indent="-514350" eaLnBrk="1" hangingPunct="1">
              <a:buFontTx/>
              <a:buNone/>
              <a:defRPr/>
            </a:pPr>
            <a:r>
              <a:rPr lang="en-US" sz="2800" dirty="0" smtClean="0"/>
              <a:t>6	Economic freedom</a:t>
            </a:r>
          </a:p>
          <a:p>
            <a:pPr marL="514350" indent="-514350" eaLnBrk="1" hangingPunct="1">
              <a:buFont typeface="Wingdings" pitchFamily="2" charset="2"/>
              <a:buChar char="Ø"/>
              <a:defRPr/>
            </a:pPr>
            <a:r>
              <a:rPr lang="en-US" sz="2800" dirty="0" smtClean="0"/>
              <a:t>	Islamic economic system provides an equal opportunity to make a living to all members of the society.</a:t>
            </a:r>
          </a:p>
          <a:p>
            <a:pPr marL="514350" indent="-514350" eaLnBrk="1" hangingPunct="1">
              <a:buFont typeface="Wingdings" pitchFamily="2" charset="2"/>
              <a:buChar char="Ø"/>
              <a:defRPr/>
            </a:pPr>
            <a:r>
              <a:rPr lang="en-US" sz="2800" dirty="0" smtClean="0"/>
              <a:t>	No scope for monopolies and economic privileges. </a:t>
            </a:r>
          </a:p>
          <a:p>
            <a:pPr marL="514350" indent="-514350" eaLnBrk="1" hangingPunct="1">
              <a:buFont typeface="Wingdings" pitchFamily="2" charset="2"/>
              <a:buChar char="Ø"/>
              <a:defRPr/>
            </a:pPr>
            <a:r>
              <a:rPr lang="en-US" sz="2800" dirty="0" smtClean="0"/>
              <a:t>	Individuals are bound to exercise economic freedom within the limits of Shariah.</a:t>
            </a:r>
          </a:p>
          <a:p>
            <a:pPr marL="514350" indent="-514350" eaLnBrk="1" hangingPunct="1">
              <a:buFontTx/>
              <a:buAutoNum type="arabicPlain" startAt="4"/>
              <a:defRPr/>
            </a:pPr>
            <a:endParaRPr lang="en-US" sz="2800" dirty="0" smtClean="0"/>
          </a:p>
          <a:p>
            <a:pPr eaLnBrk="1" hangingPunct="1">
              <a:defRPr/>
            </a:pPr>
            <a:endParaRPr lang="en-US" sz="2800" dirty="0" smtClean="0"/>
          </a:p>
          <a:p>
            <a:pPr eaLnBrk="1" hangingPunct="1">
              <a:defRPr/>
            </a:pPr>
            <a:endParaRPr lang="en-US" sz="2800" dirty="0" smtClean="0"/>
          </a:p>
          <a:p>
            <a:pPr eaLnBrk="1" hangingPunct="1">
              <a:defRPr/>
            </a:pPr>
            <a:endParaRPr lang="en-US" sz="2800" dirty="0" smtClean="0"/>
          </a:p>
        </p:txBody>
      </p:sp>
      <p:sp>
        <p:nvSpPr>
          <p:cNvPr id="28676"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mtClean="0">
                <a:latin typeface="Arial Black" pitchFamily="34" charset="0"/>
              </a:rPr>
              <a:t>2-</a:t>
            </a:r>
            <a:fld id="{58C92767-B45E-4827-94A7-7871B526C714}" type="slidenum">
              <a:rPr lang="en-US" smtClean="0">
                <a:latin typeface="Arial Black" pitchFamily="34" charset="0"/>
              </a:rPr>
              <a:pPr/>
              <a:t>27</a:t>
            </a:fld>
            <a:endParaRPr lang="en-US" smtClean="0">
              <a:latin typeface="Arial Black" pitchFamily="34" charset="0"/>
            </a:endParaRPr>
          </a:p>
        </p:txBody>
      </p:sp>
    </p:spTree>
    <p:extLst>
      <p:ext uri="{BB962C8B-B14F-4D97-AF65-F5344CB8AC3E}">
        <p14:creationId xmlns:p14="http://schemas.microsoft.com/office/powerpoint/2010/main" val="3051622196"/>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50726" y="1900781"/>
            <a:ext cx="10515600" cy="4351338"/>
          </a:xfrm>
        </p:spPr>
        <p:txBody>
          <a:bodyPr/>
          <a:lstStyle/>
          <a:p>
            <a:pPr marL="514350" indent="-514350" eaLnBrk="1" hangingPunct="1">
              <a:buFontTx/>
              <a:buAutoNum type="arabicPlain" startAt="7"/>
              <a:defRPr/>
            </a:pPr>
            <a:r>
              <a:rPr lang="en-US" dirty="0" smtClean="0"/>
              <a:t>The right of private ownership</a:t>
            </a:r>
          </a:p>
          <a:p>
            <a:pPr marL="514350" indent="-514350" eaLnBrk="1" hangingPunct="1">
              <a:buFontTx/>
              <a:buAutoNum type="arabicPlain" startAt="7"/>
              <a:defRPr/>
            </a:pPr>
            <a:endParaRPr lang="en-US" dirty="0" smtClean="0"/>
          </a:p>
          <a:p>
            <a:pPr marL="514350" indent="-514350" eaLnBrk="1" hangingPunct="1">
              <a:buFontTx/>
              <a:buAutoNum type="arabicPlain" startAt="7"/>
              <a:defRPr/>
            </a:pPr>
            <a:r>
              <a:rPr lang="en-US" dirty="0" smtClean="0"/>
              <a:t>Equitable Distribution of wealth</a:t>
            </a:r>
          </a:p>
          <a:p>
            <a:pPr marL="514350" indent="-514350" eaLnBrk="1" hangingPunct="1">
              <a:buFontTx/>
              <a:buNone/>
              <a:defRPr/>
            </a:pPr>
            <a:endParaRPr lang="en-US" dirty="0" smtClean="0"/>
          </a:p>
          <a:p>
            <a:pPr marL="514350" indent="-514350" eaLnBrk="1" hangingPunct="1">
              <a:buFontTx/>
              <a:buNone/>
              <a:defRPr/>
            </a:pPr>
            <a:r>
              <a:rPr lang="en-US" dirty="0" smtClean="0"/>
              <a:t>9	Moral values and role of state</a:t>
            </a:r>
          </a:p>
          <a:p>
            <a:pPr marL="514350" indent="-514350" eaLnBrk="1" hangingPunct="1">
              <a:buFontTx/>
              <a:buAutoNum type="arabicPlain" startAt="10"/>
              <a:defRPr/>
            </a:pPr>
            <a:endParaRPr lang="en-US" dirty="0" smtClean="0"/>
          </a:p>
          <a:p>
            <a:pPr marL="514350" indent="-514350" eaLnBrk="1" hangingPunct="1">
              <a:buFontTx/>
              <a:buAutoNum type="arabicPlain" startAt="10"/>
              <a:defRPr/>
            </a:pPr>
            <a:endParaRPr lang="en-US" dirty="0" smtClean="0"/>
          </a:p>
          <a:p>
            <a:pPr>
              <a:defRPr/>
            </a:pPr>
            <a:endParaRPr lang="en-US" dirty="0"/>
          </a:p>
        </p:txBody>
      </p:sp>
      <p:sp>
        <p:nvSpPr>
          <p:cNvPr id="29699"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mtClean="0">
                <a:latin typeface="Arial Black" pitchFamily="34" charset="0"/>
              </a:rPr>
              <a:t>20-</a:t>
            </a:r>
            <a:fld id="{B6D43882-F6F1-42FC-B70F-70402380935A}" type="slidenum">
              <a:rPr lang="en-US" smtClean="0">
                <a:latin typeface="Arial Black" pitchFamily="34" charset="0"/>
              </a:rPr>
              <a:pPr/>
              <a:t>28</a:t>
            </a:fld>
            <a:endParaRPr lang="en-US" smtClean="0">
              <a:latin typeface="Arial Black" pitchFamily="34" charset="0"/>
            </a:endParaRPr>
          </a:p>
        </p:txBody>
      </p:sp>
      <p:sp>
        <p:nvSpPr>
          <p:cNvPr id="29700" name="Title 1"/>
          <p:cNvSpPr>
            <a:spLocks noGrp="1"/>
          </p:cNvSpPr>
          <p:nvPr>
            <p:ph type="title"/>
          </p:nvPr>
        </p:nvSpPr>
        <p:spPr>
          <a:xfrm>
            <a:off x="1676400" y="302495"/>
            <a:ext cx="10515600" cy="1325563"/>
          </a:xfrm>
        </p:spPr>
        <p:txBody>
          <a:bodyPr/>
          <a:lstStyle/>
          <a:p>
            <a:pPr eaLnBrk="1" hangingPunct="1"/>
            <a:r>
              <a:rPr lang="en-US" dirty="0" smtClean="0">
                <a:solidFill>
                  <a:schemeClr val="bg1"/>
                </a:solidFill>
              </a:rPr>
              <a:t>Cont`d…</a:t>
            </a:r>
          </a:p>
        </p:txBody>
      </p:sp>
    </p:spTree>
    <p:extLst>
      <p:ext uri="{BB962C8B-B14F-4D97-AF65-F5344CB8AC3E}">
        <p14:creationId xmlns:p14="http://schemas.microsoft.com/office/powerpoint/2010/main" val="3417744867"/>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514350" indent="-514350">
              <a:buFontTx/>
              <a:buAutoNum type="arabicPlain" startAt="10"/>
              <a:defRPr/>
            </a:pPr>
            <a:r>
              <a:rPr lang="en-US" sz="2800" b="1" u="sng" dirty="0" smtClean="0"/>
              <a:t>Regulation of price mechanism</a:t>
            </a:r>
          </a:p>
          <a:p>
            <a:pPr marL="514350" indent="-514350">
              <a:buFontTx/>
              <a:buNone/>
              <a:defRPr/>
            </a:pPr>
            <a:r>
              <a:rPr lang="en-US" sz="2800" dirty="0" smtClean="0"/>
              <a:t>	Islamic economic system is a free enterprise system. Prices are controlled by forces of Demand and Supply.</a:t>
            </a:r>
          </a:p>
          <a:p>
            <a:pPr marL="514350" indent="-514350">
              <a:buFontTx/>
              <a:buNone/>
              <a:defRPr/>
            </a:pPr>
            <a:r>
              <a:rPr lang="en-US" sz="2800" dirty="0" smtClean="0"/>
              <a:t>	However, its regulated by moral values.</a:t>
            </a:r>
          </a:p>
          <a:p>
            <a:pPr>
              <a:buFontTx/>
              <a:buNone/>
              <a:defRPr/>
            </a:pPr>
            <a:r>
              <a:rPr lang="en-US" sz="2800" dirty="0" smtClean="0"/>
              <a:t>11  </a:t>
            </a:r>
            <a:r>
              <a:rPr lang="en-US" sz="2800" b="1" u="sng" dirty="0" smtClean="0"/>
              <a:t>Positive role of state</a:t>
            </a:r>
          </a:p>
          <a:p>
            <a:pPr>
              <a:buFontTx/>
              <a:buNone/>
              <a:defRPr/>
            </a:pPr>
            <a:r>
              <a:rPr lang="en-US" sz="2800" dirty="0" smtClean="0"/>
              <a:t>	Even though this system is a free enterprise but the state also plays a regulatory guiding and leadership role in every sector of economic life so as to establish economic justice in practice.</a:t>
            </a:r>
            <a:endParaRPr lang="en-US" sz="2800" dirty="0"/>
          </a:p>
        </p:txBody>
      </p:sp>
      <p:sp>
        <p:nvSpPr>
          <p:cNvPr id="30723"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mtClean="0">
                <a:latin typeface="Arial Black" pitchFamily="34" charset="0"/>
              </a:rPr>
              <a:t>20-</a:t>
            </a:r>
            <a:fld id="{89EBC26A-C198-4DA5-B7FD-C647677EF2B5}" type="slidenum">
              <a:rPr lang="en-US" smtClean="0">
                <a:latin typeface="Arial Black" pitchFamily="34" charset="0"/>
              </a:rPr>
              <a:pPr/>
              <a:t>29</a:t>
            </a:fld>
            <a:endParaRPr lang="en-US" smtClean="0">
              <a:latin typeface="Arial Black" pitchFamily="34" charset="0"/>
            </a:endParaRPr>
          </a:p>
        </p:txBody>
      </p:sp>
      <p:sp>
        <p:nvSpPr>
          <p:cNvPr id="30724" name="Title 1"/>
          <p:cNvSpPr>
            <a:spLocks noGrp="1"/>
          </p:cNvSpPr>
          <p:nvPr>
            <p:ph type="title"/>
          </p:nvPr>
        </p:nvSpPr>
        <p:spPr>
          <a:xfrm>
            <a:off x="2078277" y="239864"/>
            <a:ext cx="10515600" cy="1325563"/>
          </a:xfrm>
        </p:spPr>
        <p:txBody>
          <a:bodyPr/>
          <a:lstStyle/>
          <a:p>
            <a:pPr eaLnBrk="1" hangingPunct="1"/>
            <a:r>
              <a:rPr lang="en-US" dirty="0" smtClean="0"/>
              <a:t>Cont`d…</a:t>
            </a:r>
          </a:p>
        </p:txBody>
      </p:sp>
    </p:spTree>
    <p:extLst>
      <p:ext uri="{BB962C8B-B14F-4D97-AF65-F5344CB8AC3E}">
        <p14:creationId xmlns:p14="http://schemas.microsoft.com/office/powerpoint/2010/main" val="1836760807"/>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2037567" y="0"/>
            <a:ext cx="10972800" cy="1981200"/>
          </a:xfrm>
        </p:spPr>
        <p:txBody>
          <a:bodyPr/>
          <a:lstStyle/>
          <a:p>
            <a:pPr eaLnBrk="1" hangingPunct="1"/>
            <a:r>
              <a:rPr lang="en-US" baseline="30000" dirty="0" smtClean="0">
                <a:solidFill>
                  <a:schemeClr val="bg1"/>
                </a:solidFill>
              </a:rPr>
              <a:t>2nd</a:t>
            </a:r>
            <a:r>
              <a:rPr lang="en-US" dirty="0" smtClean="0">
                <a:solidFill>
                  <a:schemeClr val="bg1"/>
                </a:solidFill>
              </a:rPr>
              <a:t>  Lecture </a:t>
            </a:r>
            <a:br>
              <a:rPr lang="en-US" dirty="0" smtClean="0">
                <a:solidFill>
                  <a:schemeClr val="bg1"/>
                </a:solidFill>
              </a:rPr>
            </a:br>
            <a:r>
              <a:rPr lang="en-US" b="1" dirty="0" smtClean="0">
                <a:solidFill>
                  <a:schemeClr val="bg1"/>
                </a:solidFill>
              </a:rPr>
              <a:t>Introduction to World Economy</a:t>
            </a:r>
            <a:endParaRPr lang="en-US" dirty="0" smtClean="0">
              <a:solidFill>
                <a:schemeClr val="bg1"/>
              </a:solidFill>
            </a:endParaRPr>
          </a:p>
        </p:txBody>
      </p:sp>
      <p:sp>
        <p:nvSpPr>
          <p:cNvPr id="4099" name="Rectangle 3"/>
          <p:cNvSpPr>
            <a:spLocks noGrp="1" noChangeArrowheads="1"/>
          </p:cNvSpPr>
          <p:nvPr>
            <p:ph type="body" sz="half" idx="1"/>
          </p:nvPr>
        </p:nvSpPr>
        <p:spPr>
          <a:xfrm>
            <a:off x="711200" y="2438400"/>
            <a:ext cx="10668000" cy="3657600"/>
          </a:xfrm>
        </p:spPr>
        <p:txBody>
          <a:bodyPr/>
          <a:lstStyle/>
          <a:p>
            <a:pPr eaLnBrk="1" hangingPunct="1">
              <a:lnSpc>
                <a:spcPct val="80000"/>
              </a:lnSpc>
            </a:pPr>
            <a:endParaRPr lang="en-US" sz="2800" dirty="0" smtClean="0"/>
          </a:p>
          <a:p>
            <a:pPr eaLnBrk="1" hangingPunct="1">
              <a:lnSpc>
                <a:spcPct val="80000"/>
              </a:lnSpc>
            </a:pPr>
            <a:r>
              <a:rPr lang="en-US" sz="2800" dirty="0" smtClean="0"/>
              <a:t>Communism/Socialism/Capitalism </a:t>
            </a:r>
          </a:p>
          <a:p>
            <a:pPr eaLnBrk="1" hangingPunct="1">
              <a:lnSpc>
                <a:spcPct val="80000"/>
              </a:lnSpc>
            </a:pPr>
            <a:r>
              <a:rPr lang="en-US" sz="2800" dirty="0" smtClean="0"/>
              <a:t>Islamic Economy</a:t>
            </a:r>
          </a:p>
        </p:txBody>
      </p:sp>
    </p:spTree>
    <p:extLst>
      <p:ext uri="{BB962C8B-B14F-4D97-AF65-F5344CB8AC3E}">
        <p14:creationId xmlns:p14="http://schemas.microsoft.com/office/powerpoint/2010/main" val="186278916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a:xfrm>
            <a:off x="1902913" y="327547"/>
            <a:ext cx="10515600" cy="1325563"/>
          </a:xfrm>
        </p:spPr>
        <p:txBody>
          <a:bodyPr/>
          <a:lstStyle/>
          <a:p>
            <a:r>
              <a:rPr lang="en-US" dirty="0" smtClean="0">
                <a:solidFill>
                  <a:schemeClr val="bg1"/>
                </a:solidFill>
              </a:rPr>
              <a:t>Comparison &amp; Conclusion</a:t>
            </a:r>
          </a:p>
        </p:txBody>
      </p:sp>
      <p:sp>
        <p:nvSpPr>
          <p:cNvPr id="31747" name="Content Placeholder 2"/>
          <p:cNvSpPr>
            <a:spLocks noGrp="1"/>
          </p:cNvSpPr>
          <p:nvPr>
            <p:ph idx="1"/>
          </p:nvPr>
        </p:nvSpPr>
        <p:spPr>
          <a:xfrm>
            <a:off x="423334" y="1600200"/>
            <a:ext cx="11341100" cy="4495800"/>
          </a:xfrm>
        </p:spPr>
        <p:txBody>
          <a:bodyPr/>
          <a:lstStyle/>
          <a:p>
            <a:r>
              <a:rPr lang="en-US" sz="2800" dirty="0" smtClean="0"/>
              <a:t>In conclusion, there exist many differences between capitalism and Islamic economics </a:t>
            </a:r>
            <a:r>
              <a:rPr lang="en-US" sz="2800" b="1" dirty="0" smtClean="0"/>
              <a:t>BUT </a:t>
            </a:r>
            <a:r>
              <a:rPr lang="en-US" sz="2800" b="1" dirty="0" smtClean="0">
                <a:solidFill>
                  <a:srgbClr val="002060"/>
                </a:solidFill>
              </a:rPr>
              <a:t>Charging interest and the prohibition of </a:t>
            </a:r>
            <a:r>
              <a:rPr lang="en-US" sz="2800" b="1" dirty="0" err="1" smtClean="0">
                <a:solidFill>
                  <a:srgbClr val="002060"/>
                </a:solidFill>
              </a:rPr>
              <a:t>riba</a:t>
            </a:r>
            <a:r>
              <a:rPr lang="en-US" sz="2800" b="1" dirty="0" smtClean="0"/>
              <a:t> </a:t>
            </a:r>
            <a:r>
              <a:rPr lang="en-US" sz="2800" dirty="0" smtClean="0"/>
              <a:t>being the most defining difference between the two economic systems. </a:t>
            </a:r>
          </a:p>
          <a:p>
            <a:r>
              <a:rPr lang="en-US" sz="2800" dirty="0" smtClean="0"/>
              <a:t>Furthermore, Islamic economics are not fully implemented currently in any nation. Instead, Islamic nations attempt to maintain economic systems that are as Islamic as possible, while fulfilling the needs of the nation’s trade industry.</a:t>
            </a:r>
          </a:p>
          <a:p>
            <a:endParaRPr lang="en-US" sz="2800" dirty="0" smtClean="0"/>
          </a:p>
        </p:txBody>
      </p:sp>
      <p:sp>
        <p:nvSpPr>
          <p:cNvPr id="31748"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mtClean="0">
                <a:latin typeface="Arial Black" pitchFamily="34" charset="0"/>
              </a:rPr>
              <a:t>20-</a:t>
            </a:r>
            <a:fld id="{11D1FF8E-3C2B-46E0-AAC3-27798177AB9A}" type="slidenum">
              <a:rPr lang="en-US" smtClean="0">
                <a:latin typeface="Arial Black" pitchFamily="34" charset="0"/>
              </a:rPr>
              <a:pPr/>
              <a:t>30</a:t>
            </a:fld>
            <a:endParaRPr lang="en-US" smtClean="0">
              <a:latin typeface="Arial Black" pitchFamily="34" charset="0"/>
            </a:endParaRPr>
          </a:p>
        </p:txBody>
      </p:sp>
    </p:spTree>
    <p:extLst>
      <p:ext uri="{BB962C8B-B14F-4D97-AF65-F5344CB8AC3E}">
        <p14:creationId xmlns:p14="http://schemas.microsoft.com/office/powerpoint/2010/main" val="3431173593"/>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a:xfrm>
            <a:off x="1965541" y="152182"/>
            <a:ext cx="10515600" cy="1325563"/>
          </a:xfrm>
        </p:spPr>
        <p:txBody>
          <a:bodyPr/>
          <a:lstStyle/>
          <a:p>
            <a:endParaRPr lang="en-US" dirty="0" smtClean="0"/>
          </a:p>
        </p:txBody>
      </p:sp>
      <p:sp>
        <p:nvSpPr>
          <p:cNvPr id="32771" name="Content Placeholder 2"/>
          <p:cNvSpPr>
            <a:spLocks noGrp="1"/>
          </p:cNvSpPr>
          <p:nvPr>
            <p:ph idx="1"/>
          </p:nvPr>
        </p:nvSpPr>
        <p:spPr/>
        <p:txBody>
          <a:bodyPr/>
          <a:lstStyle/>
          <a:p>
            <a:r>
              <a:rPr lang="en-US" dirty="0" smtClean="0"/>
              <a:t>Modernization of China</a:t>
            </a:r>
          </a:p>
          <a:p>
            <a:r>
              <a:rPr lang="en-US" smtClean="0"/>
              <a:t>Bangladesh </a:t>
            </a:r>
            <a:endParaRPr lang="en-US" dirty="0" smtClean="0"/>
          </a:p>
          <a:p>
            <a:r>
              <a:rPr lang="en-US" dirty="0" smtClean="0"/>
              <a:t>India</a:t>
            </a:r>
          </a:p>
          <a:p>
            <a:endParaRPr lang="en-US" dirty="0" smtClean="0"/>
          </a:p>
        </p:txBody>
      </p:sp>
    </p:spTree>
    <p:extLst>
      <p:ext uri="{BB962C8B-B14F-4D97-AF65-F5344CB8AC3E}">
        <p14:creationId xmlns:p14="http://schemas.microsoft.com/office/powerpoint/2010/main" val="28961648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2216063" y="177234"/>
            <a:ext cx="10515600" cy="1325563"/>
          </a:xfrm>
        </p:spPr>
        <p:txBody>
          <a:bodyPr/>
          <a:lstStyle/>
          <a:p>
            <a:pPr eaLnBrk="1" hangingPunct="1"/>
            <a:r>
              <a:rPr lang="en-US" dirty="0" smtClean="0">
                <a:solidFill>
                  <a:schemeClr val="bg1"/>
                </a:solidFill>
              </a:rPr>
              <a:t>Meaning of Economic System</a:t>
            </a:r>
          </a:p>
        </p:txBody>
      </p:sp>
      <p:sp>
        <p:nvSpPr>
          <p:cNvPr id="5123" name="Content Placeholder 2"/>
          <p:cNvSpPr>
            <a:spLocks noGrp="1"/>
          </p:cNvSpPr>
          <p:nvPr>
            <p:ph idx="1"/>
          </p:nvPr>
        </p:nvSpPr>
        <p:spPr/>
        <p:txBody>
          <a:bodyPr/>
          <a:lstStyle/>
          <a:p>
            <a:pPr eaLnBrk="1" hangingPunct="1"/>
            <a:r>
              <a:rPr lang="en-US" smtClean="0"/>
              <a:t>A systematic relation among individuals engaged in the production of wealth, distribution, and exchange of wealth and the use of commodities and services is called Economic system.</a:t>
            </a:r>
          </a:p>
        </p:txBody>
      </p:sp>
      <p:sp>
        <p:nvSpPr>
          <p:cNvPr id="5124"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mtClean="0">
                <a:latin typeface="Arial Black" pitchFamily="34" charset="0"/>
              </a:rPr>
              <a:t>2-</a:t>
            </a:r>
            <a:fld id="{ECF321D3-5573-4D9B-92FB-1D47F0343B93}" type="slidenum">
              <a:rPr lang="en-US" smtClean="0">
                <a:latin typeface="Arial Black" pitchFamily="34" charset="0"/>
              </a:rPr>
              <a:pPr/>
              <a:t>4</a:t>
            </a:fld>
            <a:endParaRPr lang="en-US" smtClean="0">
              <a:latin typeface="Arial Black" pitchFamily="34" charset="0"/>
            </a:endParaRPr>
          </a:p>
        </p:txBody>
      </p:sp>
    </p:spTree>
    <p:extLst>
      <p:ext uri="{BB962C8B-B14F-4D97-AF65-F5344CB8AC3E}">
        <p14:creationId xmlns:p14="http://schemas.microsoft.com/office/powerpoint/2010/main" val="1781468140"/>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1676400" y="239865"/>
            <a:ext cx="10515600" cy="1325563"/>
          </a:xfrm>
        </p:spPr>
        <p:txBody>
          <a:bodyPr/>
          <a:lstStyle/>
          <a:p>
            <a:r>
              <a:rPr lang="en-US" dirty="0" smtClean="0">
                <a:solidFill>
                  <a:schemeClr val="bg1"/>
                </a:solidFill>
              </a:rPr>
              <a:t>Brief History of Capitalism</a:t>
            </a:r>
          </a:p>
        </p:txBody>
      </p:sp>
      <p:sp>
        <p:nvSpPr>
          <p:cNvPr id="3" name="Content Placeholder 2"/>
          <p:cNvSpPr>
            <a:spLocks noGrp="1"/>
          </p:cNvSpPr>
          <p:nvPr>
            <p:ph idx="1"/>
          </p:nvPr>
        </p:nvSpPr>
        <p:spPr>
          <a:xfrm>
            <a:off x="360704" y="2139863"/>
            <a:ext cx="11341100" cy="3987800"/>
          </a:xfrm>
        </p:spPr>
        <p:txBody>
          <a:bodyPr>
            <a:normAutofit lnSpcReduction="10000"/>
          </a:bodyPr>
          <a:lstStyle/>
          <a:p>
            <a:pPr>
              <a:defRPr/>
            </a:pPr>
            <a:r>
              <a:rPr lang="en-US" sz="2800" dirty="0" smtClean="0"/>
              <a:t>Capitalism began with the destruction of feudal system in Europe caused by merchants and bankers. The west entered into new world of trade and discovery</a:t>
            </a:r>
          </a:p>
          <a:p>
            <a:pPr>
              <a:defRPr/>
            </a:pPr>
            <a:endParaRPr lang="en-US" sz="2800" dirty="0" smtClean="0"/>
          </a:p>
          <a:p>
            <a:pPr>
              <a:defRPr/>
            </a:pPr>
            <a:r>
              <a:rPr lang="en-US" sz="2800" dirty="0" smtClean="0"/>
              <a:t>The need and importance of productive resources, particularly </a:t>
            </a:r>
            <a:r>
              <a:rPr lang="en-US" sz="2800" dirty="0" smtClean="0">
                <a:solidFill>
                  <a:schemeClr val="accent2">
                    <a:lumMod val="75000"/>
                  </a:schemeClr>
                </a:solidFill>
              </a:rPr>
              <a:t>Capital</a:t>
            </a:r>
            <a:r>
              <a:rPr lang="en-US" sz="2800" dirty="0" smtClean="0"/>
              <a:t> became prominent for continuous economic development.</a:t>
            </a:r>
          </a:p>
          <a:p>
            <a:pPr>
              <a:defRPr/>
            </a:pPr>
            <a:endParaRPr lang="en-US" sz="2800" dirty="0" smtClean="0"/>
          </a:p>
          <a:p>
            <a:pPr>
              <a:defRPr/>
            </a:pPr>
            <a:r>
              <a:rPr lang="en-US" sz="2800" dirty="0" smtClean="0"/>
              <a:t>Since the capital was the nucleus of this system, it came to be known as Capitalism.</a:t>
            </a:r>
            <a:endParaRPr lang="en-US" sz="2800" dirty="0"/>
          </a:p>
        </p:txBody>
      </p:sp>
      <p:sp>
        <p:nvSpPr>
          <p:cNvPr id="6148"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mtClean="0">
                <a:latin typeface="Arial Black" pitchFamily="34" charset="0"/>
              </a:rPr>
              <a:t>20-</a:t>
            </a:r>
            <a:fld id="{FA807D4B-126E-451C-A72E-70B5CB92E40C}" type="slidenum">
              <a:rPr lang="en-US" smtClean="0">
                <a:latin typeface="Arial Black" pitchFamily="34" charset="0"/>
              </a:rPr>
              <a:pPr/>
              <a:t>5</a:t>
            </a:fld>
            <a:endParaRPr lang="en-US" smtClean="0">
              <a:latin typeface="Arial Black" pitchFamily="34" charset="0"/>
            </a:endParaRPr>
          </a:p>
        </p:txBody>
      </p:sp>
    </p:spTree>
    <p:extLst>
      <p:ext uri="{BB962C8B-B14F-4D97-AF65-F5344CB8AC3E}">
        <p14:creationId xmlns:p14="http://schemas.microsoft.com/office/powerpoint/2010/main" val="692261908"/>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Content Placeholder 2"/>
          <p:cNvSpPr>
            <a:spLocks noGrp="1"/>
          </p:cNvSpPr>
          <p:nvPr>
            <p:ph idx="1"/>
          </p:nvPr>
        </p:nvSpPr>
        <p:spPr/>
        <p:txBody>
          <a:bodyPr/>
          <a:lstStyle/>
          <a:p>
            <a:r>
              <a:rPr lang="en-US" sz="2800" dirty="0" smtClean="0"/>
              <a:t>Modern Capitalism had taken the deep roots in Europe by the time of the industrial revolution and at the beginning of 20</a:t>
            </a:r>
            <a:r>
              <a:rPr lang="en-US" sz="2800" baseline="30000" dirty="0" smtClean="0"/>
              <a:t>th</a:t>
            </a:r>
            <a:r>
              <a:rPr lang="en-US" sz="2800" dirty="0" smtClean="0"/>
              <a:t> century it had reached its peak in America and Western Europe. </a:t>
            </a:r>
          </a:p>
          <a:p>
            <a:r>
              <a:rPr lang="en-US" sz="2800" dirty="0" smtClean="0"/>
              <a:t>It held influence in all countries of the world except few communist countries. </a:t>
            </a:r>
          </a:p>
          <a:p>
            <a:r>
              <a:rPr lang="en-US" sz="2800" dirty="0" smtClean="0"/>
              <a:t>After the great depression of the 1930`s some countries introduced some amendments and it took the shape sort of mixed economic system.</a:t>
            </a:r>
          </a:p>
        </p:txBody>
      </p:sp>
      <p:sp>
        <p:nvSpPr>
          <p:cNvPr id="7171"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mtClean="0">
                <a:latin typeface="Arial Black" pitchFamily="34" charset="0"/>
              </a:rPr>
              <a:t>20-</a:t>
            </a:r>
            <a:fld id="{3C97FA5A-0499-49E7-8950-75042329C123}" type="slidenum">
              <a:rPr lang="en-US" smtClean="0">
                <a:latin typeface="Arial Black" pitchFamily="34" charset="0"/>
              </a:rPr>
              <a:pPr/>
              <a:t>6</a:t>
            </a:fld>
            <a:endParaRPr lang="en-US" smtClean="0">
              <a:latin typeface="Arial Black" pitchFamily="34" charset="0"/>
            </a:endParaRPr>
          </a:p>
        </p:txBody>
      </p:sp>
      <p:sp>
        <p:nvSpPr>
          <p:cNvPr id="7172" name="Title 1"/>
          <p:cNvSpPr>
            <a:spLocks noGrp="1"/>
          </p:cNvSpPr>
          <p:nvPr>
            <p:ph type="title"/>
          </p:nvPr>
        </p:nvSpPr>
        <p:spPr>
          <a:xfrm>
            <a:off x="1765125" y="189759"/>
            <a:ext cx="10515600" cy="1325563"/>
          </a:xfrm>
        </p:spPr>
        <p:txBody>
          <a:bodyPr/>
          <a:lstStyle/>
          <a:p>
            <a:r>
              <a:rPr lang="en-US" dirty="0" smtClean="0">
                <a:solidFill>
                  <a:schemeClr val="bg1"/>
                </a:solidFill>
              </a:rPr>
              <a:t>Brief History of Capitalism</a:t>
            </a:r>
          </a:p>
        </p:txBody>
      </p:sp>
    </p:spTree>
    <p:extLst>
      <p:ext uri="{BB962C8B-B14F-4D97-AF65-F5344CB8AC3E}">
        <p14:creationId xmlns:p14="http://schemas.microsoft.com/office/powerpoint/2010/main" val="1800555675"/>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1927965" y="0"/>
            <a:ext cx="10515600" cy="1325563"/>
          </a:xfrm>
        </p:spPr>
        <p:txBody>
          <a:bodyPr/>
          <a:lstStyle/>
          <a:p>
            <a:r>
              <a:rPr lang="en-US" dirty="0" smtClean="0">
                <a:solidFill>
                  <a:schemeClr val="bg1"/>
                </a:solidFill>
              </a:rPr>
              <a:t>Definition of Capitalism</a:t>
            </a:r>
          </a:p>
        </p:txBody>
      </p:sp>
      <p:sp>
        <p:nvSpPr>
          <p:cNvPr id="8195" name="Content Placeholder 2"/>
          <p:cNvSpPr>
            <a:spLocks noGrp="1"/>
          </p:cNvSpPr>
          <p:nvPr>
            <p:ph idx="1"/>
          </p:nvPr>
        </p:nvSpPr>
        <p:spPr/>
        <p:txBody>
          <a:bodyPr/>
          <a:lstStyle/>
          <a:p>
            <a:r>
              <a:rPr lang="en-US" sz="2800" smtClean="0"/>
              <a:t>Capitalism, as defined by the Collins Dictionary, 	“</a:t>
            </a:r>
            <a:r>
              <a:rPr lang="en-US" sz="2800" i="1" smtClean="0"/>
              <a:t>is an economic system based on the private ownership of the means of production, distribution and exchange”. </a:t>
            </a:r>
          </a:p>
          <a:p>
            <a:endParaRPr lang="en-US" sz="2800" smtClean="0"/>
          </a:p>
          <a:p>
            <a:r>
              <a:rPr lang="en-US" sz="2800" smtClean="0"/>
              <a:t>Broadly speaking, capitalism is the name given to the economic system in which the principal means of production, distribution and exchange are in private (individual or corporate) hands.</a:t>
            </a:r>
          </a:p>
        </p:txBody>
      </p:sp>
      <p:sp>
        <p:nvSpPr>
          <p:cNvPr id="8196"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mtClean="0">
                <a:latin typeface="Arial Black" pitchFamily="34" charset="0"/>
              </a:rPr>
              <a:t>20-</a:t>
            </a:r>
            <a:fld id="{02BA91D2-382A-4BDB-9652-5C8E67D78AD2}" type="slidenum">
              <a:rPr lang="en-US" smtClean="0">
                <a:latin typeface="Arial Black" pitchFamily="34" charset="0"/>
              </a:rPr>
              <a:pPr/>
              <a:t>7</a:t>
            </a:fld>
            <a:endParaRPr lang="en-US" smtClean="0">
              <a:latin typeface="Arial Black" pitchFamily="34" charset="0"/>
            </a:endParaRPr>
          </a:p>
        </p:txBody>
      </p:sp>
    </p:spTree>
    <p:extLst>
      <p:ext uri="{BB962C8B-B14F-4D97-AF65-F5344CB8AC3E}">
        <p14:creationId xmlns:p14="http://schemas.microsoft.com/office/powerpoint/2010/main" val="3739672303"/>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1676400" y="227338"/>
            <a:ext cx="10515600" cy="1325563"/>
          </a:xfrm>
        </p:spPr>
        <p:txBody>
          <a:bodyPr/>
          <a:lstStyle/>
          <a:p>
            <a:pPr eaLnBrk="1" hangingPunct="1"/>
            <a:r>
              <a:rPr lang="en-US" dirty="0" smtClean="0">
                <a:solidFill>
                  <a:schemeClr val="bg1"/>
                </a:solidFill>
              </a:rPr>
              <a:t>Characteristics of Capitalism</a:t>
            </a:r>
          </a:p>
        </p:txBody>
      </p:sp>
      <p:sp>
        <p:nvSpPr>
          <p:cNvPr id="9219" name="Content Placeholder 2"/>
          <p:cNvSpPr>
            <a:spLocks noGrp="1"/>
          </p:cNvSpPr>
          <p:nvPr>
            <p:ph idx="1"/>
          </p:nvPr>
        </p:nvSpPr>
        <p:spPr/>
        <p:txBody>
          <a:bodyPr/>
          <a:lstStyle/>
          <a:p>
            <a:pPr marL="514350" indent="-514350" eaLnBrk="1" hangingPunct="1">
              <a:buFontTx/>
              <a:buAutoNum type="arabicPlain"/>
            </a:pPr>
            <a:r>
              <a:rPr lang="en-US" sz="2800" dirty="0" smtClean="0"/>
              <a:t>Right of private property</a:t>
            </a:r>
          </a:p>
          <a:p>
            <a:pPr marL="514350" indent="-514350" eaLnBrk="1" hangingPunct="1">
              <a:buFontTx/>
              <a:buAutoNum type="arabicPlain"/>
            </a:pPr>
            <a:r>
              <a:rPr lang="en-US" sz="2800" dirty="0" smtClean="0"/>
              <a:t>Profit Motive</a:t>
            </a:r>
          </a:p>
          <a:p>
            <a:pPr marL="514350" indent="-514350" eaLnBrk="1" hangingPunct="1">
              <a:buFontTx/>
              <a:buAutoNum type="arabicPlain"/>
            </a:pPr>
            <a:r>
              <a:rPr lang="en-US" sz="2800" dirty="0" smtClean="0"/>
              <a:t>Competition</a:t>
            </a:r>
          </a:p>
          <a:p>
            <a:pPr marL="514350" indent="-514350" eaLnBrk="1" hangingPunct="1">
              <a:buFontTx/>
              <a:buAutoNum type="arabicPlain"/>
            </a:pPr>
            <a:r>
              <a:rPr lang="en-US" sz="2800" dirty="0" smtClean="0"/>
              <a:t>Economic Freedom</a:t>
            </a:r>
          </a:p>
          <a:p>
            <a:pPr marL="514350" indent="-514350" eaLnBrk="1" hangingPunct="1">
              <a:buFontTx/>
              <a:buAutoNum type="arabicPlain"/>
            </a:pPr>
            <a:r>
              <a:rPr lang="en-US" sz="2800" dirty="0" smtClean="0"/>
              <a:t>Wage System</a:t>
            </a:r>
          </a:p>
          <a:p>
            <a:pPr marL="514350" indent="-514350" eaLnBrk="1" hangingPunct="1">
              <a:buFontTx/>
              <a:buAutoNum type="arabicPlain"/>
            </a:pPr>
            <a:r>
              <a:rPr lang="en-US" sz="2800" dirty="0" smtClean="0"/>
              <a:t>Consumer`s Sovereignty</a:t>
            </a:r>
          </a:p>
          <a:p>
            <a:pPr marL="514350" indent="-514350" eaLnBrk="1" hangingPunct="1">
              <a:buFontTx/>
              <a:buAutoNum type="arabicPlain"/>
            </a:pPr>
            <a:r>
              <a:rPr lang="en-US" sz="2800" dirty="0" smtClean="0"/>
              <a:t>Price Mechanism</a:t>
            </a:r>
          </a:p>
          <a:p>
            <a:pPr marL="514350" indent="-514350" eaLnBrk="1" hangingPunct="1">
              <a:buFontTx/>
              <a:buAutoNum type="arabicPlain"/>
            </a:pPr>
            <a:r>
              <a:rPr lang="en-US" sz="2800" dirty="0" smtClean="0"/>
              <a:t>Laissez- faire</a:t>
            </a:r>
          </a:p>
          <a:p>
            <a:pPr marL="514350" indent="-514350" eaLnBrk="1" hangingPunct="1">
              <a:buFontTx/>
              <a:buAutoNum type="arabicPlain"/>
            </a:pPr>
            <a:endParaRPr lang="en-US" sz="2800" dirty="0" smtClean="0"/>
          </a:p>
        </p:txBody>
      </p:sp>
      <p:sp>
        <p:nvSpPr>
          <p:cNvPr id="9220"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mtClean="0">
                <a:latin typeface="Arial Black" pitchFamily="34" charset="0"/>
              </a:rPr>
              <a:t>2-</a:t>
            </a:r>
            <a:fld id="{941CC4AC-230D-42C6-8417-2BC652E243F6}" type="slidenum">
              <a:rPr lang="en-US" smtClean="0">
                <a:latin typeface="Arial Black" pitchFamily="34" charset="0"/>
              </a:rPr>
              <a:pPr/>
              <a:t>8</a:t>
            </a:fld>
            <a:endParaRPr lang="en-US" smtClean="0">
              <a:latin typeface="Arial Black" pitchFamily="34" charset="0"/>
            </a:endParaRPr>
          </a:p>
        </p:txBody>
      </p:sp>
    </p:spTree>
    <p:extLst>
      <p:ext uri="{BB962C8B-B14F-4D97-AF65-F5344CB8AC3E}">
        <p14:creationId xmlns:p14="http://schemas.microsoft.com/office/powerpoint/2010/main" val="284367540"/>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1676400" y="214812"/>
            <a:ext cx="10515600" cy="1325563"/>
          </a:xfrm>
        </p:spPr>
        <p:txBody>
          <a:bodyPr/>
          <a:lstStyle/>
          <a:p>
            <a:pPr eaLnBrk="1" hangingPunct="1"/>
            <a:r>
              <a:rPr lang="en-US" dirty="0" smtClean="0">
                <a:solidFill>
                  <a:schemeClr val="bg1"/>
                </a:solidFill>
              </a:rPr>
              <a:t>MERITS of Capitalism </a:t>
            </a:r>
          </a:p>
        </p:txBody>
      </p:sp>
      <p:sp>
        <p:nvSpPr>
          <p:cNvPr id="10243" name="Content Placeholder 2"/>
          <p:cNvSpPr>
            <a:spLocks noGrp="1"/>
          </p:cNvSpPr>
          <p:nvPr>
            <p:ph idx="1"/>
          </p:nvPr>
        </p:nvSpPr>
        <p:spPr>
          <a:xfrm>
            <a:off x="423334" y="1879600"/>
            <a:ext cx="11341100" cy="3987800"/>
          </a:xfrm>
        </p:spPr>
        <p:txBody>
          <a:bodyPr/>
          <a:lstStyle/>
          <a:p>
            <a:pPr marL="514350" indent="-514350" eaLnBrk="1" hangingPunct="1">
              <a:buFontTx/>
              <a:buAutoNum type="arabicPlain"/>
            </a:pPr>
            <a:r>
              <a:rPr lang="en-US" sz="2800" dirty="0" smtClean="0"/>
              <a:t>Maximum utilization of resources</a:t>
            </a:r>
          </a:p>
          <a:p>
            <a:pPr marL="514350" indent="-514350" eaLnBrk="1" hangingPunct="1">
              <a:buFontTx/>
              <a:buAutoNum type="arabicPlain"/>
            </a:pPr>
            <a:r>
              <a:rPr lang="en-US" sz="2800" dirty="0" smtClean="0"/>
              <a:t>Invention</a:t>
            </a:r>
          </a:p>
          <a:p>
            <a:pPr marL="514350" indent="-514350" eaLnBrk="1" hangingPunct="1">
              <a:buFontTx/>
              <a:buAutoNum type="arabicPlain"/>
            </a:pPr>
            <a:r>
              <a:rPr lang="en-US" sz="2800" dirty="0" smtClean="0"/>
              <a:t>Technical advancement.</a:t>
            </a:r>
          </a:p>
          <a:p>
            <a:pPr marL="514350" indent="-514350" eaLnBrk="1" hangingPunct="1">
              <a:buFontTx/>
              <a:buAutoNum type="arabicPlain"/>
            </a:pPr>
            <a:endParaRPr lang="en-US" sz="2800" dirty="0" smtClean="0"/>
          </a:p>
          <a:p>
            <a:pPr marL="514350" indent="-514350" eaLnBrk="1" hangingPunct="1">
              <a:buFontTx/>
              <a:buAutoNum type="arabicPlain"/>
            </a:pPr>
            <a:endParaRPr lang="en-US" sz="2800" dirty="0" smtClean="0"/>
          </a:p>
        </p:txBody>
      </p:sp>
      <p:sp>
        <p:nvSpPr>
          <p:cNvPr id="10244"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mtClean="0">
                <a:latin typeface="Arial Black" pitchFamily="34" charset="0"/>
              </a:rPr>
              <a:t>2-</a:t>
            </a:r>
            <a:fld id="{EF67FD03-04B2-4EA6-A84B-68766AA2B666}" type="slidenum">
              <a:rPr lang="en-US" smtClean="0">
                <a:latin typeface="Arial Black" pitchFamily="34" charset="0"/>
              </a:rPr>
              <a:pPr/>
              <a:t>9</a:t>
            </a:fld>
            <a:endParaRPr lang="en-US" smtClean="0">
              <a:latin typeface="Arial Black" pitchFamily="34" charset="0"/>
            </a:endParaRPr>
          </a:p>
        </p:txBody>
      </p:sp>
    </p:spTree>
    <p:extLst>
      <p:ext uri="{BB962C8B-B14F-4D97-AF65-F5344CB8AC3E}">
        <p14:creationId xmlns:p14="http://schemas.microsoft.com/office/powerpoint/2010/main" val="4145904406"/>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59</TotalTime>
  <Words>800</Words>
  <Application>Microsoft Office PowerPoint</Application>
  <PresentationFormat>Widescreen</PresentationFormat>
  <Paragraphs>184</Paragraphs>
  <Slides>31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31</vt:i4>
      </vt:variant>
    </vt:vector>
  </HeadingPairs>
  <TitlesOfParts>
    <vt:vector size="38" baseType="lpstr">
      <vt:lpstr>Arial</vt:lpstr>
      <vt:lpstr>Arial Black</vt:lpstr>
      <vt:lpstr>Calibri</vt:lpstr>
      <vt:lpstr>Calibri Light</vt:lpstr>
      <vt:lpstr>Mont Heavy DEMO</vt:lpstr>
      <vt:lpstr>Wingdings</vt:lpstr>
      <vt:lpstr>Office Theme</vt:lpstr>
      <vt:lpstr>PowerPoint Presentation</vt:lpstr>
      <vt:lpstr>Contemporary World </vt:lpstr>
      <vt:lpstr>2nd  Lecture  Introduction to World Economy</vt:lpstr>
      <vt:lpstr>Meaning of Economic System</vt:lpstr>
      <vt:lpstr>Brief History of Capitalism</vt:lpstr>
      <vt:lpstr>Brief History of Capitalism</vt:lpstr>
      <vt:lpstr>Definition of Capitalism</vt:lpstr>
      <vt:lpstr>Characteristics of Capitalism</vt:lpstr>
      <vt:lpstr>MERITS of Capitalism </vt:lpstr>
      <vt:lpstr>DEMERITS of Capitalism</vt:lpstr>
      <vt:lpstr>Emergence of Socialism…</vt:lpstr>
      <vt:lpstr>Cont`d….</vt:lpstr>
      <vt:lpstr>Definition of SOCIALISM</vt:lpstr>
      <vt:lpstr>MERITS of Socialism</vt:lpstr>
      <vt:lpstr>DEMERITS of Socialism</vt:lpstr>
      <vt:lpstr>Economic system of Islam</vt:lpstr>
      <vt:lpstr>Goals of Economic system of Islam</vt:lpstr>
      <vt:lpstr>Goals of Economic system of Islam</vt:lpstr>
      <vt:lpstr>Goals of Economic system of Islam</vt:lpstr>
      <vt:lpstr>Goals of Economic system of Islam</vt:lpstr>
      <vt:lpstr>Goals of Economic system of Islam</vt:lpstr>
      <vt:lpstr>Goals of Economic system of Islam</vt:lpstr>
      <vt:lpstr>Goals of Economic system of Islam</vt:lpstr>
      <vt:lpstr>Features of Economic system of Islam</vt:lpstr>
      <vt:lpstr>Features of Economic system of Islam</vt:lpstr>
      <vt:lpstr>Cont`d…</vt:lpstr>
      <vt:lpstr>Cont`d…</vt:lpstr>
      <vt:lpstr>Cont`d…</vt:lpstr>
      <vt:lpstr>Cont`d…</vt:lpstr>
      <vt:lpstr>Comparison &amp; 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Rana Zeeshan Mubarak</dc:creator>
  <cp:lastModifiedBy>ESHOP</cp:lastModifiedBy>
  <cp:revision>10</cp:revision>
  <dcterms:created xsi:type="dcterms:W3CDTF">2022-09-09T11:20:56Z</dcterms:created>
  <dcterms:modified xsi:type="dcterms:W3CDTF">2022-10-13T13:55:23Z</dcterms:modified>
</cp:coreProperties>
</file>