
<file path=[Content_Types].xml><?xml version="1.0" encoding="utf-8"?>
<Types xmlns="http://schemas.openxmlformats.org/package/2006/content-types">
  <Default ContentType="image/x-wmf" Extension="wmf"/>
  <Default ContentType="image/gif" Extension="gif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comments+xml" PartName="/ppt/comments/comment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1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tags+xml" PartName="/ppt/tags/tag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1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TORRENCE, ELLEN"/>
</p:cmAuthorLst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commentAuthors" Target="commentAuthors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8-22T14:46:56.515" idx="1">
    <p:pos x="6080" y="-255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81054-0B4D-407B-8E2F-FD31DD21B34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B26EC-736E-4AEB-AFDD-C5F4D07A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16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ooper Black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oper Black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oper Black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oper Black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oper Black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oper Black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oper Black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oper Black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oper Black" pitchFamily="18" charset="0"/>
              </a:defRPr>
            </a:lvl9pPr>
          </a:lstStyle>
          <a:p>
            <a:pPr eaLnBrk="1" hangingPunct="1"/>
            <a:fld id="{FA8B6F1D-2885-40E0-825D-79F8E73D0B2F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819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A0D94E-A1EF-C7EE-B6BC-2236741E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32FADC-44E4-2C94-6FBC-9B18767DC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D4D031-EE6F-ED8A-FD4D-B23A0549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D120FD-06FD-19AD-2F40-F9C0BD1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CD351F-5128-3168-CF7E-6A7CB5CB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9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E31058-DD6C-4864-50A4-E6F1C749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206F63-F727-FA74-3BCA-C77DAD254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4BB254-B7DB-4F11-FE48-7A5C90C7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551ACE-7205-14CE-0B54-8884E4CC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C2FA33-50FC-882C-994C-D360A971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B2A2743-AA73-DA51-29D7-3B63A704C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B276FF-5D56-7071-A8B4-730F28CCA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6DC7EF-3B5C-D9D9-B4F1-327B54A8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8BF82B-02EF-A95A-AF42-079A76CD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8BD617-3A6E-EF07-23E2-DDFDAD85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9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460C0-EFA9-4B47-BF41-2376BBE14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64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FE7BA-C8C1-417E-B361-E356602070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56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DCD0D-9E1A-E338-1A9A-6E7279C2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1D8FDA-0F79-E01B-AFE3-96F9D21F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2371FA-757A-F559-6747-8A9A017B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7994D4-E816-92FC-1CF9-207453C1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371F10-DC42-7E56-6451-37CD93E8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3B9FCB-3023-48EE-B5C3-C0A13A67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F14318-ADD0-F17B-9D3B-C8BED8BA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2AEE8A-6040-D8F0-7FDE-FAE9AC0A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AFBAAF-7105-28ED-3232-9333A8AF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EB4615-3D0E-A509-D239-BDA35B87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6374FB-D4C3-C782-755A-C78AB791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FAD4FB-AFDF-0F0D-15CF-9EFE449E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6EDCBB-202A-741E-8311-64C039E70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B51CD8-7499-9724-6467-D71AE06E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B58814-63A6-4A61-F34A-FD95732A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A5CF14-6480-704A-3C3B-30E289A3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06610-D365-95AE-BA4A-401A60EA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722BA3-59DD-406F-5129-57F2902BF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72BB72-398A-23D2-0750-2F5FDADA8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5238A7E-F98B-5201-CE6A-2960A6C90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9132F7C-2282-766F-5A5C-DF99694A8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B65CD2A-5ABD-5249-8253-1D60EB10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BC4C4DD-52CA-9D29-7140-E09BF9AC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584A165-1890-9717-E776-A455FE2F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6653E-AE6F-68F0-B1AB-0C091F3F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13A5AA-B337-6172-8099-FDC9B74B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157A0D-CAA5-AB08-6492-0DCE1355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535099-489D-B052-EFB4-20B07CDE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9A594C7-1E91-5FC7-79F8-86AD30A7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1E1C71A-DDE3-B2A2-730C-12980D37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F34924-D1C9-F727-7AB8-1A651501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8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37A073-7178-5590-4DF5-04D31569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846687-BE4C-7B99-0777-B433DF22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F830387-6479-8B88-AF65-9A2D2CB74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1B1D5C-B787-AB0A-8720-6E5CBCEA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85F572-4A69-C3D3-4162-6C322844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C16F09-5E4C-22BE-322D-3A12CBF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F8A966-96DA-672F-BBBC-D5239C7A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E523E1D-EC1A-F3D7-2C16-ABFD07AA0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0F5F572-0BDB-A76A-EDF3-5D39D483B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D2B128-514A-0919-83B8-3CA124F8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0EE1-4738-4005-8456-7C51B897AA0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DBD1AF-13F3-6156-82FE-3F4C8007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F16F19-E9C2-BECD-0366-DEDC404A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504E8-AF17-4BF6-998F-C290DC26C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FC4839B-F31F-668B-29CC-8FDE82CF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100D5B-AE31-7C27-B0C5-D0F68305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322329-8EDC-8A4F-1775-9EE5A108C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0EE1-4738-4005-8456-7C51B897AA04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E94104-558D-ADCC-0D0E-8EF38216B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610F2F-0B4D-94DA-D270-640199BC8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04E8-AF17-4BF6-998F-C290DC26C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BDFD9C7-584D-1AD7-D68B-E6583B6EE6AE}"/>
              </a:ext>
            </a:extLst>
          </p:cNvPr>
          <p:cNvSpPr txBox="1"/>
          <p:nvPr/>
        </p:nvSpPr>
        <p:spPr>
          <a:xfrm>
            <a:off x="1567915" y="1897861"/>
            <a:ext cx="98655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-300" dirty="0" smtClean="0">
                <a:latin typeface="Arial Black" pitchFamily="34" charset="0"/>
              </a:rPr>
              <a:t>Expository Writing</a:t>
            </a:r>
            <a:endParaRPr lang="en-US" sz="8000" b="1" spc="-3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FFC000"/>
                </a:solidFill>
              </a:rPr>
              <a:t>Introduction (</a:t>
            </a:r>
            <a:r>
              <a:rPr lang="en-US" sz="3600" b="1" i="1" dirty="0" smtClean="0">
                <a:solidFill>
                  <a:srgbClr val="FFC000"/>
                </a:solidFill>
              </a:rPr>
              <a:t>Expository Writing)</a:t>
            </a:r>
            <a:endParaRPr lang="en-US" sz="3600" b="1" i="1" dirty="0">
              <a:solidFill>
                <a:srgbClr val="FFC000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 of an expository should include the main idea and what the essay is about</a:t>
            </a:r>
          </a:p>
          <a:p>
            <a:r>
              <a:rPr lang="en-US" b="1" dirty="0" smtClean="0"/>
              <a:t>The three main reasons supporting this main idea should also be included in the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C000"/>
                </a:solidFill>
                <a:latin typeface="Arial Black" pitchFamily="34" charset="0"/>
              </a:rPr>
              <a:t>      </a:t>
            </a:r>
            <a:r>
              <a:rPr lang="en-US" sz="4000" b="1" dirty="0" smtClean="0">
                <a:solidFill>
                  <a:srgbClr val="FFC000"/>
                </a:solidFill>
                <a:latin typeface="Arial Black" pitchFamily="34" charset="0"/>
              </a:rPr>
              <a:t>5 Elements of expository writing</a:t>
            </a:r>
            <a:endParaRPr lang="en-US" b="1" dirty="0">
              <a:solidFill>
                <a:srgbClr val="FFC000"/>
              </a:solidFill>
              <a:latin typeface="Arial Black" pitchFamily="34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1. Organization</a:t>
            </a:r>
          </a:p>
          <a:p>
            <a:r>
              <a:rPr lang="en-US" b="1" dirty="0" smtClean="0"/>
              <a:t>2. Topic Sentence, Thesis Statement, and Subtopics</a:t>
            </a:r>
          </a:p>
          <a:p>
            <a:r>
              <a:rPr lang="en-US" b="1" dirty="0" smtClean="0"/>
              <a:t>3. Transitions</a:t>
            </a:r>
          </a:p>
          <a:p>
            <a:r>
              <a:rPr lang="en-US" b="1" dirty="0" smtClean="0"/>
              <a:t>4. Evidence and Examples</a:t>
            </a:r>
          </a:p>
          <a:p>
            <a:r>
              <a:rPr lang="en-US" b="1" dirty="0" smtClean="0"/>
              <a:t>5. Conclusion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C000"/>
                </a:solidFill>
                <a:latin typeface="Arial Black" pitchFamily="34" charset="0"/>
              </a:rPr>
              <a:t>Element 1: Organization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21792" y="2051305"/>
            <a:ext cx="109728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rial Black" pitchFamily="34" charset="0"/>
              </a:rPr>
              <a:t>When you organize an essay it </a:t>
            </a:r>
            <a:r>
              <a:rPr lang="en-US" sz="2400" b="1" dirty="0" smtClean="0">
                <a:solidFill>
                  <a:schemeClr val="tx2"/>
                </a:solidFill>
                <a:latin typeface="Arial Black" pitchFamily="34" charset="0"/>
              </a:rPr>
              <a:t>n</a:t>
            </a:r>
            <a:r>
              <a:rPr lang="en-US" sz="2400" b="1" dirty="0" smtClean="0">
                <a:solidFill>
                  <a:srgbClr val="0070C0"/>
                </a:solidFill>
                <a:latin typeface="Arial Black" pitchFamily="34" charset="0"/>
              </a:rPr>
              <a:t>eeds to follow a logical sequence.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 Black" pitchFamily="34" charset="0"/>
              </a:rPr>
              <a:t>Novel: </a:t>
            </a:r>
            <a:r>
              <a:rPr lang="en-US" sz="2400" b="1" dirty="0" smtClean="0">
                <a:solidFill>
                  <a:srgbClr val="000000"/>
                </a:solidFill>
                <a:latin typeface="Arial Black" pitchFamily="34" charset="0"/>
              </a:rPr>
              <a:t>beginning of the book, middle of the book, end of the book.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Arial Black" pitchFamily="34" charset="0"/>
              </a:rPr>
              <a:t>2/3/1:</a:t>
            </a:r>
            <a:r>
              <a:rPr lang="en-US" sz="2400" b="1" dirty="0" smtClean="0">
                <a:solidFill>
                  <a:srgbClr val="000000"/>
                </a:solidFill>
                <a:latin typeface="Arial Black" pitchFamily="34" charset="0"/>
              </a:rPr>
              <a:t> 2</a:t>
            </a:r>
            <a:r>
              <a:rPr lang="en-US" sz="2400" b="1" baseline="30000" dirty="0" smtClean="0">
                <a:solidFill>
                  <a:srgbClr val="000000"/>
                </a:solidFill>
                <a:latin typeface="Arial Black" pitchFamily="34" charset="0"/>
              </a:rPr>
              <a:t>nd</a:t>
            </a:r>
            <a:r>
              <a:rPr lang="en-US" sz="2400" b="1" dirty="0" smtClean="0">
                <a:solidFill>
                  <a:srgbClr val="000000"/>
                </a:solidFill>
                <a:latin typeface="Arial Black" pitchFamily="34" charset="0"/>
              </a:rPr>
              <a:t> best idea, 3</a:t>
            </a:r>
            <a:r>
              <a:rPr lang="en-US" sz="2400" b="1" baseline="30000" dirty="0" smtClean="0">
                <a:solidFill>
                  <a:srgbClr val="000000"/>
                </a:solidFill>
                <a:latin typeface="Arial Black" pitchFamily="34" charset="0"/>
              </a:rPr>
              <a:t>rd</a:t>
            </a:r>
            <a:r>
              <a:rPr lang="en-US" sz="2400" b="1" dirty="0" smtClean="0">
                <a:solidFill>
                  <a:srgbClr val="000000"/>
                </a:solidFill>
                <a:latin typeface="Arial Black" pitchFamily="34" charset="0"/>
              </a:rPr>
              <a:t> best idea, best idea.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Arial Black" pitchFamily="34" charset="0"/>
              </a:rPr>
              <a:t>Directions: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Arial Black" pitchFamily="34" charset="0"/>
              </a:rPr>
              <a:t>1</a:t>
            </a:r>
            <a:r>
              <a:rPr lang="en-US" sz="2400" b="1" baseline="30000" dirty="0" smtClean="0">
                <a:solidFill>
                  <a:srgbClr val="000000"/>
                </a:solidFill>
                <a:latin typeface="Arial Black" pitchFamily="34" charset="0"/>
              </a:rPr>
              <a:t>st</a:t>
            </a:r>
            <a:r>
              <a:rPr lang="en-US" sz="2400" b="1" dirty="0" smtClean="0">
                <a:solidFill>
                  <a:srgbClr val="000000"/>
                </a:solidFill>
                <a:latin typeface="Arial Black" pitchFamily="34" charset="0"/>
              </a:rPr>
              <a:t> step, 2</a:t>
            </a:r>
            <a:r>
              <a:rPr lang="en-US" sz="2400" b="1" baseline="30000" dirty="0" smtClean="0">
                <a:solidFill>
                  <a:srgbClr val="000000"/>
                </a:solidFill>
                <a:latin typeface="Arial Black" pitchFamily="34" charset="0"/>
              </a:rPr>
              <a:t>nd</a:t>
            </a:r>
            <a:r>
              <a:rPr lang="en-US" sz="2400" b="1" dirty="0" smtClean="0">
                <a:solidFill>
                  <a:srgbClr val="000000"/>
                </a:solidFill>
                <a:latin typeface="Arial Black" pitchFamily="34" charset="0"/>
              </a:rPr>
              <a:t> step, 3</a:t>
            </a:r>
            <a:r>
              <a:rPr lang="en-US" sz="2400" b="1" baseline="30000" dirty="0" smtClean="0">
                <a:solidFill>
                  <a:srgbClr val="000000"/>
                </a:solidFill>
                <a:latin typeface="Arial Black" pitchFamily="34" charset="0"/>
              </a:rPr>
              <a:t>rd</a:t>
            </a:r>
            <a:r>
              <a:rPr lang="en-US" sz="2400" b="1" dirty="0" smtClean="0">
                <a:solidFill>
                  <a:srgbClr val="000000"/>
                </a:solidFill>
                <a:latin typeface="Arial Black" pitchFamily="34" charset="0"/>
              </a:rPr>
              <a:t> step.</a:t>
            </a:r>
          </a:p>
          <a:p>
            <a:endParaRPr lang="en-US" sz="2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C000"/>
                </a:solidFill>
              </a:rPr>
              <a:t>Organization Example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48640" y="1941577"/>
            <a:ext cx="1076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0070C0"/>
                </a:solidFill>
                <a:latin typeface="Arial Black" pitchFamily="34" charset="0"/>
              </a:rPr>
              <a:t>Topic: Bicycle Safety Rules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latin typeface="Arial Black" pitchFamily="34" charset="0"/>
              </a:rPr>
              <a:t>Idea 1: Wear a Helmet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FF3300"/>
                </a:solidFill>
                <a:latin typeface="Arial Black" pitchFamily="34" charset="0"/>
              </a:rPr>
              <a:t>-every time you ride.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FF3300"/>
                </a:solidFill>
                <a:latin typeface="Arial Black" pitchFamily="34" charset="0"/>
              </a:rPr>
              <a:t>-fasten correctly.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Arial Black" pitchFamily="34" charset="0"/>
              </a:rPr>
              <a:t>Idea 2: Stop and Look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FF3300"/>
                </a:solidFill>
                <a:latin typeface="Arial Black" pitchFamily="34" charset="0"/>
              </a:rPr>
              <a:t>-at every corner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FF3300"/>
                </a:solidFill>
                <a:latin typeface="Arial Black" pitchFamily="34" charset="0"/>
              </a:rPr>
              <a:t>-near alleys/driveways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Arial Black" pitchFamily="34" charset="0"/>
              </a:rPr>
              <a:t>Idea 3: Bike in Safe Areas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FF3300"/>
                </a:solidFill>
                <a:latin typeface="Arial Black" pitchFamily="34" charset="0"/>
              </a:rPr>
              <a:t>-with a friend/adult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FF3300"/>
                </a:solidFill>
                <a:latin typeface="Arial Black" pitchFamily="34" charset="0"/>
              </a:rPr>
              <a:t>-during the day.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chemeClr val="tx2"/>
              </a:solidFill>
            </a:endParaRPr>
          </a:p>
        </p:txBody>
      </p:sp>
      <p:pic>
        <p:nvPicPr>
          <p:cNvPr id="13316" name="Picture 8" descr="MCj0436153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432800" y="4724401"/>
            <a:ext cx="2433600" cy="18889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3728" y="228600"/>
            <a:ext cx="10972800" cy="1143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FFC000"/>
                </a:solidFill>
                <a:latin typeface="Arial Black" pitchFamily="34" charset="0"/>
              </a:rPr>
              <a:t>Element 2: </a:t>
            </a:r>
            <a:br>
              <a:rPr lang="en-US" sz="2800" b="1" dirty="0" smtClean="0">
                <a:solidFill>
                  <a:srgbClr val="FFC000"/>
                </a:solidFill>
                <a:latin typeface="Arial Black" pitchFamily="34" charset="0"/>
              </a:rPr>
            </a:br>
            <a:r>
              <a:rPr lang="en-US" sz="2800" b="1" dirty="0" smtClean="0">
                <a:solidFill>
                  <a:srgbClr val="FFC000"/>
                </a:solidFill>
                <a:latin typeface="Arial Black" pitchFamily="34" charset="0"/>
              </a:rPr>
              <a:t>introductory Sentences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85216" y="2332037"/>
            <a:ext cx="104648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Thesis: </a:t>
            </a:r>
            <a:r>
              <a:rPr lang="en-US" sz="2800" dirty="0" smtClean="0">
                <a:solidFill>
                  <a:srgbClr val="000000"/>
                </a:solidFill>
              </a:rPr>
              <a:t>a statement discussing the topic of your paper.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</a:rPr>
              <a:t>Subtopics:</a:t>
            </a:r>
            <a:r>
              <a:rPr lang="en-US" sz="2800" dirty="0" smtClean="0">
                <a:solidFill>
                  <a:schemeClr val="folHlink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the main ideas that support your thesis.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70C0"/>
                </a:solidFill>
              </a:rPr>
              <a:t>Topic Sentences: </a:t>
            </a:r>
            <a:r>
              <a:rPr lang="en-US" sz="2800" dirty="0" smtClean="0">
                <a:solidFill>
                  <a:srgbClr val="000000"/>
                </a:solidFill>
              </a:rPr>
              <a:t>a statement that discusses the topic of each paragraph.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Arial Black" pitchFamily="34" charset="0"/>
              </a:rPr>
              <a:t>Thesis statement</a:t>
            </a:r>
            <a:endParaRPr lang="en-US" b="1" dirty="0">
              <a:solidFill>
                <a:srgbClr val="FFC000"/>
              </a:solidFill>
              <a:latin typeface="Arial Black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8368" y="1892809"/>
            <a:ext cx="11379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Grab the reader’s attention by: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Asking a question ????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some key words from the writing prompt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Include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 thesis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38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 Black" pitchFamily="34" charset="0"/>
                <a:cs typeface="Arial" pitchFamily="34" charset="0"/>
              </a:rPr>
              <a:t>     Grab </a:t>
            </a:r>
            <a:r>
              <a:rPr lang="en-US" dirty="0">
                <a:solidFill>
                  <a:srgbClr val="FFC000"/>
                </a:solidFill>
                <a:latin typeface="Arial Black" pitchFamily="34" charset="0"/>
                <a:cs typeface="Arial" pitchFamily="34" charset="0"/>
              </a:rPr>
              <a:t>the reader’s attention by:</a:t>
            </a:r>
            <a:br>
              <a:rPr lang="en-US" dirty="0">
                <a:solidFill>
                  <a:srgbClr val="FFC000"/>
                </a:solidFill>
                <a:latin typeface="Arial Black" pitchFamily="34" charset="0"/>
                <a:cs typeface="Arial" pitchFamily="34" charset="0"/>
              </a:rPr>
            </a:br>
            <a:endParaRPr lang="en-US" dirty="0">
              <a:solidFill>
                <a:srgbClr val="FFC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>
              <a:buFont typeface="Courier New" pitchFamily="49" charset="0"/>
              <a:buChar char="o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Onomatopoeia (Bang!)</a:t>
            </a:r>
          </a:p>
          <a:p>
            <a:pPr lvl="1" algn="ctr">
              <a:buFont typeface="Courier New" pitchFamily="49" charset="0"/>
              <a:buChar char="o"/>
            </a:pPr>
            <a:r>
              <a:rPr lang="en-US" sz="2800" dirty="0"/>
              <a:t>Onomatopoeia is a figure of speech in which words evoke the actual sound of the thing they refer to or describe. The </a:t>
            </a:r>
            <a:r>
              <a:rPr lang="en-US" sz="2800" b="1" dirty="0"/>
              <a:t>“boom” of a firework exploding</a:t>
            </a:r>
            <a:r>
              <a:rPr lang="en-US" sz="2800" dirty="0"/>
              <a:t>, the “tick tock” of a clock, and the “ding dong” of a doorbell are all examples of onomatopoeia.</a:t>
            </a:r>
            <a:endParaRPr lang="en-US" sz="44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7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349251" y="1690688"/>
            <a:ext cx="11493500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FF0000"/>
                </a:solidFill>
              </a:rPr>
              <a:t>INDENT</a:t>
            </a:r>
            <a:r>
              <a:rPr lang="en-US" altLang="en-US" sz="3600" dirty="0" smtClean="0">
                <a:solidFill>
                  <a:srgbClr val="FF0000"/>
                </a:solidFill>
              </a:rPr>
              <a:t>!!!! </a:t>
            </a:r>
            <a:r>
              <a:rPr lang="en-US" altLang="en-US" sz="2800" dirty="0" smtClean="0"/>
              <a:t>(</a:t>
            </a:r>
            <a:r>
              <a:rPr lang="en-US" sz="2400" dirty="0" smtClean="0"/>
              <a:t>To </a:t>
            </a:r>
            <a:r>
              <a:rPr lang="en-US" sz="2400" dirty="0"/>
              <a:t>indent is to begin text with a blank space between it and the margin. When you're writing an essay, you can indent the first sentence of each </a:t>
            </a:r>
            <a:r>
              <a:rPr lang="en-US" sz="2400" dirty="0" smtClean="0"/>
              <a:t>paragraph).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Needs </a:t>
            </a:r>
            <a:r>
              <a:rPr lang="en-US" altLang="en-US" sz="2800" dirty="0"/>
              <a:t>to be </a:t>
            </a:r>
            <a:r>
              <a:rPr lang="en-US" altLang="en-US" sz="2800" b="1" dirty="0"/>
              <a:t>3-5 sentences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b="1" u="sng" dirty="0"/>
              <a:t>NO </a:t>
            </a:r>
            <a:r>
              <a:rPr lang="en-US" altLang="en-US" sz="2800" dirty="0"/>
              <a:t>“I” in the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</a:rPr>
              <a:t>NEVER</a:t>
            </a:r>
            <a:r>
              <a:rPr lang="en-US" altLang="en-US" sz="2800" dirty="0"/>
              <a:t> say “Let me tell you…” or “I am going to tell you about...” </a:t>
            </a:r>
            <a:r>
              <a:rPr lang="en-US" altLang="en-US" sz="2800" dirty="0">
                <a:sym typeface="Wingdings" panose="05000000000000000000" pitchFamily="2" charset="2"/>
              </a:rPr>
              <a:t> ABSOLUTELY NOTHING like that…</a:t>
            </a:r>
            <a:r>
              <a:rPr lang="en-US" altLang="en-US" sz="2800" b="1" u="sng" dirty="0">
                <a:sym typeface="Wingdings" panose="05000000000000000000" pitchFamily="2" charset="2"/>
              </a:rPr>
              <a:t>EVER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The wording needs to </a:t>
            </a:r>
            <a:r>
              <a:rPr lang="en-US" altLang="en-US" sz="2800" b="1" dirty="0"/>
              <a:t>concise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clear</a:t>
            </a:r>
            <a:r>
              <a:rPr lang="en-US" altLang="en-US" sz="2800" b="1" dirty="0" smtClean="0">
                <a:sym typeface="Wingdings" panose="05000000000000000000" pitchFamily="2" charset="2"/>
              </a:rPr>
              <a:t>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ym typeface="Wingdings" panose="05000000000000000000" pitchFamily="2" charset="2"/>
              </a:rPr>
              <a:t> </a:t>
            </a:r>
            <a:r>
              <a:rPr lang="en-US" altLang="en-US" sz="2800" b="1" dirty="0">
                <a:sym typeface="Wingdings" panose="05000000000000000000" pitchFamily="2" charset="2"/>
              </a:rPr>
              <a:t>NO EXTRA information…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800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2800" b="1" u="sng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44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sz="44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7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 Black" pitchFamily="34" charset="0"/>
              </a:rPr>
              <a:t>INTRODUCTION</a:t>
            </a:r>
            <a:r>
              <a:rPr lang="en-US" sz="7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414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/>
          <p:cNvSpPr txBox="1">
            <a:spLocks noChangeArrowheads="1"/>
          </p:cNvSpPr>
          <p:nvPr/>
        </p:nvSpPr>
        <p:spPr bwMode="auto">
          <a:xfrm>
            <a:off x="406400" y="1905000"/>
            <a:ext cx="80264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</a:rPr>
              <a:t>A sentence that </a:t>
            </a:r>
            <a:r>
              <a:rPr lang="en-US" alt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grabs the reader’s attention</a:t>
            </a:r>
            <a:r>
              <a:rPr lang="en-US" altLang="en-US" sz="2800" dirty="0">
                <a:latin typeface="Arial" panose="020B0604020202020204" pitchFamily="34" charset="0"/>
              </a:rPr>
              <a:t>. It should relate to the broad idea of the topic in 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</a:rPr>
              <a:t>a high-interest way.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Arial" panose="020B0604020202020204" pitchFamily="34" charset="0"/>
              </a:rPr>
              <a:t>GOOD ones are: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800" dirty="0">
                <a:latin typeface="Arial" panose="020B0604020202020204" pitchFamily="34" charset="0"/>
              </a:rPr>
              <a:t>-an amazing fact</a:t>
            </a:r>
            <a:br>
              <a:rPr lang="en-US" altLang="en-US" sz="2800" dirty="0">
                <a:latin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</a:rPr>
              <a:t>-a detailed description</a:t>
            </a:r>
            <a:br>
              <a:rPr lang="en-US" altLang="en-US" sz="2800" dirty="0">
                <a:latin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</a:rPr>
              <a:t>-a quote, proverb</a:t>
            </a:r>
            <a:br>
              <a:rPr lang="en-US" altLang="en-US" sz="2800" dirty="0">
                <a:latin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</a:rPr>
              <a:t>-a bold opinion</a:t>
            </a:r>
            <a:br>
              <a:rPr lang="en-US" altLang="en-US" sz="2800" dirty="0">
                <a:latin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</a:rPr>
              <a:t>-a statistic</a:t>
            </a:r>
          </a:p>
        </p:txBody>
      </p:sp>
      <p:pic>
        <p:nvPicPr>
          <p:cNvPr id="11267" name="Picture 7" descr="C:\Documents and Settings\gayle.cooper.INTRANET\Local Settings\Temporary Internet Files\Content.IE5\HT6LUHVX\MM900336585[1].gif"/>
          <p:cNvPicPr>
            <a:picLocks noGrp="1" noChangeAspect="1" noChangeArrowheads="1" noCrop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3600" y="3036889"/>
            <a:ext cx="5080000" cy="2720975"/>
          </a:xfrm>
          <a:noFill/>
        </p:spPr>
      </p:pic>
      <p:sp>
        <p:nvSpPr>
          <p:cNvPr id="2" name="Rectangle 1"/>
          <p:cNvSpPr/>
          <p:nvPr/>
        </p:nvSpPr>
        <p:spPr>
          <a:xfrm>
            <a:off x="1930401" y="488751"/>
            <a:ext cx="8026399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 Black" pitchFamily="34" charset="0"/>
              </a:rPr>
              <a:t>HOOK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39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&lt;strong&gt;pencil&lt;/strong&gt;-icon-5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2170">
            <a:off x="8065373" y="3548636"/>
            <a:ext cx="3843930" cy="290626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3759200" y="-92440"/>
            <a:ext cx="4634923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 Black" pitchFamily="34" charset="0"/>
              </a:rPr>
              <a:t>HOOK </a:t>
            </a:r>
            <a:b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 Black" pitchFamily="34" charset="0"/>
              </a:rPr>
            </a:b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 Black" pitchFamily="34" charset="0"/>
              </a:rPr>
              <a:t>(PRACTICE)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86148" y="2106087"/>
            <a:ext cx="6096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dirty="0"/>
              <a:t>Your turn!! Practice brainstorming possible </a:t>
            </a:r>
            <a:r>
              <a:rPr lang="en-US" altLang="en-US" sz="2800" b="1" dirty="0"/>
              <a:t>HOOK </a:t>
            </a:r>
            <a:r>
              <a:rPr lang="en-US" altLang="en-US" sz="2800" dirty="0"/>
              <a:t>sentence ideas over the prompt. Ask yourself…what will catch my readers attention?</a:t>
            </a:r>
          </a:p>
        </p:txBody>
      </p:sp>
      <p:sp>
        <p:nvSpPr>
          <p:cNvPr id="12293" name="TextBox 7"/>
          <p:cNvSpPr txBox="1">
            <a:spLocks noChangeArrowheads="1"/>
          </p:cNvSpPr>
          <p:nvPr/>
        </p:nvSpPr>
        <p:spPr bwMode="auto">
          <a:xfrm>
            <a:off x="629920" y="5287962"/>
            <a:ext cx="8534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200" dirty="0"/>
              <a:t> Now, pick 1 of your best brainstorm ideas, and create a statement that will catch your readers interest…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49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i="1" smtClean="0"/>
              <a:t>How and Why</a:t>
            </a:r>
            <a:r>
              <a:rPr lang="en-US" smtClean="0"/>
              <a:t> of Writing</a:t>
            </a:r>
          </a:p>
        </p:txBody>
      </p:sp>
      <p:pic>
        <p:nvPicPr>
          <p:cNvPr id="7172" name="Picture 4" descr="MCj041239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432" y="4480561"/>
            <a:ext cx="2956984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6" descr="MPj043946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128" y="4090416"/>
            <a:ext cx="3759200" cy="213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108" y="228600"/>
            <a:ext cx="5925085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 Black" pitchFamily="34" charset="0"/>
              </a:rPr>
              <a:t>HOOK </a:t>
            </a:r>
            <a:b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 Black" pitchFamily="34" charset="0"/>
              </a:rPr>
            </a:b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 Black" pitchFamily="34" charset="0"/>
              </a:rPr>
              <a:t>(Turn and Talk)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46051" y="1349376"/>
            <a:ext cx="112776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endParaRPr lang="en-US" altLang="en-US" sz="3200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en-US" sz="3200" b="1" dirty="0" smtClean="0"/>
              <a:t>10 minutes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3200" dirty="0" smtClean="0"/>
              <a:t>Share your</a:t>
            </a:r>
            <a:r>
              <a:rPr lang="en-US" altLang="en-US" sz="3200" b="1" dirty="0" smtClean="0"/>
              <a:t> HOOK </a:t>
            </a:r>
            <a:r>
              <a:rPr lang="en-US" altLang="en-US" sz="3200" dirty="0" smtClean="0"/>
              <a:t>sentences with your shoulder partner.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3200" dirty="0" smtClean="0"/>
              <a:t>Ask yourself</a:t>
            </a:r>
          </a:p>
          <a:p>
            <a:pPr marL="1200150" lvl="1" indent="-457200">
              <a:buFont typeface="Arial" panose="020B0604020202020204" pitchFamily="34" charset="0"/>
              <a:buChar char="•"/>
              <a:defRPr/>
            </a:pPr>
            <a:r>
              <a:rPr lang="en-US" altLang="en-US" sz="3200" dirty="0" smtClean="0"/>
              <a:t>Does my </a:t>
            </a:r>
            <a:r>
              <a:rPr lang="en-US" altLang="en-US" sz="3200" b="1" dirty="0" smtClean="0"/>
              <a:t>HOOK</a:t>
            </a:r>
            <a:r>
              <a:rPr lang="en-US" altLang="en-US" sz="3200" dirty="0" smtClean="0"/>
              <a:t> catch the attention of my reader? If not, what can I do to improve this?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3200" dirty="0" smtClean="0"/>
              <a:t>Help each other create a stronger hook sentence.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3200" dirty="0" smtClean="0"/>
              <a:t>Class “share out louds”</a:t>
            </a:r>
          </a:p>
        </p:txBody>
      </p:sp>
    </p:spTree>
    <p:extLst>
      <p:ext uri="{BB962C8B-B14F-4D97-AF65-F5344CB8AC3E}">
        <p14:creationId xmlns:p14="http://schemas.microsoft.com/office/powerpoint/2010/main" val="3569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Content Placeholder 2" descr="Free Stock Photo 10861 crowd of &lt;strong&gt;people&lt;/strong&gt; | freeimageslive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34088" y="1095475"/>
            <a:ext cx="3210115" cy="2407586"/>
          </a:xfrm>
        </p:spPr>
      </p:pic>
      <p:sp>
        <p:nvSpPr>
          <p:cNvPr id="4" name="Rectangle 3"/>
          <p:cNvSpPr/>
          <p:nvPr/>
        </p:nvSpPr>
        <p:spPr>
          <a:xfrm>
            <a:off x="738293" y="85229"/>
            <a:ext cx="11617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latin typeface="Arial Black" pitchFamily="34" charset="0"/>
              </a:rPr>
              <a:t>BROAD STATEMENT </a:t>
            </a:r>
            <a:r>
              <a:rPr lang="en-US" sz="2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latin typeface="Arial Black" pitchFamily="34" charset="0"/>
              </a:rPr>
              <a:t> </a:t>
            </a:r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latin typeface="Arial Black" pitchFamily="34" charset="0"/>
              </a:rPr>
              <a:t>/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latin typeface="Arial Black" pitchFamily="34" charset="0"/>
              </a:rPr>
              <a:t>V</a:t>
            </a:r>
            <a:r>
              <a:rPr 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latin typeface="Arial Black" pitchFamily="34" charset="0"/>
              </a:rPr>
              <a:t>isionary Approach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C000"/>
              </a:solidFill>
              <a:latin typeface="Arial Black" pitchFamily="34" charset="0"/>
            </a:endParaRPr>
          </a:p>
        </p:txBody>
      </p:sp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508000" y="921269"/>
            <a:ext cx="497840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4000" dirty="0"/>
              <a:t>Idea or statement that covers a </a:t>
            </a:r>
            <a:r>
              <a:rPr lang="en-US" altLang="en-US" sz="4000" b="1" dirty="0"/>
              <a:t>large</a:t>
            </a:r>
            <a:r>
              <a:rPr lang="en-US" altLang="en-US" sz="4000" dirty="0"/>
              <a:t> range of people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4775200" y="5160893"/>
            <a:ext cx="8534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 dirty="0"/>
              <a:t>EXAMPLE: People all </a:t>
            </a:r>
          </a:p>
          <a:p>
            <a:pPr eaLnBrk="1" hangingPunct="1"/>
            <a:r>
              <a:rPr lang="en-US" altLang="en-US" sz="3200" dirty="0"/>
              <a:t>over the world love animals</a:t>
            </a:r>
            <a:r>
              <a:rPr lang="en-US" altLang="en-US" dirty="0"/>
              <a:t>. </a:t>
            </a:r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5366264" y="2635246"/>
            <a:ext cx="363519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C00000"/>
                </a:solidFill>
              </a:rPr>
              <a:t>Meaning, the statement can be applied to MANY people</a:t>
            </a:r>
          </a:p>
        </p:txBody>
      </p:sp>
      <p:sp>
        <p:nvSpPr>
          <p:cNvPr id="11" name="Right Arrow 10"/>
          <p:cNvSpPr/>
          <p:nvPr/>
        </p:nvSpPr>
        <p:spPr>
          <a:xfrm rot="18201940">
            <a:off x="9014773" y="3757379"/>
            <a:ext cx="1501276" cy="1117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Explosion 1 2"/>
          <p:cNvSpPr/>
          <p:nvPr/>
        </p:nvSpPr>
        <p:spPr>
          <a:xfrm flipH="1" flipV="1">
            <a:off x="1" y="3021013"/>
            <a:ext cx="4485217" cy="3784600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5" name="TextBox 4"/>
          <p:cNvSpPr txBox="1">
            <a:spLocks noChangeArrowheads="1"/>
          </p:cNvSpPr>
          <p:nvPr/>
        </p:nvSpPr>
        <p:spPr bwMode="auto">
          <a:xfrm>
            <a:off x="1615017" y="4249738"/>
            <a:ext cx="2540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KEY WORDS:</a:t>
            </a:r>
            <a:br>
              <a:rPr lang="en-US" altLang="en-US"/>
            </a:br>
            <a:r>
              <a:rPr lang="en-US" altLang="en-US"/>
              <a:t>Always</a:t>
            </a:r>
            <a:br>
              <a:rPr lang="en-US" altLang="en-US"/>
            </a:br>
            <a:r>
              <a:rPr lang="en-US" altLang="en-US"/>
              <a:t>All</a:t>
            </a:r>
            <a:br>
              <a:rPr lang="en-US" altLang="en-US"/>
            </a:br>
            <a:r>
              <a:rPr lang="en-US" altLang="en-US"/>
              <a:t>Many</a:t>
            </a:r>
            <a:br>
              <a:rPr lang="en-US" altLang="en-US"/>
            </a:br>
            <a:r>
              <a:rPr lang="en-US" altLang="en-US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17378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6800" y="22860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 Black" pitchFamily="34" charset="0"/>
              </a:rPr>
              <a:t>BROAD STATMENT</a:t>
            </a:r>
            <a:b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 Black" pitchFamily="34" charset="0"/>
              </a:rPr>
            </a:br>
            <a:r>
              <a:rPr lang="en-US" sz="4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 Black" pitchFamily="34" charset="0"/>
              </a:rPr>
              <a:t>(PRACTICE)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406400" y="1709739"/>
            <a:ext cx="112776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4000" dirty="0">
              <a:solidFill>
                <a:srgbClr val="FF0000"/>
              </a:solidFill>
            </a:endParaRPr>
          </a:p>
          <a:p>
            <a:r>
              <a:rPr lang="en-US" altLang="en-US" sz="4000" dirty="0"/>
              <a:t>Your turn!! Practice brainstorming possible </a:t>
            </a:r>
            <a:r>
              <a:rPr lang="en-US" altLang="en-US" sz="4000" b="1" dirty="0"/>
              <a:t>BROAD STATEMENT </a:t>
            </a:r>
            <a:r>
              <a:rPr lang="en-US" altLang="en-US" sz="4000" dirty="0"/>
              <a:t>ideas over the provided prompt. Ask yourself…Can my </a:t>
            </a:r>
            <a:r>
              <a:rPr lang="en-US" altLang="en-US" sz="4000" b="1" dirty="0"/>
              <a:t>BROAD STATEMENT </a:t>
            </a:r>
            <a:r>
              <a:rPr lang="en-US" altLang="en-US" sz="4000" dirty="0"/>
              <a:t>be applied to MANY people?</a:t>
            </a:r>
          </a:p>
        </p:txBody>
      </p:sp>
    </p:spTree>
    <p:extLst>
      <p:ext uri="{BB962C8B-B14F-4D97-AF65-F5344CB8AC3E}">
        <p14:creationId xmlns:p14="http://schemas.microsoft.com/office/powerpoint/2010/main" val="22997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/>
          </p:nvPr>
        </p:nvSpPr>
        <p:spPr>
          <a:xfrm>
            <a:off x="788416" y="1862201"/>
            <a:ext cx="10566400" cy="21336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 b="1" dirty="0" smtClean="0"/>
              <a:t>Idea that applies to fewer people or situations</a:t>
            </a:r>
          </a:p>
        </p:txBody>
      </p:sp>
      <p:pic>
        <p:nvPicPr>
          <p:cNvPr id="17411" name="Picture 4" descr="Log in | Sign Up Upload Clip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3124201"/>
            <a:ext cx="4303184" cy="267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22400" y="228600"/>
            <a:ext cx="99568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 Black" pitchFamily="34" charset="0"/>
              </a:rPr>
              <a:t>GENERAL STATMENT</a:t>
            </a:r>
          </a:p>
          <a:p>
            <a:pPr algn="ctr">
              <a:defRPr/>
            </a:pPr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/>
            </a:r>
            <a:b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9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0800" y="15240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latin typeface="Arial Black" pitchFamily="34" charset="0"/>
              </a:rPr>
              <a:t>GENERAL </a:t>
            </a:r>
            <a:r>
              <a:rPr 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latin typeface="Arial Black" pitchFamily="34" charset="0"/>
              </a:rPr>
              <a:t>STATEMENT  (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latin typeface="Arial Black" pitchFamily="34" charset="0"/>
              </a:rPr>
              <a:t>Turn </a:t>
            </a:r>
            <a:r>
              <a:rPr 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latin typeface="Arial Black" pitchFamily="34" charset="0"/>
              </a:rPr>
              <a:t>&amp;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latin typeface="Arial Black" pitchFamily="34" charset="0"/>
              </a:rPr>
              <a:t>Talk 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000" y="1143001"/>
            <a:ext cx="107696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000" b="1" dirty="0" smtClean="0"/>
              <a:t>5 </a:t>
            </a:r>
            <a:r>
              <a:rPr lang="en-US" altLang="en-US" sz="3000" b="1" dirty="0"/>
              <a:t>minutes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Ask yourself”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Is my </a:t>
            </a:r>
            <a:r>
              <a:rPr lang="en-US" altLang="en-US" sz="2400" b="1" dirty="0"/>
              <a:t>GENERAL STATEMENT </a:t>
            </a:r>
            <a:r>
              <a:rPr lang="en-US" altLang="en-US" sz="2400" dirty="0"/>
              <a:t>more specific then my broad statement??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alt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Share </a:t>
            </a:r>
            <a:r>
              <a:rPr lang="en-US" altLang="en-US" sz="2400" dirty="0"/>
              <a:t>your </a:t>
            </a:r>
            <a:r>
              <a:rPr lang="en-US" altLang="en-US" sz="2400" b="1" dirty="0"/>
              <a:t>GENERAL STATMENT </a:t>
            </a:r>
            <a:r>
              <a:rPr lang="en-US" altLang="en-US" sz="2400" dirty="0"/>
              <a:t>with your shoulder partner.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Help </a:t>
            </a:r>
            <a:r>
              <a:rPr lang="en-US" altLang="en-US" sz="2400" dirty="0"/>
              <a:t>each other create a </a:t>
            </a:r>
            <a:r>
              <a:rPr lang="en-US" altLang="en-US" sz="2400" b="1" dirty="0"/>
              <a:t>GENERAL STATEMENT </a:t>
            </a:r>
            <a:r>
              <a:rPr lang="en-US" altLang="en-US" sz="2400" dirty="0"/>
              <a:t>that is focused around the prompt and is a little more specific than your broad statement.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Class “share </a:t>
            </a:r>
            <a:r>
              <a:rPr lang="en-US" altLang="en-US" sz="2400" dirty="0" smtClean="0"/>
              <a:t>out louds</a:t>
            </a:r>
            <a:r>
              <a:rPr lang="en-US" altLang="en-US" sz="2400" dirty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511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1066801"/>
            <a:ext cx="10363200" cy="25336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Let’s think about it in relation to comparing and contrasting a book and a movie…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5842" name="Picture 2" descr="C:\Users\gillvo\AppData\Local\Microsoft\Windows\Temporary Internet Files\Content.IE5\KL3UK36Y\large-book-on-its-side-33.3-15421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477" y="3886201"/>
            <a:ext cx="230192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3" name="Picture 3" descr="C:\Users\gillvo\AppData\Local\Microsoft\Windows\Temporary Internet Files\Content.IE5\GP330IC3\movie-making-software-children-200X2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999" y="3886201"/>
            <a:ext cx="2244132" cy="168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88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755348"/>
              </p:ext>
            </p:extLst>
          </p:nvPr>
        </p:nvGraphicFramePr>
        <p:xfrm>
          <a:off x="812800" y="1752600"/>
          <a:ext cx="10668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Introduction</a:t>
                      </a:r>
                      <a:endParaRPr lang="en-US" sz="4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Point</a:t>
                      </a:r>
                      <a:r>
                        <a:rPr lang="en-US" sz="4000" baseline="0" dirty="0" smtClean="0"/>
                        <a:t> #1 </a:t>
                      </a:r>
                      <a:r>
                        <a:rPr lang="en-US" sz="2800" baseline="0" dirty="0" smtClean="0"/>
                        <a:t>(Characters in book and movie)</a:t>
                      </a:r>
                      <a:endParaRPr lang="en-US" sz="28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l"/>
                      <a:r>
                        <a:rPr lang="en-US" sz="4000" dirty="0" smtClean="0"/>
                        <a:t>Point #2 </a:t>
                      </a:r>
                      <a:r>
                        <a:rPr lang="en-US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(Setting in book and movie)</a:t>
                      </a:r>
                      <a:endParaRPr lang="en-US" sz="2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Conclusion</a:t>
                      </a:r>
                      <a:endParaRPr lang="en-US" sz="4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121920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    </a:t>
            </a:r>
            <a:r>
              <a:rPr lang="en-US" b="1" dirty="0" smtClean="0">
                <a:solidFill>
                  <a:srgbClr val="FFC000"/>
                </a:solidFill>
                <a:latin typeface="Arial Black" pitchFamily="34" charset="0"/>
              </a:rPr>
              <a:t>Point by Point Method</a:t>
            </a:r>
            <a:endParaRPr lang="en-US" sz="3200" dirty="0">
              <a:solidFill>
                <a:srgbClr val="FFC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05664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Arial Black" pitchFamily="34" charset="0"/>
              </a:rPr>
              <a:t>Transitional Words and Phrases to Compare/Contrast</a:t>
            </a:r>
            <a:endParaRPr lang="en-US" b="1" dirty="0">
              <a:solidFill>
                <a:srgbClr val="FFC000"/>
              </a:solidFill>
              <a:latin typeface="Arial Black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1828800" y="2376450"/>
            <a:ext cx="4364736" cy="3429000"/>
          </a:xfrm>
        </p:spPr>
        <p:txBody>
          <a:bodyPr>
            <a:normAutofit fontScale="850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also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and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another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in the same way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likewise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moreover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similarly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too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6705600" y="2286001"/>
            <a:ext cx="4364736" cy="3432175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although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but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even though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however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on the other hand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unlike</a:t>
            </a:r>
          </a:p>
          <a:p>
            <a:pPr>
              <a:buFont typeface="Courier New" pitchFamily="49" charset="0"/>
              <a:buChar char="o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yet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1828801" y="1752600"/>
            <a:ext cx="4364567" cy="639762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Compare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705601" y="1736688"/>
            <a:ext cx="4364567" cy="639762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Contrast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C000"/>
                </a:solidFill>
                <a:latin typeface="Arial Black" pitchFamily="34" charset="0"/>
              </a:rPr>
              <a:t>Thesis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29385"/>
            <a:ext cx="10363200" cy="4525963"/>
          </a:xfrm>
        </p:spPr>
        <p:txBody>
          <a:bodyPr/>
          <a:lstStyle/>
          <a:p>
            <a:r>
              <a:rPr lang="en-US" sz="2800" dirty="0" smtClean="0"/>
              <a:t>Although my family and I have taken many vacations, none was more exciting than </a:t>
            </a:r>
            <a:r>
              <a:rPr lang="en-US" sz="2800" dirty="0" smtClean="0">
                <a:solidFill>
                  <a:srgbClr val="FF33CC"/>
                </a:solidFill>
              </a:rPr>
              <a:t>a trip to the Muree.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C000"/>
                </a:solidFill>
                <a:latin typeface="Arial Black" pitchFamily="34" charset="0"/>
              </a:rPr>
              <a:t>Subtopics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34313"/>
            <a:ext cx="10566400" cy="4525963"/>
          </a:xfrm>
        </p:spPr>
        <p:txBody>
          <a:bodyPr/>
          <a:lstStyle/>
          <a:p>
            <a:r>
              <a:rPr lang="en-US" sz="2800" dirty="0" smtClean="0"/>
              <a:t>The Muree was a great place to visit </a:t>
            </a:r>
            <a:r>
              <a:rPr lang="en-US" sz="2800" dirty="0" smtClean="0">
                <a:solidFill>
                  <a:srgbClr val="FF33CC"/>
                </a:solidFill>
              </a:rPr>
              <a:t>because of the spectacular views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2060"/>
                </a:solidFill>
              </a:rPr>
              <a:t>the challenging hike to the top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3300"/>
                </a:solidFill>
              </a:rPr>
              <a:t>and the time we had to bond as a family.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3873121"/>
            <a:ext cx="3327400" cy="19526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44001" y="4038601"/>
            <a:ext cx="2832100" cy="16000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860" y="3856556"/>
            <a:ext cx="3353480" cy="1689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752600"/>
            <a:ext cx="11582400" cy="4343400"/>
          </a:xfrm>
        </p:spPr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>
              <a:buFont typeface="Courier New" pitchFamily="49" charset="0"/>
              <a:buChar char="o"/>
            </a:pPr>
            <a:r>
              <a:rPr lang="en-US" sz="2400" dirty="0">
                <a:solidFill>
                  <a:srgbClr val="C00000"/>
                </a:solidFill>
                <a:latin typeface="Arial Black" pitchFamily="34" charset="0"/>
              </a:rPr>
              <a:t>By the end of this lesson, students will know:</a:t>
            </a:r>
            <a:endParaRPr lang="en-US" sz="2400" dirty="0" smtClean="0">
              <a:solidFill>
                <a:srgbClr val="C00000"/>
              </a:solidFill>
              <a:effectLst/>
              <a:latin typeface="Arial Black" pitchFamily="34" charset="0"/>
              <a:cs typeface="Arial" pitchFamily="34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2400" dirty="0" smtClean="0">
                <a:effectLst/>
                <a:latin typeface="Arial Black" pitchFamily="34" charset="0"/>
                <a:cs typeface="Arial" pitchFamily="34" charset="0"/>
              </a:rPr>
              <a:t>organizational </a:t>
            </a:r>
            <a:r>
              <a:rPr lang="en-US" sz="2400" dirty="0">
                <a:effectLst/>
                <a:latin typeface="Arial Black" pitchFamily="34" charset="0"/>
                <a:cs typeface="Arial" pitchFamily="34" charset="0"/>
              </a:rPr>
              <a:t>strategies to convey ideas and concepts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dirty="0">
                <a:effectLst/>
                <a:latin typeface="Arial Black" pitchFamily="34" charset="0"/>
                <a:cs typeface="Arial" pitchFamily="34" charset="0"/>
              </a:rPr>
              <a:t>the difference between informational and explanatory texts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dirty="0">
                <a:effectLst/>
                <a:latin typeface="Arial Black" pitchFamily="34" charset="0"/>
                <a:cs typeface="Arial" pitchFamily="34" charset="0"/>
              </a:rPr>
              <a:t>both informational and explanatory texts are classified as expository </a:t>
            </a:r>
            <a:r>
              <a:rPr lang="en-US" sz="2400" dirty="0" smtClean="0">
                <a:effectLst/>
                <a:latin typeface="Arial Black" pitchFamily="34" charset="0"/>
                <a:cs typeface="Arial" pitchFamily="34" charset="0"/>
              </a:rPr>
              <a:t>texts</a:t>
            </a:r>
            <a:endParaRPr lang="en-US" sz="2400" dirty="0">
              <a:effectLst/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0" y="0"/>
            <a:ext cx="8607552" cy="17827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C000"/>
                </a:solidFill>
                <a:latin typeface="Arial Black" pitchFamily="34" charset="0"/>
              </a:rPr>
              <a:t>Objectives</a:t>
            </a:r>
            <a:endParaRPr lang="en-US" sz="6000" b="1" dirty="0">
              <a:solidFill>
                <a:srgbClr val="FFC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4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C000"/>
                </a:solidFill>
                <a:latin typeface="Arial Black" pitchFamily="34" charset="0"/>
              </a:rPr>
              <a:t>Topic Sentence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Muree offered </a:t>
            </a:r>
            <a:r>
              <a:rPr lang="en-US" sz="2800" dirty="0" smtClean="0">
                <a:solidFill>
                  <a:schemeClr val="tx2"/>
                </a:solidFill>
              </a:rPr>
              <a:t>spectacular views</a:t>
            </a:r>
            <a:r>
              <a:rPr lang="en-US" sz="2800" dirty="0" smtClean="0"/>
              <a:t> like I had never seen before.</a:t>
            </a:r>
          </a:p>
        </p:txBody>
      </p:sp>
      <p:sp>
        <p:nvSpPr>
          <p:cNvPr id="2" name="AutoShape 2" descr="Muree - Home | Facebook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72605" y="1743456"/>
            <a:ext cx="3721100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1" y="3810001"/>
            <a:ext cx="6896100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4008715"/>
            <a:ext cx="345440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C000"/>
                </a:solidFill>
              </a:rPr>
              <a:t>Element 3: Transitions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1"/>
            <a:ext cx="10160000" cy="4525963"/>
          </a:xfrm>
        </p:spPr>
        <p:txBody>
          <a:bodyPr/>
          <a:lstStyle/>
          <a:p>
            <a:r>
              <a:rPr lang="en-US" sz="2800" dirty="0" smtClean="0"/>
              <a:t>Like shifting from one gear to the next in a car, </a:t>
            </a:r>
            <a:r>
              <a:rPr lang="en-US" sz="2800" dirty="0" smtClean="0">
                <a:solidFill>
                  <a:schemeClr val="tx2"/>
                </a:solidFill>
              </a:rPr>
              <a:t>a transition shifts from one paragraph to the next</a:t>
            </a:r>
            <a:r>
              <a:rPr lang="en-US" sz="2800" dirty="0" smtClean="0">
                <a:solidFill>
                  <a:srgbClr val="FF33CC"/>
                </a:solidFill>
              </a:rPr>
              <a:t>.</a:t>
            </a:r>
          </a:p>
          <a:p>
            <a:r>
              <a:rPr lang="en-US" sz="2800" dirty="0" smtClean="0">
                <a:solidFill>
                  <a:srgbClr val="FF33CC"/>
                </a:solidFill>
              </a:rPr>
              <a:t> It is the glue of an essay.</a:t>
            </a:r>
          </a:p>
        </p:txBody>
      </p:sp>
      <p:pic>
        <p:nvPicPr>
          <p:cNvPr id="18436" name="Picture 6" descr="MPj0427710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550400" y="4038600"/>
            <a:ext cx="2133600" cy="16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C000"/>
                </a:solidFill>
                <a:latin typeface="Arial Black" pitchFamily="34" charset="0"/>
              </a:rPr>
              <a:t>Transition Example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075689"/>
            <a:ext cx="10261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Paragraph One: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FF33CC"/>
                </a:solidFill>
              </a:rPr>
              <a:t>This task can become easier and more rewarding when students use two comprehension categories, such as surveying textbooks or tell backs.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>
              <a:solidFill>
                <a:srgbClr val="FF33CC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Transition: </a:t>
            </a:r>
            <a:r>
              <a:rPr lang="en-US" sz="2400" b="1" dirty="0" smtClean="0">
                <a:solidFill>
                  <a:schemeClr val="tx2"/>
                </a:solidFill>
              </a:rPr>
              <a:t>One powerful strategy is a chapter study guide </a:t>
            </a:r>
            <a:r>
              <a:rPr lang="en-US" sz="2400" b="1" dirty="0" smtClean="0">
                <a:solidFill>
                  <a:srgbClr val="002060"/>
                </a:solidFill>
              </a:rPr>
              <a:t>to help you review textbooks.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FFC000"/>
                </a:solidFill>
                <a:latin typeface="Arial Black" pitchFamily="34" charset="0"/>
              </a:rPr>
              <a:t>Element 4: Evidence and Examples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85216" y="1905001"/>
            <a:ext cx="99568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b="1" dirty="0" smtClean="0"/>
              <a:t>Your evidence </a:t>
            </a:r>
            <a:r>
              <a:rPr lang="en-US" sz="2800" b="1" dirty="0" smtClean="0">
                <a:solidFill>
                  <a:srgbClr val="FF3300"/>
                </a:solidFill>
              </a:rPr>
              <a:t>is the meat of the essay.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FF33CC"/>
                </a:solidFill>
              </a:rPr>
              <a:t>You need to prove what you know.</a:t>
            </a:r>
          </a:p>
          <a:p>
            <a:pPr>
              <a:buFontTx/>
              <a:buNone/>
            </a:pPr>
            <a:r>
              <a:rPr lang="en-US" sz="2800" b="1" dirty="0" smtClean="0"/>
              <a:t>Remember the E’s:</a:t>
            </a:r>
          </a:p>
          <a:p>
            <a:pPr>
              <a:buFontTx/>
              <a:buNone/>
            </a:pPr>
            <a:r>
              <a:rPr lang="en-US" sz="2800" b="1" dirty="0" smtClean="0"/>
              <a:t>-</a:t>
            </a:r>
            <a:r>
              <a:rPr lang="en-US" sz="2800" b="1" dirty="0" smtClean="0">
                <a:solidFill>
                  <a:srgbClr val="FF3300"/>
                </a:solidFill>
              </a:rPr>
              <a:t>E</a:t>
            </a:r>
            <a:r>
              <a:rPr lang="en-US" sz="2800" b="1" dirty="0" smtClean="0"/>
              <a:t>xamples</a:t>
            </a:r>
          </a:p>
          <a:p>
            <a:pPr>
              <a:buFontTx/>
              <a:buNone/>
            </a:pPr>
            <a:r>
              <a:rPr lang="en-US" sz="2800" b="1" dirty="0" smtClean="0"/>
              <a:t>-</a:t>
            </a:r>
            <a:r>
              <a:rPr lang="en-US" sz="2800" b="1" dirty="0" smtClean="0">
                <a:solidFill>
                  <a:srgbClr val="FF3300"/>
                </a:solidFill>
              </a:rPr>
              <a:t>E</a:t>
            </a:r>
            <a:r>
              <a:rPr lang="en-US" sz="2800" b="1" dirty="0" smtClean="0"/>
              <a:t>xplanations</a:t>
            </a:r>
          </a:p>
          <a:p>
            <a:pPr>
              <a:buFontTx/>
              <a:buNone/>
            </a:pPr>
            <a:r>
              <a:rPr lang="en-US" sz="2800" b="1" dirty="0" smtClean="0"/>
              <a:t>-</a:t>
            </a:r>
            <a:r>
              <a:rPr lang="en-US" sz="2800" b="1" dirty="0" smtClean="0">
                <a:solidFill>
                  <a:srgbClr val="FF3300"/>
                </a:solidFill>
              </a:rPr>
              <a:t>E</a:t>
            </a:r>
            <a:r>
              <a:rPr lang="en-US" sz="2800" b="1" dirty="0" smtClean="0"/>
              <a:t>vidence</a:t>
            </a:r>
          </a:p>
          <a:p>
            <a:pPr>
              <a:buFontTx/>
              <a:buNone/>
            </a:pPr>
            <a:r>
              <a:rPr lang="en-US" sz="2800" b="1" dirty="0" smtClean="0"/>
              <a:t>-</a:t>
            </a:r>
            <a:r>
              <a:rPr lang="en-US" sz="2800" b="1" dirty="0" smtClean="0">
                <a:solidFill>
                  <a:srgbClr val="FF3300"/>
                </a:solidFill>
              </a:rPr>
              <a:t>El</a:t>
            </a:r>
            <a:r>
              <a:rPr lang="en-US" sz="2800" b="1" dirty="0" smtClean="0"/>
              <a:t>aboration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C000"/>
                </a:solidFill>
                <a:latin typeface="Arial Black" pitchFamily="34" charset="0"/>
              </a:rPr>
              <a:t>Evidence Example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063497"/>
            <a:ext cx="113792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 smtClean="0">
                <a:solidFill>
                  <a:schemeClr val="folHlink"/>
                </a:solidFill>
              </a:rPr>
              <a:t>Topic Sentence:</a:t>
            </a:r>
          </a:p>
          <a:p>
            <a:pPr>
              <a:buFontTx/>
              <a:buNone/>
            </a:pPr>
            <a:r>
              <a:rPr lang="en-US" sz="2400" b="1" dirty="0" smtClean="0">
                <a:solidFill>
                  <a:schemeClr val="folHlink"/>
                </a:solidFill>
              </a:rPr>
              <a:t> </a:t>
            </a:r>
            <a:r>
              <a:rPr lang="en-US" sz="2400" b="1" dirty="0" smtClean="0"/>
              <a:t>If you look carefully, you may discover unsafe conditions around the house.</a:t>
            </a:r>
          </a:p>
          <a:p>
            <a:pPr>
              <a:buFontTx/>
              <a:buNone/>
            </a:pPr>
            <a:endParaRPr lang="en-US" sz="2400" b="1" dirty="0" smtClean="0"/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FF3300"/>
                </a:solidFill>
              </a:rPr>
              <a:t>Evidence: </a:t>
            </a:r>
            <a:r>
              <a:rPr lang="en-US" sz="2400" b="1" dirty="0" smtClean="0">
                <a:solidFill>
                  <a:schemeClr val="tx2"/>
                </a:solidFill>
              </a:rPr>
              <a:t>Get rid of old rags, papers, trash, and chemicals.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folHlink"/>
                </a:solidFill>
              </a:rPr>
              <a:t>Are your hallways well lit?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33CC"/>
                </a:solidFill>
              </a:rPr>
              <a:t>Make sure all bolts on doors are firmly attached.</a:t>
            </a:r>
          </a:p>
        </p:txBody>
      </p:sp>
      <p:pic>
        <p:nvPicPr>
          <p:cNvPr id="21508" name="Picture 6" descr="MCj0286957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026401" y="4724401"/>
            <a:ext cx="1865359" cy="12195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C000"/>
                </a:solidFill>
                <a:latin typeface="Arial Black" pitchFamily="34" charset="0"/>
              </a:rPr>
              <a:t>Element 5: Conclusion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70560" y="2660905"/>
            <a:ext cx="10464800" cy="4525963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33CC"/>
                </a:solidFill>
              </a:rPr>
              <a:t>Conclusions restate your thesis and subtopics, </a:t>
            </a:r>
            <a:r>
              <a:rPr lang="en-US" sz="2800" b="1" dirty="0" smtClean="0"/>
              <a:t>and </a:t>
            </a:r>
            <a:r>
              <a:rPr lang="en-US" sz="2800" b="1" dirty="0" smtClean="0">
                <a:solidFill>
                  <a:schemeClr val="folHlink"/>
                </a:solidFill>
              </a:rPr>
              <a:t>remind your reader what you wrote about.</a:t>
            </a:r>
          </a:p>
          <a:p>
            <a:r>
              <a:rPr lang="en-US" sz="2800" b="1" dirty="0" smtClean="0">
                <a:solidFill>
                  <a:srgbClr val="FF3300"/>
                </a:solidFill>
              </a:rPr>
              <a:t>They wrap up your writing</a:t>
            </a:r>
            <a:r>
              <a:rPr lang="en-US" sz="2800" b="1" dirty="0" smtClean="0"/>
              <a:t>.</a:t>
            </a:r>
          </a:p>
        </p:txBody>
      </p:sp>
      <p:pic>
        <p:nvPicPr>
          <p:cNvPr id="22532" name="Picture 6" descr="MPj0424372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31200" y="3962400"/>
            <a:ext cx="2336800" cy="175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C000"/>
                </a:solidFill>
                <a:latin typeface="Arial Black" pitchFamily="34" charset="0"/>
              </a:rPr>
              <a:t>Conclusion Example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41577"/>
            <a:ext cx="108712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chemeClr val="folHlink"/>
                </a:solidFill>
              </a:rPr>
              <a:t>Reading, remembering, and using textbook information is a challenge.</a:t>
            </a:r>
            <a:r>
              <a:rPr lang="en-US" sz="2800" b="1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FF33CC"/>
                </a:solidFill>
              </a:rPr>
              <a:t>Using strategies like textbook surveys, tell backs, and journals can help your comprehension.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FF33CC"/>
                </a:solidFill>
              </a:rPr>
              <a:t> </a:t>
            </a:r>
            <a:r>
              <a:rPr lang="en-US" sz="2800" b="1" dirty="0" smtClean="0">
                <a:solidFill>
                  <a:srgbClr val="FF3300"/>
                </a:solidFill>
              </a:rPr>
              <a:t>If you work hard, the results are worth it.</a:t>
            </a:r>
          </a:p>
        </p:txBody>
      </p:sp>
      <p:pic>
        <p:nvPicPr>
          <p:cNvPr id="23556" name="Picture 6" descr="MCj0156991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8432800" y="4495801"/>
            <a:ext cx="2306851" cy="17465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1" y="-158496"/>
            <a:ext cx="12496801" cy="70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290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FFC000"/>
                </a:solidFill>
                <a:latin typeface="Arial Black" pitchFamily="34" charset="0"/>
              </a:rPr>
              <a:t>Editing your essay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Check that you have all the elements of an expository essay: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Reasons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Details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Transition words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Conclusion that re-states your topic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Correct grammar/usage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Coherence, logic and clear writing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547841A-4F3A-BD0C-05EB-AC82A4AAA8E1}"/>
              </a:ext>
            </a:extLst>
          </p:cNvPr>
          <p:cNvSpPr txBox="1"/>
          <p:nvPr/>
        </p:nvSpPr>
        <p:spPr>
          <a:xfrm>
            <a:off x="4605867" y="149901"/>
            <a:ext cx="7586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spc="-300" dirty="0">
                <a:solidFill>
                  <a:schemeClr val="bg1"/>
                </a:solidFill>
                <a:latin typeface="Mont Heavy DEMO" panose="00000A00000000000000" pitchFamily="50" charset="0"/>
                <a:cs typeface="Adobe Arabic" panose="02040503050201020203" pitchFamily="18" charset="-78"/>
              </a:rPr>
              <a:t>Topic/Unit 1 </a:t>
            </a:r>
          </a:p>
          <a:p>
            <a:pPr algn="r"/>
            <a:r>
              <a:rPr lang="en-US" sz="4000" b="1" spc="-300" dirty="0">
                <a:solidFill>
                  <a:schemeClr val="accent4"/>
                </a:solidFill>
                <a:latin typeface="Mont Heavy DEMO" panose="00000A00000000000000" pitchFamily="50" charset="0"/>
                <a:cs typeface="Adobe Arabic" panose="02040503050201020203" pitchFamily="18" charset="-78"/>
              </a:rPr>
              <a:t>Subheading </a:t>
            </a:r>
            <a:r>
              <a:rPr lang="en-US" sz="4000" i="1" spc="-300" dirty="0">
                <a:solidFill>
                  <a:schemeClr val="accent4"/>
                </a:solidFill>
                <a:latin typeface="Mont Heavy DEMO" panose="00000A00000000000000" pitchFamily="50" charset="0"/>
                <a:cs typeface="Adobe Arabic" panose="02040503050201020203" pitchFamily="18" charset="-78"/>
              </a:rPr>
              <a:t>(if any)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0D24F259-8B2E-4B9D-C9E9-B6F87383A63A}"/>
              </a:ext>
            </a:extLst>
          </p:cNvPr>
          <p:cNvSpPr txBox="1">
            <a:spLocks/>
          </p:cNvSpPr>
          <p:nvPr/>
        </p:nvSpPr>
        <p:spPr>
          <a:xfrm>
            <a:off x="0" y="6475857"/>
            <a:ext cx="6916615" cy="382143"/>
          </a:xfrm>
          <a:prstGeom prst="rect">
            <a:avLst/>
          </a:prstGeom>
          <a:solidFill>
            <a:srgbClr val="080349"/>
          </a:solidFill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rgbClr val="FFFF00"/>
                </a:solidFill>
                <a:ea typeface="Arial Unicode MS"/>
                <a:cs typeface="Times New Roman" panose="02020603050405020304" pitchFamily="18" charset="0"/>
              </a:rPr>
              <a:t>Reference: </a:t>
            </a:r>
            <a:r>
              <a:rPr lang="en-US" sz="1600" i="1" dirty="0">
                <a:solidFill>
                  <a:schemeClr val="bg1"/>
                </a:solidFill>
                <a:ea typeface="Arial Unicode MS"/>
                <a:cs typeface="Times New Roman" panose="02020603050405020304" pitchFamily="18" charset="0"/>
              </a:rPr>
              <a:t>Management, Eleventh edition,</a:t>
            </a:r>
            <a:r>
              <a:rPr lang="en-US" sz="1600" i="1" dirty="0">
                <a:solidFill>
                  <a:schemeClr val="bg1"/>
                </a:solidFill>
                <a:ea typeface="Arial Unicode MS"/>
              </a:rPr>
              <a:t> by Stephen P. Robbins and Mary Coulter</a:t>
            </a:r>
            <a:r>
              <a:rPr lang="en-US" sz="1800" i="1" dirty="0">
                <a:solidFill>
                  <a:prstClr val="black"/>
                </a:solidFill>
                <a:latin typeface="Arial"/>
                <a:ea typeface="Arial Unicode MS"/>
              </a:rPr>
              <a:t>. </a:t>
            </a:r>
            <a:endParaRPr lang="en-US" sz="1800" i="1" dirty="0">
              <a:solidFill>
                <a:prstClr val="black"/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algn="l"/>
            <a:endParaRPr lang="en-US" sz="2700" b="1" dirty="0">
              <a:solidFill>
                <a:srgbClr val="1F497D">
                  <a:lumMod val="75000"/>
                </a:srgbClr>
              </a:solid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9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82762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sz="5400" b="1" dirty="0" smtClean="0">
                <a:solidFill>
                  <a:srgbClr val="FFC000"/>
                </a:solidFill>
                <a:latin typeface="Arial Black" pitchFamily="34" charset="0"/>
              </a:rPr>
              <a:t>Objectives</a:t>
            </a:r>
            <a:endParaRPr lang="en-US" b="1" dirty="0">
              <a:solidFill>
                <a:srgbClr val="FFC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752600"/>
            <a:ext cx="11582400" cy="4343400"/>
          </a:xfrm>
        </p:spPr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>
              <a:buFont typeface="Courier New" pitchFamily="49" charset="0"/>
              <a:buChar char="o"/>
            </a:pPr>
            <a:r>
              <a:rPr lang="en-US" sz="2400" b="1" dirty="0">
                <a:solidFill>
                  <a:srgbClr val="C00000"/>
                </a:solidFill>
              </a:rPr>
              <a:t>By the end of this lesson, students will know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analyze relevant content to support a topic or idea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demonstrate the proper structure of an informational text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demonstrate the proper structure of an explanatory text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demonstrate support of a topic through the selection, organization, and analysis of content</a:t>
            </a:r>
          </a:p>
          <a:p>
            <a:pPr lvl="0">
              <a:buFont typeface="Courier New" pitchFamily="49" charset="0"/>
              <a:buChar char="o"/>
            </a:pPr>
            <a:endParaRPr lang="en-US" sz="2400" dirty="0" smtClean="0"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2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406B29B-4509-8372-1536-72B0E112C477}"/>
              </a:ext>
            </a:extLst>
          </p:cNvPr>
          <p:cNvSpPr txBox="1"/>
          <p:nvPr/>
        </p:nvSpPr>
        <p:spPr>
          <a:xfrm>
            <a:off x="3735848" y="3551285"/>
            <a:ext cx="4855768" cy="1107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FFC000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spc="-300" dirty="0">
                <a:solidFill>
                  <a:srgbClr val="080349"/>
                </a:solidFill>
                <a:latin typeface="Algerian" panose="04020705040A02060702" pitchFamily="82" charset="0"/>
              </a:rPr>
              <a:t>THANK YOU</a:t>
            </a:r>
            <a:endParaRPr kumimoji="0" lang="en-US" sz="6600" b="1" u="none" strike="noStrike" kern="1200" cap="none" spc="-300" normalizeH="0" baseline="0" noProof="0" dirty="0">
              <a:ln>
                <a:noFill/>
              </a:ln>
              <a:solidFill>
                <a:srgbClr val="080349"/>
              </a:solidFill>
              <a:effectLst/>
              <a:uLnTx/>
              <a:uFillTx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80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0972800" cy="457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  <a:latin typeface="Cooper Black" pitchFamily="18" charset="0"/>
              </a:rPr>
              <a:t>Narrative vs. Expository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804416"/>
            <a:ext cx="5994400" cy="4442324"/>
          </a:xfrm>
        </p:spPr>
        <p:txBody>
          <a:bodyPr>
            <a:noAutofit/>
          </a:bodyPr>
          <a:lstStyle/>
          <a:p>
            <a:pPr eaLnBrk="1" hangingPunct="1">
              <a:buFont typeface="Courier New" pitchFamily="49" charset="0"/>
              <a:buChar char="o"/>
              <a:defRPr/>
            </a:pPr>
            <a:r>
              <a:rPr lang="en-US" sz="2400" dirty="0" smtClean="0"/>
              <a:t>Tells a story</a:t>
            </a:r>
          </a:p>
          <a:p>
            <a:pPr eaLnBrk="1" hangingPunct="1">
              <a:buFont typeface="Courier New" pitchFamily="49" charset="0"/>
              <a:buChar char="o"/>
              <a:defRPr/>
            </a:pPr>
            <a:r>
              <a:rPr lang="en-US" sz="2400" dirty="0" smtClean="0"/>
              <a:t>Has action</a:t>
            </a:r>
          </a:p>
          <a:p>
            <a:pPr eaLnBrk="1" hangingPunct="1">
              <a:buFont typeface="Courier New" pitchFamily="49" charset="0"/>
              <a:buChar char="o"/>
              <a:defRPr/>
            </a:pPr>
            <a:r>
              <a:rPr lang="en-US" sz="2400" dirty="0" smtClean="0"/>
              <a:t>Author’s purpose: to entertain</a:t>
            </a:r>
          </a:p>
          <a:p>
            <a:pPr eaLnBrk="1" hangingPunct="1">
              <a:buFont typeface="Courier New" pitchFamily="49" charset="0"/>
              <a:buChar char="o"/>
              <a:defRPr/>
            </a:pPr>
            <a:r>
              <a:rPr lang="en-US" sz="2400" dirty="0" smtClean="0"/>
              <a:t>Has conflict &amp; dialogue</a:t>
            </a:r>
          </a:p>
          <a:p>
            <a:pPr eaLnBrk="1" hangingPunct="1">
              <a:buFont typeface="Courier New" pitchFamily="49" charset="0"/>
              <a:buChar char="o"/>
              <a:defRPr/>
            </a:pPr>
            <a:r>
              <a:rPr lang="en-US" sz="2400" dirty="0" smtClean="0"/>
              <a:t>Has characters &amp; theme</a:t>
            </a:r>
          </a:p>
          <a:p>
            <a:pPr eaLnBrk="1" hangingPunct="1">
              <a:buFont typeface="Courier New" pitchFamily="49" charset="0"/>
              <a:buChar char="o"/>
              <a:defRPr/>
            </a:pPr>
            <a:r>
              <a:rPr lang="en-US" sz="2400" dirty="0" smtClean="0"/>
              <a:t>Has a definite beginning, middle, and end</a:t>
            </a:r>
          </a:p>
          <a:p>
            <a:pPr eaLnBrk="1" hangingPunct="1">
              <a:buFont typeface="Courier New" pitchFamily="49" charset="0"/>
              <a:buChar char="o"/>
              <a:defRPr/>
            </a:pPr>
            <a:r>
              <a:rPr lang="en-US" sz="2400" dirty="0" smtClean="0">
                <a:solidFill>
                  <a:srgbClr val="00B0F0"/>
                </a:solidFill>
              </a:rPr>
              <a:t>Key words- </a:t>
            </a:r>
            <a:r>
              <a:rPr lang="en-US" sz="2400" i="1" dirty="0" smtClean="0"/>
              <a:t>Tell about a time, tell what happened next, </a:t>
            </a:r>
            <a:r>
              <a:rPr lang="en-US" sz="2400" dirty="0" smtClean="0"/>
              <a:t>and</a:t>
            </a:r>
            <a:r>
              <a:rPr lang="en-US" sz="2400" i="1" dirty="0" smtClean="0"/>
              <a:t> write a story</a:t>
            </a:r>
          </a:p>
          <a:p>
            <a:pPr eaLnBrk="1" hangingPunct="1">
              <a:buFont typeface="Courier New" pitchFamily="49" charset="0"/>
              <a:buChar char="o"/>
              <a:defRPr/>
            </a:pPr>
            <a:r>
              <a:rPr lang="en-US" sz="2400" dirty="0" smtClean="0"/>
              <a:t>Ex. Folktale, fable, myths, suspense-filled stories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6051296" y="1877568"/>
            <a:ext cx="5884672" cy="4367468"/>
          </a:xfrm>
        </p:spPr>
        <p:txBody>
          <a:bodyPr>
            <a:noAutofit/>
          </a:bodyPr>
          <a:lstStyle/>
          <a:p>
            <a:pPr eaLnBrk="1" hangingPunct="1">
              <a:buFontTx/>
              <a:buChar char="o"/>
            </a:pPr>
            <a:r>
              <a:rPr lang="en-US" sz="2400" b="1" dirty="0" smtClean="0">
                <a:solidFill>
                  <a:schemeClr val="tx1"/>
                </a:solidFill>
              </a:rPr>
              <a:t>Provides information</a:t>
            </a:r>
          </a:p>
          <a:p>
            <a:pPr eaLnBrk="1" hangingPunct="1">
              <a:buFontTx/>
              <a:buChar char="o"/>
            </a:pPr>
            <a:r>
              <a:rPr lang="en-US" sz="2400" b="1" dirty="0" smtClean="0">
                <a:solidFill>
                  <a:schemeClr val="tx1"/>
                </a:solidFill>
              </a:rPr>
              <a:t>Explanations/ directions</a:t>
            </a:r>
          </a:p>
          <a:p>
            <a:pPr eaLnBrk="1" hangingPunct="1">
              <a:buFontTx/>
              <a:buChar char="o"/>
            </a:pPr>
            <a:r>
              <a:rPr lang="en-US" sz="2400" b="1" dirty="0" smtClean="0">
                <a:solidFill>
                  <a:schemeClr val="tx1"/>
                </a:solidFill>
              </a:rPr>
              <a:t>Author’s purpose: to inform or explain</a:t>
            </a:r>
          </a:p>
          <a:p>
            <a:pPr eaLnBrk="1" hangingPunct="1">
              <a:buFontTx/>
              <a:buChar char="o"/>
            </a:pPr>
            <a:r>
              <a:rPr lang="en-US" sz="2400" b="1" dirty="0" smtClean="0">
                <a:solidFill>
                  <a:schemeClr val="tx1"/>
                </a:solidFill>
              </a:rPr>
              <a:t>Has a central idea (thesis)</a:t>
            </a:r>
          </a:p>
          <a:p>
            <a:pPr eaLnBrk="1" hangingPunct="1">
              <a:buFontTx/>
              <a:buChar char="o"/>
            </a:pPr>
            <a:r>
              <a:rPr lang="en-US" sz="2400" b="1" dirty="0" smtClean="0">
                <a:solidFill>
                  <a:schemeClr val="tx1"/>
                </a:solidFill>
              </a:rPr>
              <a:t>Organized by: compare/contrast, cause &amp; effect, chronological order, problem &amp; solution, or question/answer</a:t>
            </a:r>
          </a:p>
          <a:p>
            <a:pPr eaLnBrk="1" hangingPunct="1">
              <a:buFontTx/>
              <a:buChar char="o"/>
            </a:pPr>
            <a:r>
              <a:rPr lang="en-US" sz="2400" b="1" dirty="0" smtClean="0">
                <a:solidFill>
                  <a:schemeClr val="tx1"/>
                </a:solidFill>
              </a:rPr>
              <a:t>Key words- Explain, tell how</a:t>
            </a:r>
          </a:p>
          <a:p>
            <a:pPr eaLnBrk="1" hangingPunct="1">
              <a:buFontTx/>
              <a:buChar char="o"/>
            </a:pPr>
            <a:r>
              <a:rPr lang="en-US" sz="2400" b="1" dirty="0" smtClean="0">
                <a:solidFill>
                  <a:schemeClr val="tx1"/>
                </a:solidFill>
              </a:rPr>
              <a:t>Ex. Internet, biography, dictionary, encyclopedia</a:t>
            </a:r>
          </a:p>
        </p:txBody>
      </p:sp>
    </p:spTree>
    <p:extLst>
      <p:ext uri="{BB962C8B-B14F-4D97-AF65-F5344CB8AC3E}">
        <p14:creationId xmlns:p14="http://schemas.microsoft.com/office/powerpoint/2010/main" val="1598250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30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30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30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30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30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30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259008"/>
            <a:ext cx="108712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Informative vs. Explanatory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18592" y="2737280"/>
            <a:ext cx="5750560" cy="3429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Designed to convey facts and data through chronological order, compare/contrast, definition, or cause and effect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705600" y="2035904"/>
            <a:ext cx="5080000" cy="461705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May include a person’s views on something such as an experience or an activity or explains how to do something without providing argument or criticism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5600" y="6172201"/>
            <a:ext cx="873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Both types are Expository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FFC000"/>
                </a:solidFill>
              </a:rPr>
              <a:t>??????</a:t>
            </a:r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How can I write an effective informative/explanatory text that clearly conveys ideas, concepts, and information?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1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C000"/>
                </a:solidFill>
                <a:latin typeface="Arial Black" pitchFamily="34" charset="0"/>
              </a:rPr>
              <a:t>What is Expository Writing?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Expository writing is defined as presenting reasons, explanations, or steps in a process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Informational writing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An expository essay should follow a logical sequence and have three different main points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Logic and coherence is the main focus of an expository essay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400" b="1" dirty="0">
                <a:solidFill>
                  <a:srgbClr val="FFC000"/>
                </a:solidFill>
              </a:rPr>
              <a:t>How is it different from other types of writing?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Expository writing does not tell a story</a:t>
            </a:r>
          </a:p>
          <a:p>
            <a:r>
              <a:rPr lang="en-US" b="1" dirty="0" smtClean="0"/>
              <a:t>Expository writing does not persuade a reader but only gives facts and reasons</a:t>
            </a:r>
          </a:p>
          <a:p>
            <a:r>
              <a:rPr lang="en-US" b="1" dirty="0" smtClean="0"/>
              <a:t>Expository writing can also give the steps of a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