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7E95AD60-E4C2-4AC0-AFB2-3A74E9BC244B}" type="slidenum">
              <a:rPr lang="en-US">
                <a:latin typeface="Arial" pitchFamily="34" charset="0"/>
              </a:rPr>
              <a:pPr>
                <a:defRPr/>
              </a:pPr>
              <a:t>4</a:t>
            </a:fld>
            <a:endParaRPr lang="en-US">
              <a:latin typeface="Arial" pitchFamily="34"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extLst/>
        </p:spPr>
        <p:txBody>
          <a:bodyPr wrap="square" numCol="1" anchor="t" anchorCtr="0" compatLnSpc="1">
            <a:prstTxWarp prst="textNoShape">
              <a:avLst/>
            </a:prstTxWarp>
            <a:normAutofit fontScale="92500" lnSpcReduction="10000"/>
          </a:bodyPr>
          <a:lstStyle/>
          <a:p>
            <a:pPr>
              <a:defRPr/>
            </a:pPr>
            <a:r>
              <a:rPr lang="en-US" dirty="0"/>
              <a:t>In making structural decisions, managers can choose either a traditional or contemporary design.</a:t>
            </a:r>
          </a:p>
          <a:p>
            <a:pPr>
              <a:defRPr/>
            </a:pPr>
            <a:endParaRPr lang="en-US" dirty="0"/>
          </a:p>
          <a:p>
            <a:pPr>
              <a:defRPr/>
            </a:pPr>
            <a:r>
              <a:rPr lang="en-US" dirty="0"/>
              <a:t>Within traditional organizational design, there are three structures: simple, functional, and divisional, all of which tend to be mechanistic in nature. Here in Exhibit 6-9 we see a summary of the strengths and weaknesses of each.</a:t>
            </a:r>
          </a:p>
          <a:p>
            <a:pPr>
              <a:defRPr/>
            </a:pPr>
            <a:endParaRPr lang="en-US" dirty="0"/>
          </a:p>
          <a:p>
            <a:pPr>
              <a:defRPr/>
            </a:pPr>
            <a:r>
              <a:rPr lang="en-US" dirty="0"/>
              <a:t>Since most companies start as entrepreneurial ventures, they use a </a:t>
            </a:r>
            <a:r>
              <a:rPr lang="en-US" b="1" dirty="0"/>
              <a:t>simple structure</a:t>
            </a:r>
            <a:r>
              <a:rPr lang="en-US" dirty="0"/>
              <a:t>, which is an organizational design with low departmentalization, wide spans of control, authority centralized in a single person, and little formalization.</a:t>
            </a:r>
          </a:p>
          <a:p>
            <a:pPr>
              <a:defRPr/>
            </a:pPr>
            <a:endParaRPr lang="en-US" dirty="0"/>
          </a:p>
          <a:p>
            <a:pPr>
              <a:defRPr/>
            </a:pPr>
            <a:r>
              <a:rPr lang="en-US" dirty="0"/>
              <a:t>The simple structure is most widely used in smaller businesses and it’s fast, flexible, inexpensive to maintain, and has clear accountability. However, as an organization grows, there are few policies to guide operations, which creates information overload at the top and slows decision making. </a:t>
            </a:r>
          </a:p>
          <a:p>
            <a:pPr>
              <a:defRPr/>
            </a:pPr>
            <a:endParaRPr lang="en-US" dirty="0"/>
          </a:p>
          <a:p>
            <a:pPr>
              <a:defRPr/>
            </a:pPr>
            <a:r>
              <a:rPr lang="en-US" dirty="0"/>
              <a:t>As employees are added, most small businesses tend to become more specialized and formalized. Rules and regulations are introduced, work becomes specialized, departments are created, levels of management are added, and the organization becomes increasingly bureaucratic. </a:t>
            </a:r>
          </a:p>
          <a:p>
            <a:pPr>
              <a:defRPr/>
            </a:pPr>
            <a:endParaRPr lang="en-US" dirty="0"/>
          </a:p>
          <a:p>
            <a:pPr>
              <a:defRPr/>
            </a:pPr>
            <a:r>
              <a:rPr lang="en-US" dirty="0"/>
              <a:t>Two of the most popular bureaucratic design options grew out of functional and product </a:t>
            </a:r>
            <a:r>
              <a:rPr lang="en-US" dirty="0" err="1"/>
              <a:t>departmentalizations</a:t>
            </a:r>
            <a:r>
              <a:rPr lang="en-US" dirty="0"/>
              <a:t>. They are called the functional and divisional structures.</a:t>
            </a:r>
          </a:p>
        </p:txBody>
      </p:sp>
      <p:sp>
        <p:nvSpPr>
          <p:cNvPr id="4" name="Slide Number Placeholder 3"/>
          <p:cNvSpPr>
            <a:spLocks noGrp="1"/>
          </p:cNvSpPr>
          <p:nvPr>
            <p:ph type="sldNum" sz="quarter" idx="5"/>
          </p:nvPr>
        </p:nvSpPr>
        <p:spPr/>
        <p:txBody>
          <a:bodyPr/>
          <a:lstStyle/>
          <a:p>
            <a:pPr>
              <a:defRPr/>
            </a:pPr>
            <a:fld id="{2C9664B2-9958-4B68-9A09-FB3946FADCBE}" type="slidenum">
              <a:rPr lang="en-US" smtClean="0"/>
              <a:pPr>
                <a:defRPr/>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Because managers find that the traditional designs often aren’t responsive enough to today’s increasingly dynamic and complex environment, they find creative, more organic ways to structure and organize work. </a:t>
            </a:r>
          </a:p>
          <a:p>
            <a:endParaRPr lang="en-US" altLang="en-US"/>
          </a:p>
          <a:p>
            <a:r>
              <a:rPr lang="en-US" altLang="en-US"/>
              <a:t>As we see summarized here in Exhibit 6-10: </a:t>
            </a:r>
          </a:p>
          <a:p>
            <a:pPr lvl="1" indent="-231775">
              <a:buFontTx/>
              <a:buChar char="•"/>
            </a:pPr>
            <a:r>
              <a:rPr lang="en-US" altLang="en-US"/>
              <a:t>In </a:t>
            </a:r>
            <a:r>
              <a:rPr lang="en-US" altLang="en-US" b="1"/>
              <a:t>team-based structures, </a:t>
            </a:r>
            <a:r>
              <a:rPr lang="en-US" altLang="en-US"/>
              <a:t>the entire organization is made up of work teams that do the organization’s work.</a:t>
            </a:r>
          </a:p>
          <a:p>
            <a:pPr lvl="1" indent="-231775">
              <a:buFontTx/>
              <a:buChar char="•"/>
            </a:pPr>
            <a:r>
              <a:rPr lang="en-US" altLang="en-US" b="1"/>
              <a:t>Matrix and project structures</a:t>
            </a:r>
            <a:r>
              <a:rPr lang="en-US" altLang="en-US"/>
              <a:t> assign specialists from different functional departments to work on projects led by a project manager, and </a:t>
            </a:r>
          </a:p>
          <a:p>
            <a:pPr lvl="1" indent="-231775">
              <a:buFontTx/>
              <a:buChar char="•"/>
            </a:pPr>
            <a:r>
              <a:rPr lang="en-US" altLang="en-US" b="1"/>
              <a:t>Boundaryless structures </a:t>
            </a:r>
            <a:r>
              <a:rPr lang="en-US" altLang="en-US"/>
              <a:t>are organizations with designs that are not defined by, or limited to, the horizontal, vertical, or external boundaries imposed by a predefined structure.</a:t>
            </a:r>
            <a:endParaRPr lang="en-US" altLang="en-US" b="1"/>
          </a:p>
          <a:p>
            <a:endParaRPr lang="en-US" altLang="en-US"/>
          </a:p>
        </p:txBody>
      </p:sp>
      <p:sp>
        <p:nvSpPr>
          <p:cNvPr id="4" name="Slide Number Placeholder 3"/>
          <p:cNvSpPr>
            <a:spLocks noGrp="1"/>
          </p:cNvSpPr>
          <p:nvPr>
            <p:ph type="sldNum" sz="quarter" idx="5"/>
          </p:nvPr>
        </p:nvSpPr>
        <p:spPr/>
        <p:txBody>
          <a:bodyPr/>
          <a:lstStyle/>
          <a:p>
            <a:pPr>
              <a:defRPr/>
            </a:pPr>
            <a:fld id="{5DCA5FD9-6517-499F-8144-5511ED68FDFE}" type="slidenum">
              <a:rPr lang="en-US" smtClean="0"/>
              <a:pPr>
                <a:defRPr/>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normAutofit fontScale="92500" lnSpcReduction="20000"/>
          </a:bodyPr>
          <a:lstStyle/>
          <a:p>
            <a:pPr>
              <a:lnSpc>
                <a:spcPct val="90000"/>
              </a:lnSpc>
              <a:defRPr/>
            </a:pPr>
            <a:r>
              <a:rPr lang="en-US" sz="1000" dirty="0"/>
              <a:t>Thanks to technology, work can now be done anywhere and anytime. As organizations adapt their structural designs to these new realities, we see more of them adopting flexible working arrangements that exploit the power of technology and give them the flexibility to deploy employees when and where needed. </a:t>
            </a:r>
          </a:p>
          <a:p>
            <a:pPr>
              <a:lnSpc>
                <a:spcPct val="90000"/>
              </a:lnSpc>
              <a:defRPr/>
            </a:pPr>
            <a:endParaRPr lang="en-US" sz="1000" dirty="0"/>
          </a:p>
          <a:p>
            <a:pPr>
              <a:lnSpc>
                <a:spcPct val="90000"/>
              </a:lnSpc>
              <a:defRPr/>
            </a:pPr>
            <a:r>
              <a:rPr lang="en-US" sz="1000" dirty="0"/>
              <a:t>Some different types of flexible work arrangements including telecommuting; compressed workweeks, flextime, and job sharing; and contingent workforce. </a:t>
            </a:r>
            <a:endParaRPr lang="en-US" sz="1000" b="1" dirty="0"/>
          </a:p>
          <a:p>
            <a:pPr>
              <a:lnSpc>
                <a:spcPct val="90000"/>
              </a:lnSpc>
              <a:defRPr/>
            </a:pPr>
            <a:endParaRPr lang="en-US" sz="1000" b="1" dirty="0"/>
          </a:p>
          <a:p>
            <a:pPr>
              <a:lnSpc>
                <a:spcPct val="90000"/>
              </a:lnSpc>
              <a:defRPr/>
            </a:pPr>
            <a:r>
              <a:rPr lang="en-US" sz="1000" b="1" dirty="0"/>
              <a:t>Telecommuting </a:t>
            </a:r>
            <a:r>
              <a:rPr lang="en-US" sz="1000" dirty="0"/>
              <a:t>is a work arrangement in which employees work at home and are linked to the workplace by computer. This arrangement saves the organization overhead and allows employees to save on commuting expenses and time. In this arrangement, managers might be concerned about supervising the productivity of remote employees, keeping employees connected socially, and the security of business information. </a:t>
            </a:r>
          </a:p>
          <a:p>
            <a:pPr>
              <a:lnSpc>
                <a:spcPct val="90000"/>
              </a:lnSpc>
              <a:defRPr/>
            </a:pPr>
            <a:endParaRPr lang="en-US" sz="1000" dirty="0"/>
          </a:p>
          <a:p>
            <a:pPr>
              <a:lnSpc>
                <a:spcPct val="90000"/>
              </a:lnSpc>
              <a:defRPr/>
            </a:pPr>
            <a:r>
              <a:rPr lang="en-US" sz="1000" dirty="0"/>
              <a:t>Organizations sometimes find they need to restructure work using other flexible work arrangements, such as a </a:t>
            </a:r>
            <a:r>
              <a:rPr lang="en-US" sz="1000" b="1" dirty="0"/>
              <a:t>compressed workweek </a:t>
            </a:r>
            <a:r>
              <a:rPr lang="en-US" sz="1000" dirty="0"/>
              <a:t>in which employees work more hours per day but fewer days per week. The most common arrangement is four 10-hour days. </a:t>
            </a:r>
          </a:p>
          <a:p>
            <a:pPr>
              <a:lnSpc>
                <a:spcPct val="90000"/>
              </a:lnSpc>
              <a:defRPr/>
            </a:pPr>
            <a:endParaRPr lang="en-US" sz="1000" dirty="0"/>
          </a:p>
          <a:p>
            <a:pPr>
              <a:lnSpc>
                <a:spcPct val="90000"/>
              </a:lnSpc>
              <a:defRPr/>
            </a:pPr>
            <a:r>
              <a:rPr lang="en-US" sz="1000" dirty="0"/>
              <a:t>Another alternative is </a:t>
            </a:r>
            <a:r>
              <a:rPr lang="en-US" sz="1000" b="1" dirty="0"/>
              <a:t>flextime </a:t>
            </a:r>
            <a:r>
              <a:rPr lang="en-US" sz="1000" dirty="0"/>
              <a:t>(also known as </a:t>
            </a:r>
            <a:r>
              <a:rPr lang="en-US" sz="1000" b="1" dirty="0"/>
              <a:t>flexible work hours</a:t>
            </a:r>
            <a:r>
              <a:rPr lang="en-US" sz="1000" dirty="0"/>
              <a:t>), which is a scheduling system in which employees are required to work a specific number of hours a week but are free to vary those hours within certain limits. </a:t>
            </a:r>
          </a:p>
          <a:p>
            <a:pPr>
              <a:lnSpc>
                <a:spcPct val="90000"/>
              </a:lnSpc>
              <a:defRPr/>
            </a:pPr>
            <a:endParaRPr lang="en-US" sz="1000" dirty="0"/>
          </a:p>
          <a:p>
            <a:pPr>
              <a:lnSpc>
                <a:spcPct val="90000"/>
              </a:lnSpc>
              <a:defRPr/>
            </a:pPr>
            <a:r>
              <a:rPr lang="en-US" sz="1000" dirty="0"/>
              <a:t>Another type of job scheduling is called </a:t>
            </a:r>
            <a:r>
              <a:rPr lang="en-US" sz="1000" b="1" dirty="0"/>
              <a:t>job sharing, which is </a:t>
            </a:r>
            <a:r>
              <a:rPr lang="en-US" sz="1000" dirty="0"/>
              <a:t>the practice of having two or more people split a full-time job. Organizations might offer job sharing to professionals who want to work but don’t want the demands of a full-time position. Many companies use job sharing during economic downturns to avoid employee layoffs.</a:t>
            </a:r>
          </a:p>
          <a:p>
            <a:pPr>
              <a:lnSpc>
                <a:spcPct val="90000"/>
              </a:lnSpc>
              <a:defRPr/>
            </a:pPr>
            <a:endParaRPr lang="en-US" sz="1000" dirty="0"/>
          </a:p>
          <a:p>
            <a:pPr>
              <a:lnSpc>
                <a:spcPct val="90000"/>
              </a:lnSpc>
              <a:defRPr/>
            </a:pPr>
            <a:r>
              <a:rPr lang="en-US" sz="1000" dirty="0"/>
              <a:t>The labor force has already begun shifting away from traditional full-time jobs toward a </a:t>
            </a:r>
            <a:r>
              <a:rPr lang="en-US" sz="1000" b="1" dirty="0"/>
              <a:t>contingent workers</a:t>
            </a:r>
            <a:r>
              <a:rPr lang="en-US" sz="1000" dirty="0"/>
              <a:t>—temporary, freelance, or contract workers whose employment is contingent upon demand for their services. In today’s economy, many organizations have responded by converting full-time permanent jobs into contingent jobs. It’s predicted that by the end of the next decade the number of contingent employees will grow from 30 percent to about 40 percent of the workforce. </a:t>
            </a:r>
          </a:p>
          <a:p>
            <a:pPr>
              <a:lnSpc>
                <a:spcPct val="90000"/>
              </a:lnSpc>
              <a:defRPr/>
            </a:pPr>
            <a:endParaRPr lang="en-US" sz="1000" dirty="0"/>
          </a:p>
          <a:p>
            <a:pPr>
              <a:lnSpc>
                <a:spcPct val="90000"/>
              </a:lnSpc>
              <a:defRPr/>
            </a:pPr>
            <a:r>
              <a:rPr lang="en-US" sz="1000" dirty="0"/>
              <a:t>No matter what structural design managers choose for their organizations, the design should help employees do their work in the best, most efficient, and most effective way they can.</a:t>
            </a:r>
          </a:p>
          <a:p>
            <a:pPr>
              <a:lnSpc>
                <a:spcPct val="90000"/>
              </a:lnSpc>
              <a:defRPr/>
            </a:pPr>
            <a:endParaRPr lang="en-US" sz="1000" b="1" dirty="0"/>
          </a:p>
          <a:p>
            <a:pPr>
              <a:lnSpc>
                <a:spcPct val="90000"/>
              </a:lnSpc>
              <a:defRPr/>
            </a:pPr>
            <a:endParaRPr lang="en-US" sz="1000" b="1" dirty="0"/>
          </a:p>
          <a:p>
            <a:pPr>
              <a:lnSpc>
                <a:spcPct val="90000"/>
              </a:lnSpc>
              <a:defRPr/>
            </a:pPr>
            <a:endParaRPr lang="en-US" sz="1000" b="1" dirty="0"/>
          </a:p>
          <a:p>
            <a:pPr>
              <a:lnSpc>
                <a:spcPct val="90000"/>
              </a:lnSpc>
              <a:defRPr/>
            </a:pPr>
            <a:endParaRPr lang="en-US" sz="1000" b="1" dirty="0"/>
          </a:p>
          <a:p>
            <a:pPr>
              <a:lnSpc>
                <a:spcPct val="90000"/>
              </a:lnSpc>
              <a:defRPr/>
            </a:pPr>
            <a:endParaRPr lang="en-US" sz="1000" b="1" dirty="0"/>
          </a:p>
        </p:txBody>
      </p:sp>
      <p:sp>
        <p:nvSpPr>
          <p:cNvPr id="4" name="Slide Number Placeholder 3"/>
          <p:cNvSpPr>
            <a:spLocks noGrp="1"/>
          </p:cNvSpPr>
          <p:nvPr>
            <p:ph type="sldNum" sz="quarter" idx="5"/>
          </p:nvPr>
        </p:nvSpPr>
        <p:spPr/>
        <p:txBody>
          <a:bodyPr/>
          <a:lstStyle/>
          <a:p>
            <a:pPr>
              <a:defRPr/>
            </a:pPr>
            <a:fld id="{58A3185E-1C00-4D3A-814D-4B06407AB613}"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52871" y="4036959"/>
            <a:ext cx="2486258"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9</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dirty="0">
                <a:latin typeface="Mont Heavy DEMO" panose="00000A00000000000000" pitchFamily="50" charset="0"/>
              </a:rPr>
              <a:t>Azar Ejaz Ateeq</a:t>
            </a:r>
          </a:p>
        </p:txBody>
      </p:sp>
    </p:spTree>
    <p:extLst>
      <p:ext uri="{BB962C8B-B14F-4D97-AF65-F5344CB8AC3E}">
        <p14:creationId xmlns:p14="http://schemas.microsoft.com/office/powerpoint/2010/main" val="2091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4248547" y="3063760"/>
            <a:ext cx="4022896" cy="1261884"/>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5 </a:t>
            </a:r>
          </a:p>
          <a:p>
            <a:pPr algn="ctr"/>
            <a:r>
              <a:rPr lang="en-US" sz="3600" b="1" dirty="0"/>
              <a:t>Organization Design</a:t>
            </a: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485900" y="190500"/>
            <a:ext cx="9267824" cy="1752599"/>
          </a:xfrm>
        </p:spPr>
        <p:txBody>
          <a:bodyPr>
            <a:normAutofit/>
          </a:bodyPr>
          <a:lstStyle/>
          <a:p>
            <a:pPr algn="r"/>
            <a:r>
              <a:rPr lang="en-US" altLang="en-US" sz="3200" b="1" dirty="0">
                <a:solidFill>
                  <a:schemeClr val="bg1"/>
                </a:solidFill>
                <a:latin typeface="+mn-lt"/>
              </a:rPr>
              <a:t>Contingency Factors</a:t>
            </a:r>
          </a:p>
        </p:txBody>
      </p:sp>
      <p:sp>
        <p:nvSpPr>
          <p:cNvPr id="23555" name="Content Placeholder 2"/>
          <p:cNvSpPr>
            <a:spLocks noGrp="1"/>
          </p:cNvSpPr>
          <p:nvPr>
            <p:ph idx="1"/>
          </p:nvPr>
        </p:nvSpPr>
        <p:spPr>
          <a:xfrm>
            <a:off x="657224" y="2448298"/>
            <a:ext cx="10096500" cy="3098799"/>
          </a:xfrm>
        </p:spPr>
        <p:txBody>
          <a:bodyPr>
            <a:normAutofit/>
          </a:bodyPr>
          <a:lstStyle/>
          <a:p>
            <a:pPr algn="just">
              <a:lnSpc>
                <a:spcPct val="150000"/>
              </a:lnSpc>
              <a:buFont typeface="Wingdings" pitchFamily="2" charset="2"/>
              <a:buChar char="Ø"/>
            </a:pPr>
            <a:r>
              <a:rPr lang="en-US" altLang="en-US" dirty="0">
                <a:cs typeface="Times New Roman" pitchFamily="18" charset="0"/>
              </a:rPr>
              <a:t>Strategy and Structure</a:t>
            </a:r>
          </a:p>
          <a:p>
            <a:pPr algn="just">
              <a:lnSpc>
                <a:spcPct val="150000"/>
              </a:lnSpc>
              <a:buFont typeface="Wingdings" pitchFamily="2" charset="2"/>
              <a:buChar char="Ø"/>
            </a:pPr>
            <a:r>
              <a:rPr lang="en-US" altLang="en-US" dirty="0">
                <a:cs typeface="Times New Roman" pitchFamily="18" charset="0"/>
              </a:rPr>
              <a:t>Size and Structure</a:t>
            </a:r>
          </a:p>
          <a:p>
            <a:pPr algn="just">
              <a:lnSpc>
                <a:spcPct val="150000"/>
              </a:lnSpc>
              <a:buFont typeface="Wingdings" pitchFamily="2" charset="2"/>
              <a:buChar char="Ø"/>
            </a:pPr>
            <a:r>
              <a:rPr lang="en-US" altLang="en-US" dirty="0">
                <a:cs typeface="Times New Roman" pitchFamily="18" charset="0"/>
              </a:rPr>
              <a:t>Technology and Structure</a:t>
            </a:r>
          </a:p>
          <a:p>
            <a:pPr algn="just">
              <a:lnSpc>
                <a:spcPct val="150000"/>
              </a:lnSpc>
              <a:buFont typeface="Wingdings" pitchFamily="2" charset="2"/>
              <a:buChar char="Ø"/>
            </a:pPr>
            <a:r>
              <a:rPr lang="en-US" altLang="en-US" dirty="0">
                <a:cs typeface="Times New Roman" pitchFamily="18" charset="0"/>
              </a:rPr>
              <a:t>Environmental Uncertainty and Structure</a:t>
            </a:r>
          </a:p>
          <a:p>
            <a:pPr>
              <a:lnSpc>
                <a:spcPct val="150000"/>
              </a:lnSpc>
              <a:buFont typeface="Arial" pitchFamily="34" charset="0"/>
              <a:buNone/>
            </a:pPr>
            <a:endParaRPr lang="en-US" altLang="en-US" dirty="0"/>
          </a:p>
        </p:txBody>
      </p:sp>
      <p:sp>
        <p:nvSpPr>
          <p:cNvPr id="4" name="Title 4">
            <a:extLst>
              <a:ext uri="{FF2B5EF4-FFF2-40B4-BE49-F238E27FC236}">
                <a16:creationId xmlns:a16="http://schemas.microsoft.com/office/drawing/2014/main" id="{9EF0D781-00B0-48F7-BF82-821CDF4EB7DF}"/>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79450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331910" y="2082799"/>
            <a:ext cx="10301290" cy="4356101"/>
          </a:xfrm>
        </p:spPr>
        <p:txBody>
          <a:bodyPr>
            <a:noAutofit/>
          </a:bodyPr>
          <a:lstStyle/>
          <a:p>
            <a:pPr algn="just" eaLnBrk="1" hangingPunct="1">
              <a:spcBef>
                <a:spcPct val="50000"/>
              </a:spcBef>
            </a:pPr>
            <a:r>
              <a:rPr lang="en-US" altLang="en-US" b="1" dirty="0">
                <a:cs typeface="Times New Roman" pitchFamily="18" charset="0"/>
              </a:rPr>
              <a:t>Strategy and Structure</a:t>
            </a:r>
          </a:p>
          <a:p>
            <a:pPr marL="0" indent="0" algn="just" eaLnBrk="1" hangingPunct="1">
              <a:spcBef>
                <a:spcPct val="50000"/>
              </a:spcBef>
              <a:buNone/>
            </a:pPr>
            <a:r>
              <a:rPr lang="en-US" altLang="en-US" b="1" dirty="0">
                <a:cs typeface="Times New Roman" pitchFamily="18" charset="0"/>
              </a:rPr>
              <a:t>	</a:t>
            </a:r>
            <a:r>
              <a:rPr lang="en-US" altLang="en-US" dirty="0">
                <a:cs typeface="Times New Roman" pitchFamily="18" charset="0"/>
              </a:rPr>
              <a:t>Achievement of strategic goals is facilitated by changes in organizational 	structure that accommodate and support change.</a:t>
            </a:r>
          </a:p>
          <a:p>
            <a:pPr algn="just" eaLnBrk="1" hangingPunct="1">
              <a:spcBef>
                <a:spcPct val="50000"/>
              </a:spcBef>
            </a:pPr>
            <a:r>
              <a:rPr lang="en-US" altLang="en-US" b="1" dirty="0">
                <a:cs typeface="Times New Roman" pitchFamily="18" charset="0"/>
              </a:rPr>
              <a:t>Size and Structure</a:t>
            </a:r>
          </a:p>
          <a:p>
            <a:pPr marL="457200" lvl="1" indent="0" algn="just">
              <a:spcBef>
                <a:spcPct val="50000"/>
              </a:spcBef>
              <a:buNone/>
            </a:pPr>
            <a:r>
              <a:rPr lang="en-US" altLang="en-US" sz="2400" dirty="0">
                <a:cs typeface="Times New Roman" pitchFamily="18" charset="0"/>
              </a:rPr>
              <a:t>As an organization grows larger, its structure tends to change from organic to mechanistic with increased specialization, departmentalization, centralization, and rules and regulations.</a:t>
            </a:r>
            <a:r>
              <a:rPr lang="en-US" altLang="en-US" sz="2400" b="1" dirty="0">
                <a:cs typeface="Times New Roman" pitchFamily="18" charset="0"/>
              </a:rPr>
              <a:t> </a:t>
            </a:r>
            <a:r>
              <a:rPr lang="en-US" altLang="en-US" sz="2400" dirty="0">
                <a:cs typeface="Times New Roman" pitchFamily="18" charset="0"/>
              </a:rPr>
              <a:t>Large organizations tend to have more specialization, departmentalization, centralization, and regulations  than small organizations.</a:t>
            </a:r>
          </a:p>
          <a:p>
            <a:pPr>
              <a:buFont typeface="Arial" pitchFamily="34" charset="0"/>
              <a:buNone/>
            </a:pPr>
            <a:endParaRPr lang="en-US" altLang="en-US" dirty="0"/>
          </a:p>
          <a:p>
            <a:pPr marL="457200" lvl="1" indent="0" algn="just">
              <a:spcBef>
                <a:spcPct val="50000"/>
              </a:spcBef>
              <a:buNone/>
            </a:pPr>
            <a:endParaRPr lang="en-US" altLang="en-US" sz="2400" dirty="0">
              <a:cs typeface="Times New Roman" pitchFamily="18" charset="0"/>
            </a:endParaRPr>
          </a:p>
          <a:p>
            <a:pPr marL="457200" lvl="1" indent="0" algn="just" eaLnBrk="1" hangingPunct="1">
              <a:spcBef>
                <a:spcPct val="50000"/>
              </a:spcBef>
              <a:buNone/>
            </a:pPr>
            <a:endParaRPr lang="en-US" altLang="en-US" sz="2400" dirty="0">
              <a:cs typeface="Times New Roman" pitchFamily="18" charset="0"/>
            </a:endParaRPr>
          </a:p>
        </p:txBody>
      </p:sp>
      <p:sp>
        <p:nvSpPr>
          <p:cNvPr id="3" name="Title 4">
            <a:extLst>
              <a:ext uri="{FF2B5EF4-FFF2-40B4-BE49-F238E27FC236}">
                <a16:creationId xmlns:a16="http://schemas.microsoft.com/office/drawing/2014/main" id="{70E09A0F-A5CA-4065-B3F1-60BDD2EEDE8E}"/>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4163212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75622" y="2047339"/>
            <a:ext cx="10432803" cy="4191000"/>
          </a:xfrm>
        </p:spPr>
        <p:txBody>
          <a:bodyPr>
            <a:normAutofit/>
          </a:bodyPr>
          <a:lstStyle/>
          <a:p>
            <a:pPr algn="just">
              <a:spcBef>
                <a:spcPct val="35000"/>
              </a:spcBef>
            </a:pPr>
            <a:r>
              <a:rPr lang="en-US" altLang="en-US" b="1" dirty="0">
                <a:cs typeface="Times New Roman" pitchFamily="18" charset="0"/>
              </a:rPr>
              <a:t>Technology and Structure</a:t>
            </a:r>
          </a:p>
          <a:p>
            <a:pPr lvl="1" algn="just">
              <a:spcBef>
                <a:spcPct val="35000"/>
              </a:spcBef>
              <a:buNone/>
            </a:pPr>
            <a:r>
              <a:rPr lang="en-US" altLang="en-US" sz="2400" dirty="0">
                <a:cs typeface="Times New Roman" pitchFamily="18" charset="0"/>
              </a:rPr>
              <a:t>Organizations adapt their structures to their technology.</a:t>
            </a:r>
          </a:p>
          <a:p>
            <a:pPr>
              <a:spcBef>
                <a:spcPct val="50000"/>
              </a:spcBef>
            </a:pPr>
            <a:r>
              <a:rPr lang="en-US" altLang="en-US" b="1" dirty="0">
                <a:cs typeface="Times New Roman" pitchFamily="18" charset="0"/>
              </a:rPr>
              <a:t>Environmental Uncertainty and Structure</a:t>
            </a:r>
          </a:p>
          <a:p>
            <a:pPr marL="457200" lvl="1" indent="0" algn="just">
              <a:spcBef>
                <a:spcPct val="50000"/>
              </a:spcBef>
              <a:buNone/>
            </a:pPr>
            <a:r>
              <a:rPr lang="en-US" altLang="en-US" sz="2400" dirty="0">
                <a:cs typeface="Times New Roman" pitchFamily="18" charset="0"/>
              </a:rPr>
              <a:t>Mechanistic organizational structures tend to be most effective in stable and simple environments.</a:t>
            </a:r>
          </a:p>
          <a:p>
            <a:pPr>
              <a:buFont typeface="Arial" pitchFamily="34" charset="0"/>
              <a:buNone/>
            </a:pPr>
            <a:endParaRPr lang="en-US" altLang="en-US" sz="2000" dirty="0"/>
          </a:p>
        </p:txBody>
      </p:sp>
      <p:sp>
        <p:nvSpPr>
          <p:cNvPr id="3" name="Title 4">
            <a:extLst>
              <a:ext uri="{FF2B5EF4-FFF2-40B4-BE49-F238E27FC236}">
                <a16:creationId xmlns:a16="http://schemas.microsoft.com/office/drawing/2014/main" id="{561B7832-D548-4EB9-BB4B-80F05931155C}"/>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1623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br>
              <a:rPr lang="en-US" altLang="en-US"/>
            </a:br>
            <a:endParaRPr lang="en-US" altLang="en-US"/>
          </a:p>
        </p:txBody>
      </p:sp>
      <p:sp>
        <p:nvSpPr>
          <p:cNvPr id="8" name="Oval 7"/>
          <p:cNvSpPr/>
          <p:nvPr/>
        </p:nvSpPr>
        <p:spPr>
          <a:xfrm>
            <a:off x="1524000" y="4191000"/>
            <a:ext cx="4775200" cy="2209800"/>
          </a:xfrm>
          <a:prstGeom prst="ellipse">
            <a:avLst/>
          </a:prstGeom>
          <a:solidFill>
            <a:srgbClr val="00ACEA"/>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Traditional  Organizational Designs</a:t>
            </a:r>
          </a:p>
        </p:txBody>
      </p:sp>
      <p:sp>
        <p:nvSpPr>
          <p:cNvPr id="9" name="Oval 8"/>
          <p:cNvSpPr/>
          <p:nvPr/>
        </p:nvSpPr>
        <p:spPr>
          <a:xfrm>
            <a:off x="7010400" y="4191000"/>
            <a:ext cx="4775200" cy="2133600"/>
          </a:xfrm>
          <a:prstGeom prst="ellipse">
            <a:avLst/>
          </a:prstGeom>
          <a:solidFill>
            <a:srgbClr val="00ACEA"/>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Contemporary Organizational Designs</a:t>
            </a:r>
          </a:p>
        </p:txBody>
      </p:sp>
      <p:sp>
        <p:nvSpPr>
          <p:cNvPr id="10" name="Rounded Rectangle 9"/>
          <p:cNvSpPr/>
          <p:nvPr/>
        </p:nvSpPr>
        <p:spPr>
          <a:xfrm>
            <a:off x="2235200" y="1295400"/>
            <a:ext cx="8534400" cy="2133600"/>
          </a:xfrm>
          <a:prstGeom prst="roundRect">
            <a:avLst/>
          </a:prstGeom>
          <a:solidFill>
            <a:schemeClr val="accent3"/>
          </a:solidFill>
          <a:ln>
            <a:solidFill>
              <a:srgbClr val="00AC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Algerian" pitchFamily="82" charset="0"/>
              </a:rPr>
              <a:t>Common Organizational Designs </a:t>
            </a:r>
          </a:p>
        </p:txBody>
      </p:sp>
      <p:sp>
        <p:nvSpPr>
          <p:cNvPr id="11" name="Up-Down Arrow 10"/>
          <p:cNvSpPr/>
          <p:nvPr/>
        </p:nvSpPr>
        <p:spPr>
          <a:xfrm>
            <a:off x="3860800" y="3429000"/>
            <a:ext cx="914400" cy="762000"/>
          </a:xfrm>
          <a:prstGeom prst="upDownArrow">
            <a:avLst/>
          </a:prstGeom>
          <a:solidFill>
            <a:srgbClr val="BED62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Up-Down Arrow 11"/>
          <p:cNvSpPr/>
          <p:nvPr/>
        </p:nvSpPr>
        <p:spPr>
          <a:xfrm>
            <a:off x="8940800" y="3429000"/>
            <a:ext cx="812800" cy="762000"/>
          </a:xfrm>
          <a:prstGeom prst="upDownArrow">
            <a:avLst/>
          </a:prstGeom>
          <a:solidFill>
            <a:srgbClr val="BED62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itle 4">
            <a:extLst>
              <a:ext uri="{FF2B5EF4-FFF2-40B4-BE49-F238E27FC236}">
                <a16:creationId xmlns:a16="http://schemas.microsoft.com/office/drawing/2014/main" id="{518D773C-B253-4737-B95D-C3E49AC1129B}"/>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07481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26918" y="127000"/>
            <a:ext cx="9444305" cy="1752599"/>
          </a:xfrm>
        </p:spPr>
        <p:txBody>
          <a:bodyPr>
            <a:normAutofit/>
          </a:bodyPr>
          <a:lstStyle/>
          <a:p>
            <a:pPr algn="r"/>
            <a:r>
              <a:rPr lang="en-US" altLang="en-US" sz="3200" b="1" dirty="0">
                <a:solidFill>
                  <a:schemeClr val="bg1"/>
                </a:solidFill>
                <a:latin typeface="+mn-lt"/>
              </a:rPr>
              <a:t>Traditional Organizational Designs</a:t>
            </a:r>
          </a:p>
        </p:txBody>
      </p:sp>
      <p:pic>
        <p:nvPicPr>
          <p:cNvPr id="4" name="Picture 3"/>
          <p:cNvPicPr>
            <a:picLocks noChangeAspect="1"/>
          </p:cNvPicPr>
          <p:nvPr/>
        </p:nvPicPr>
        <p:blipFill>
          <a:blip r:embed="rId3"/>
          <a:stretch>
            <a:fillRect/>
          </a:stretch>
        </p:blipFill>
        <p:spPr>
          <a:xfrm>
            <a:off x="1266825" y="1710047"/>
            <a:ext cx="10344150" cy="4246252"/>
          </a:xfrm>
          <a:prstGeom prst="rect">
            <a:avLst/>
          </a:prstGeom>
        </p:spPr>
      </p:pic>
      <p:sp>
        <p:nvSpPr>
          <p:cNvPr id="5" name="Title 4">
            <a:extLst>
              <a:ext uri="{FF2B5EF4-FFF2-40B4-BE49-F238E27FC236}">
                <a16:creationId xmlns:a16="http://schemas.microsoft.com/office/drawing/2014/main" id="{2999EA51-390A-40B7-8053-57095AF7F8E1}"/>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34246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498600" y="127000"/>
            <a:ext cx="9483724" cy="1752599"/>
          </a:xfrm>
        </p:spPr>
        <p:txBody>
          <a:bodyPr>
            <a:normAutofit/>
          </a:bodyPr>
          <a:lstStyle/>
          <a:p>
            <a:pPr algn="r"/>
            <a:r>
              <a:rPr lang="en-US" altLang="en-US" sz="3200" b="1" dirty="0">
                <a:solidFill>
                  <a:schemeClr val="bg1"/>
                </a:solidFill>
                <a:latin typeface="+mn-lt"/>
              </a:rPr>
              <a:t>Contemporary Organizational Designs</a:t>
            </a:r>
          </a:p>
        </p:txBody>
      </p:sp>
      <p:pic>
        <p:nvPicPr>
          <p:cNvPr id="3" name="Picture 2"/>
          <p:cNvPicPr>
            <a:picLocks noChangeAspect="1"/>
          </p:cNvPicPr>
          <p:nvPr/>
        </p:nvPicPr>
        <p:blipFill>
          <a:blip r:embed="rId3"/>
          <a:stretch>
            <a:fillRect/>
          </a:stretch>
        </p:blipFill>
        <p:spPr>
          <a:xfrm>
            <a:off x="1347787" y="1603169"/>
            <a:ext cx="10487025" cy="4518230"/>
          </a:xfrm>
          <a:prstGeom prst="rect">
            <a:avLst/>
          </a:prstGeom>
        </p:spPr>
      </p:pic>
      <p:sp>
        <p:nvSpPr>
          <p:cNvPr id="4" name="Title 4">
            <a:extLst>
              <a:ext uri="{FF2B5EF4-FFF2-40B4-BE49-F238E27FC236}">
                <a16:creationId xmlns:a16="http://schemas.microsoft.com/office/drawing/2014/main" id="{99AF38EA-1823-474B-B756-0C0FBD96BBAD}"/>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73481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663700" y="190500"/>
            <a:ext cx="9775824" cy="1752599"/>
          </a:xfrm>
        </p:spPr>
        <p:txBody>
          <a:bodyPr>
            <a:normAutofit/>
          </a:bodyPr>
          <a:lstStyle/>
          <a:p>
            <a:pPr algn="r"/>
            <a:r>
              <a:rPr lang="en-US" altLang="en-US" sz="3200" b="1" dirty="0">
                <a:solidFill>
                  <a:schemeClr val="bg1"/>
                </a:solidFill>
                <a:latin typeface="+mn-lt"/>
              </a:rPr>
              <a:t>Flexible Work Arrangements</a:t>
            </a:r>
          </a:p>
        </p:txBody>
      </p:sp>
      <p:sp>
        <p:nvSpPr>
          <p:cNvPr id="33795" name="Content Placeholder 2"/>
          <p:cNvSpPr>
            <a:spLocks noGrp="1"/>
          </p:cNvSpPr>
          <p:nvPr>
            <p:ph idx="1"/>
          </p:nvPr>
        </p:nvSpPr>
        <p:spPr>
          <a:xfrm>
            <a:off x="1449944" y="1943099"/>
            <a:ext cx="4432300" cy="2590801"/>
          </a:xfrm>
        </p:spPr>
        <p:txBody>
          <a:bodyPr>
            <a:noAutofit/>
          </a:bodyPr>
          <a:lstStyle/>
          <a:p>
            <a:pPr marL="452438" indent="-452438">
              <a:buFont typeface="Arial" pitchFamily="34" charset="0"/>
              <a:buNone/>
            </a:pPr>
            <a:endParaRPr lang="en-US" altLang="en-US" dirty="0"/>
          </a:p>
          <a:p>
            <a:pPr marL="452438" indent="-452438">
              <a:buFont typeface="Times" pitchFamily="28" charset="0"/>
              <a:buChar char="•"/>
            </a:pPr>
            <a:r>
              <a:rPr lang="en-US" altLang="en-US" dirty="0"/>
              <a:t>Telecommuting</a:t>
            </a:r>
          </a:p>
          <a:p>
            <a:pPr marL="452438" indent="-452438">
              <a:buFont typeface="Times" pitchFamily="28" charset="0"/>
              <a:buChar char="•"/>
            </a:pPr>
            <a:r>
              <a:rPr lang="en-US" altLang="en-US" dirty="0"/>
              <a:t>Compressed workweeks</a:t>
            </a:r>
          </a:p>
          <a:p>
            <a:pPr marL="452438" indent="-452438">
              <a:buFont typeface="Times" pitchFamily="28" charset="0"/>
              <a:buChar char="•"/>
            </a:pPr>
            <a:r>
              <a:rPr lang="en-US" altLang="en-US" dirty="0"/>
              <a:t>Flextime</a:t>
            </a:r>
          </a:p>
          <a:p>
            <a:pPr marL="452438" indent="-452438">
              <a:buFont typeface="Times" pitchFamily="28" charset="0"/>
              <a:buChar char="•"/>
            </a:pPr>
            <a:r>
              <a:rPr lang="en-US" altLang="en-US" dirty="0"/>
              <a:t>Job sharing</a:t>
            </a:r>
          </a:p>
          <a:p>
            <a:pPr marL="452438" indent="-452438">
              <a:buFont typeface="Times" pitchFamily="28" charset="0"/>
              <a:buChar char="•"/>
            </a:pPr>
            <a:r>
              <a:rPr lang="en-US" altLang="en-US" dirty="0"/>
              <a:t>Contingent workforce</a:t>
            </a:r>
            <a:endParaRPr lang="en-US" altLang="en-US" sz="2800" dirty="0"/>
          </a:p>
        </p:txBody>
      </p:sp>
      <p:sp>
        <p:nvSpPr>
          <p:cNvPr id="4" name="Title 4">
            <a:extLst>
              <a:ext uri="{FF2B5EF4-FFF2-40B4-BE49-F238E27FC236}">
                <a16:creationId xmlns:a16="http://schemas.microsoft.com/office/drawing/2014/main" id="{A39AF611-9D7D-4182-8B51-4BA52561D216}"/>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89128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