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orsi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rsi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si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siva-boldItalic.fntdata"/><Relationship Id="rId30" Type="http://schemas.openxmlformats.org/officeDocument/2006/relationships/font" Target="fonts/Corsi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5183188" y="987425"/>
            <a:ext cx="6172200" cy="4873625"/>
          </a:xfrm>
          <a:prstGeom prst="rect">
            <a:avLst/>
          </a:prstGeom>
          <a:noFill/>
          <a:ln>
            <a:noFill/>
          </a:ln>
        </p:spPr>
      </p:sp>
      <p:sp>
        <p:nvSpPr>
          <p:cNvPr id="75" name="Google Shape;7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1" name="Shape 21"/>
        <p:cNvGrpSpPr/>
        <p:nvPr/>
      </p:nvGrpSpPr>
      <p:grpSpPr>
        <a:xfrm>
          <a:off x="0" y="0"/>
          <a:ext cx="0" cy="0"/>
          <a:chOff x="0" y="0"/>
          <a:chExt cx="0" cy="0"/>
        </a:xfrm>
      </p:grpSpPr>
      <p:sp>
        <p:nvSpPr>
          <p:cNvPr id="22" name="Google Shape;22;p3"/>
          <p:cNvSpPr txBox="1"/>
          <p:nvPr>
            <p:ph type="title"/>
          </p:nvPr>
        </p:nvSpPr>
        <p:spPr>
          <a:xfrm>
            <a:off x="609600" y="457200"/>
            <a:ext cx="109728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09600" y="1981200"/>
            <a:ext cx="5384800" cy="3886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97600" y="1981200"/>
            <a:ext cx="5384800" cy="3886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nvSpPr>
        <p:spPr>
          <a:xfrm>
            <a:off x="2443947" y="1800325"/>
            <a:ext cx="7304115"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000" u="none" cap="none" strike="noStrike">
                <a:solidFill>
                  <a:schemeClr val="dk1"/>
                </a:solidFill>
                <a:latin typeface="Arial"/>
                <a:ea typeface="Arial"/>
                <a:cs typeface="Arial"/>
                <a:sym typeface="Arial"/>
              </a:rPr>
              <a:t>Contemporary World </a:t>
            </a:r>
            <a:endParaRPr b="1" i="0" sz="8000" u="none" cap="none" strike="noStrike">
              <a:solidFill>
                <a:schemeClr val="dk1"/>
              </a:solidFill>
              <a:latin typeface="Arial"/>
              <a:ea typeface="Arial"/>
              <a:cs typeface="Arial"/>
              <a:sym typeface="Arial"/>
            </a:endParaRPr>
          </a:p>
        </p:txBody>
      </p:sp>
      <p:sp>
        <p:nvSpPr>
          <p:cNvPr id="96" name="Google Shape;96;p14"/>
          <p:cNvSpPr txBox="1"/>
          <p:nvPr/>
        </p:nvSpPr>
        <p:spPr>
          <a:xfrm>
            <a:off x="3405554" y="4036959"/>
            <a:ext cx="538089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400" u="none" cap="none" strike="noStrike">
                <a:solidFill>
                  <a:schemeClr val="dk1"/>
                </a:solidFill>
                <a:latin typeface="Arial"/>
                <a:ea typeface="Arial"/>
                <a:cs typeface="Arial"/>
                <a:sym typeface="Arial"/>
              </a:rPr>
              <a:t>Dr. Muhammad Kashif</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609600" y="1676400"/>
            <a:ext cx="11277600" cy="422116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Lucida Sans"/>
              <a:buAutoNum type="arabicPeriod"/>
            </a:pPr>
            <a:r>
              <a:rPr b="1" lang="en-IN" sz="2800"/>
              <a:t>AUTOGENIC : Self generating and involves only perpetrator</a:t>
            </a:r>
            <a:endParaRPr/>
          </a:p>
          <a:p>
            <a:pPr indent="-336550" lvl="0" marL="514350" rtl="0" algn="l">
              <a:lnSpc>
                <a:spcPct val="90000"/>
              </a:lnSpc>
              <a:spcBef>
                <a:spcPts val="1000"/>
              </a:spcBef>
              <a:spcAft>
                <a:spcPts val="0"/>
              </a:spcAft>
              <a:buClr>
                <a:schemeClr val="dk1"/>
              </a:buClr>
              <a:buSzPts val="2800"/>
              <a:buFont typeface="Lucida Sans"/>
              <a:buNone/>
            </a:pPr>
            <a:r>
              <a:t/>
            </a:r>
            <a:endParaRPr b="1" sz="2800"/>
          </a:p>
          <a:p>
            <a:pPr indent="-514350" lvl="0" marL="514350" rtl="0" algn="l">
              <a:lnSpc>
                <a:spcPct val="90000"/>
              </a:lnSpc>
              <a:spcBef>
                <a:spcPts val="1000"/>
              </a:spcBef>
              <a:spcAft>
                <a:spcPts val="0"/>
              </a:spcAft>
              <a:buClr>
                <a:schemeClr val="dk1"/>
              </a:buClr>
              <a:buSzPts val="2800"/>
              <a:buFont typeface="Lucida Sans"/>
              <a:buAutoNum type="arabicPeriod"/>
            </a:pPr>
            <a:r>
              <a:rPr b="1" lang="en-IN" sz="2800"/>
              <a:t>DEFENSIVE : Compulsive in nature and victims pay bribes in self defense.</a:t>
            </a:r>
            <a:endParaRPr/>
          </a:p>
          <a:p>
            <a:pPr indent="-336550" lvl="0" marL="514350" rtl="0" algn="l">
              <a:lnSpc>
                <a:spcPct val="90000"/>
              </a:lnSpc>
              <a:spcBef>
                <a:spcPts val="1000"/>
              </a:spcBef>
              <a:spcAft>
                <a:spcPts val="0"/>
              </a:spcAft>
              <a:buClr>
                <a:schemeClr val="dk1"/>
              </a:buClr>
              <a:buSzPts val="2800"/>
              <a:buFont typeface="Lucida Sans"/>
              <a:buNone/>
            </a:pPr>
            <a:r>
              <a:t/>
            </a:r>
            <a:endParaRPr b="1" sz="2800"/>
          </a:p>
          <a:p>
            <a:pPr indent="-514350" lvl="0" marL="514350" rtl="0" algn="l">
              <a:lnSpc>
                <a:spcPct val="90000"/>
              </a:lnSpc>
              <a:spcBef>
                <a:spcPts val="1000"/>
              </a:spcBef>
              <a:spcAft>
                <a:spcPts val="0"/>
              </a:spcAft>
              <a:buClr>
                <a:schemeClr val="dk1"/>
              </a:buClr>
              <a:buSzPts val="2800"/>
              <a:buFont typeface="Lucida Sans"/>
              <a:buAutoNum type="arabicPeriod"/>
            </a:pPr>
            <a:r>
              <a:rPr b="1" lang="en-IN" sz="2800"/>
              <a:t>EXTORTIVE : This is compensation in exchange for services.</a:t>
            </a:r>
            <a:endParaRPr/>
          </a:p>
          <a:p>
            <a:pPr indent="-514350" lvl="0" marL="514350" rtl="0" algn="l">
              <a:lnSpc>
                <a:spcPct val="90000"/>
              </a:lnSpc>
              <a:spcBef>
                <a:spcPts val="1000"/>
              </a:spcBef>
              <a:spcAft>
                <a:spcPts val="0"/>
              </a:spcAft>
              <a:buClr>
                <a:schemeClr val="dk1"/>
              </a:buClr>
              <a:buSzPts val="3600"/>
              <a:buFont typeface="Noto Sans Symbols"/>
              <a:buNone/>
            </a:pPr>
            <a:r>
              <a:t/>
            </a:r>
            <a:endParaRPr b="1" sz="3600"/>
          </a:p>
          <a:p>
            <a:pPr indent="-285750" lvl="0" marL="514350" rtl="0" algn="l">
              <a:lnSpc>
                <a:spcPct val="90000"/>
              </a:lnSpc>
              <a:spcBef>
                <a:spcPts val="1000"/>
              </a:spcBef>
              <a:spcAft>
                <a:spcPts val="0"/>
              </a:spcAft>
              <a:buClr>
                <a:schemeClr val="dk1"/>
              </a:buClr>
              <a:buSzPts val="3600"/>
              <a:buFont typeface="Lucida Sans"/>
              <a:buNone/>
            </a:pPr>
            <a:r>
              <a:t/>
            </a:r>
            <a:endParaRPr b="1" sz="3600"/>
          </a:p>
        </p:txBody>
      </p:sp>
      <p:sp>
        <p:nvSpPr>
          <p:cNvPr id="150" name="Google Shape;150;p23"/>
          <p:cNvSpPr/>
          <p:nvPr/>
        </p:nvSpPr>
        <p:spPr>
          <a:xfrm>
            <a:off x="1219200" y="1"/>
            <a:ext cx="9855200" cy="14462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rgbClr val="3E536F"/>
                </a:solidFill>
                <a:latin typeface="Corsiva"/>
                <a:ea typeface="Corsiva"/>
                <a:cs typeface="Corsiva"/>
                <a:sym typeface="Corsiva"/>
              </a:rPr>
              <a:t>We can differentiate corruption in another seven groups</a:t>
            </a:r>
            <a:endParaRPr b="1" i="0" sz="4400" u="none" cap="none" strike="noStrike">
              <a:solidFill>
                <a:srgbClr val="3E536F"/>
              </a:solidFill>
              <a:latin typeface="Corsiva"/>
              <a:ea typeface="Corsiva"/>
              <a:cs typeface="Corsiva"/>
              <a:sym typeface="Corsi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748778" y="1546964"/>
            <a:ext cx="10972800" cy="5105400"/>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Clr>
                <a:schemeClr val="dk1"/>
              </a:buClr>
              <a:buSzPts val="2800"/>
              <a:buFont typeface="Calibri"/>
              <a:buAutoNum type="arabicParenR" startAt="4"/>
            </a:pPr>
            <a:r>
              <a:rPr b="1" lang="en-IN" sz="2800"/>
              <a:t>INVESTIVE : For future reward and no direct favor in present.</a:t>
            </a:r>
            <a:endParaRPr/>
          </a:p>
          <a:p>
            <a:pPr indent="-514350" lvl="0" marL="514350" rtl="0" algn="l">
              <a:lnSpc>
                <a:spcPct val="150000"/>
              </a:lnSpc>
              <a:spcBef>
                <a:spcPts val="1000"/>
              </a:spcBef>
              <a:spcAft>
                <a:spcPts val="0"/>
              </a:spcAft>
              <a:buClr>
                <a:schemeClr val="dk1"/>
              </a:buClr>
              <a:buSzPts val="2800"/>
              <a:buFont typeface="Calibri"/>
              <a:buAutoNum type="arabicParenR" startAt="4"/>
            </a:pPr>
            <a:r>
              <a:rPr b="1" lang="en-IN" sz="2800"/>
              <a:t>NEPOTISTIC : No direct transfer of money. Just preferential treatment to relatives and friends. </a:t>
            </a:r>
            <a:endParaRPr/>
          </a:p>
          <a:p>
            <a:pPr indent="-514350" lvl="0" marL="514350" rtl="0" algn="l">
              <a:lnSpc>
                <a:spcPct val="150000"/>
              </a:lnSpc>
              <a:spcBef>
                <a:spcPts val="1000"/>
              </a:spcBef>
              <a:spcAft>
                <a:spcPts val="0"/>
              </a:spcAft>
              <a:buClr>
                <a:schemeClr val="dk1"/>
              </a:buClr>
              <a:buSzPts val="2800"/>
              <a:buFont typeface="Calibri"/>
              <a:buAutoNum type="arabicParenR" startAt="4"/>
            </a:pPr>
            <a:r>
              <a:rPr b="1" lang="en-IN" sz="2800"/>
              <a:t>SUPPORTIVE : It supports the existing corrupt system.</a:t>
            </a:r>
            <a:endParaRPr/>
          </a:p>
          <a:p>
            <a:pPr indent="-514350" lvl="0" marL="514350" rtl="0" algn="l">
              <a:lnSpc>
                <a:spcPct val="150000"/>
              </a:lnSpc>
              <a:spcBef>
                <a:spcPts val="1000"/>
              </a:spcBef>
              <a:spcAft>
                <a:spcPts val="0"/>
              </a:spcAft>
              <a:buClr>
                <a:schemeClr val="dk1"/>
              </a:buClr>
              <a:buSzPts val="2800"/>
              <a:buFont typeface="Calibri"/>
              <a:buAutoNum type="arabicParenR" startAt="4"/>
            </a:pPr>
            <a:r>
              <a:rPr b="1" lang="en-IN" sz="2800"/>
              <a:t>TRANSACTIVE : Involves both parties and the advantage is for both.</a:t>
            </a:r>
            <a:endParaRPr/>
          </a:p>
          <a:p>
            <a:pPr indent="-336550" lvl="0" marL="514350" rtl="0" algn="l">
              <a:lnSpc>
                <a:spcPct val="90000"/>
              </a:lnSpc>
              <a:spcBef>
                <a:spcPts val="1000"/>
              </a:spcBef>
              <a:spcAft>
                <a:spcPts val="0"/>
              </a:spcAft>
              <a:buClr>
                <a:schemeClr val="dk1"/>
              </a:buClr>
              <a:buSzPts val="2800"/>
              <a:buFont typeface="Calibri"/>
              <a:buNone/>
            </a:pPr>
            <a:r>
              <a:t/>
            </a:r>
            <a:endParaRPr b="1"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09600" y="357166"/>
            <a:ext cx="10972800" cy="10001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orsiva"/>
              <a:buNone/>
            </a:pPr>
            <a:r>
              <a:rPr lang="en-IN" sz="4800">
                <a:solidFill>
                  <a:schemeClr val="lt1"/>
                </a:solidFill>
                <a:latin typeface="Corsiva"/>
                <a:ea typeface="Corsiva"/>
                <a:cs typeface="Corsiva"/>
                <a:sym typeface="Corsiva"/>
              </a:rPr>
              <a:t>CAUSES OF CORRUPTION</a:t>
            </a:r>
            <a:endParaRPr sz="4800">
              <a:solidFill>
                <a:schemeClr val="lt1"/>
              </a:solidFill>
              <a:latin typeface="Corsiva"/>
              <a:ea typeface="Corsiva"/>
              <a:cs typeface="Corsiva"/>
              <a:sym typeface="Corsiva"/>
            </a:endParaRPr>
          </a:p>
        </p:txBody>
      </p:sp>
      <p:sp>
        <p:nvSpPr>
          <p:cNvPr id="161" name="Google Shape;161;p25"/>
          <p:cNvSpPr txBox="1"/>
          <p:nvPr>
            <p:ph idx="1" type="body"/>
          </p:nvPr>
        </p:nvSpPr>
        <p:spPr>
          <a:xfrm>
            <a:off x="817033" y="1600200"/>
            <a:ext cx="1087120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Absolute authority</a:t>
            </a:r>
            <a:endParaRPr/>
          </a:p>
          <a:p>
            <a:pPr indent="-228600" lvl="0" marL="228600" rtl="0" algn="l">
              <a:lnSpc>
                <a:spcPct val="90000"/>
              </a:lnSpc>
              <a:spcBef>
                <a:spcPts val="1600"/>
              </a:spcBef>
              <a:spcAft>
                <a:spcPts val="0"/>
              </a:spcAft>
              <a:buClr>
                <a:schemeClr val="dk1"/>
              </a:buClr>
              <a:buSzPts val="2800"/>
              <a:buChar char="•"/>
            </a:pPr>
            <a:r>
              <a:rPr b="1" lang="en-IN"/>
              <a:t>Ineffective/antiquated and overburdened legal system</a:t>
            </a:r>
            <a:endParaRPr/>
          </a:p>
          <a:p>
            <a:pPr indent="-228600" lvl="0" marL="228600" rtl="0" algn="l">
              <a:lnSpc>
                <a:spcPct val="90000"/>
              </a:lnSpc>
              <a:spcBef>
                <a:spcPts val="1600"/>
              </a:spcBef>
              <a:spcAft>
                <a:spcPts val="0"/>
              </a:spcAft>
              <a:buClr>
                <a:schemeClr val="dk1"/>
              </a:buClr>
              <a:buSzPts val="2800"/>
              <a:buChar char="•"/>
            </a:pPr>
            <a:r>
              <a:rPr b="1" lang="en-IN"/>
              <a:t>Ineffective anti-corruption mechanisms</a:t>
            </a:r>
            <a:endParaRPr/>
          </a:p>
          <a:p>
            <a:pPr indent="-228600" lvl="0" marL="228600" rtl="0" algn="l">
              <a:lnSpc>
                <a:spcPct val="90000"/>
              </a:lnSpc>
              <a:spcBef>
                <a:spcPts val="1600"/>
              </a:spcBef>
              <a:spcAft>
                <a:spcPts val="0"/>
              </a:spcAft>
              <a:buClr>
                <a:schemeClr val="dk1"/>
              </a:buClr>
              <a:buSzPts val="2800"/>
              <a:buChar char="•"/>
            </a:pPr>
            <a:r>
              <a:rPr b="1" lang="en-IN"/>
              <a:t>In adequate enforcement</a:t>
            </a:r>
            <a:endParaRPr/>
          </a:p>
          <a:p>
            <a:pPr indent="-228600" lvl="0" marL="228600" rtl="0" algn="l">
              <a:lnSpc>
                <a:spcPct val="90000"/>
              </a:lnSpc>
              <a:spcBef>
                <a:spcPts val="1600"/>
              </a:spcBef>
              <a:spcAft>
                <a:spcPts val="0"/>
              </a:spcAft>
              <a:buClr>
                <a:schemeClr val="dk1"/>
              </a:buClr>
              <a:buSzPts val="2800"/>
              <a:buChar char="•"/>
            </a:pPr>
            <a:r>
              <a:rPr b="1" lang="en-IN"/>
              <a:t>Lack of employment</a:t>
            </a:r>
            <a:endParaRPr/>
          </a:p>
          <a:p>
            <a:pPr indent="-228600" lvl="0" marL="228600" rtl="0" algn="l">
              <a:lnSpc>
                <a:spcPct val="90000"/>
              </a:lnSpc>
              <a:spcBef>
                <a:spcPts val="1600"/>
              </a:spcBef>
              <a:spcAft>
                <a:spcPts val="0"/>
              </a:spcAft>
              <a:buClr>
                <a:schemeClr val="dk1"/>
              </a:buClr>
              <a:buSzPts val="2800"/>
              <a:buChar char="•"/>
            </a:pPr>
            <a:r>
              <a:rPr b="1" lang="en-IN"/>
              <a:t>Privatization, Liberalization and Globalization</a:t>
            </a:r>
            <a:endParaRPr/>
          </a:p>
          <a:p>
            <a:pPr indent="-228600" lvl="0" marL="228600" rtl="0" algn="l">
              <a:lnSpc>
                <a:spcPct val="90000"/>
              </a:lnSpc>
              <a:spcBef>
                <a:spcPts val="1600"/>
              </a:spcBef>
              <a:spcAft>
                <a:spcPts val="0"/>
              </a:spcAft>
              <a:buClr>
                <a:schemeClr val="dk1"/>
              </a:buClr>
              <a:buSzPts val="280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9600" y="357166"/>
            <a:ext cx="10972800" cy="10001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Corsiva"/>
              <a:buNone/>
            </a:pPr>
            <a:r>
              <a:rPr lang="en-IN" sz="4800">
                <a:solidFill>
                  <a:schemeClr val="lt1"/>
                </a:solidFill>
                <a:latin typeface="Corsiva"/>
                <a:ea typeface="Corsiva"/>
                <a:cs typeface="Corsiva"/>
                <a:sym typeface="Corsiva"/>
              </a:rPr>
              <a:t>CAUSES OF CORRUPTION</a:t>
            </a:r>
            <a:endParaRPr sz="4800">
              <a:solidFill>
                <a:schemeClr val="lt1"/>
              </a:solidFill>
              <a:latin typeface="Corsiva"/>
              <a:ea typeface="Corsiva"/>
              <a:cs typeface="Corsiva"/>
              <a:sym typeface="Corsiva"/>
            </a:endParaRPr>
          </a:p>
        </p:txBody>
      </p:sp>
      <p:sp>
        <p:nvSpPr>
          <p:cNvPr id="167" name="Google Shape;167;p26"/>
          <p:cNvSpPr txBox="1"/>
          <p:nvPr>
            <p:ph idx="1" type="body"/>
          </p:nvPr>
        </p:nvSpPr>
        <p:spPr>
          <a:xfrm>
            <a:off x="812800" y="1752600"/>
            <a:ext cx="10769600" cy="51054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IN" sz="2800"/>
              <a:t>Diminishing values in the society.</a:t>
            </a:r>
            <a:endParaRPr/>
          </a:p>
          <a:p>
            <a:pPr indent="-228600" lvl="0" marL="228600" rtl="0" algn="l">
              <a:lnSpc>
                <a:spcPct val="90000"/>
              </a:lnSpc>
              <a:spcBef>
                <a:spcPts val="1800"/>
              </a:spcBef>
              <a:spcAft>
                <a:spcPts val="0"/>
              </a:spcAft>
              <a:buClr>
                <a:schemeClr val="dk1"/>
              </a:buClr>
              <a:buSzPct val="100000"/>
              <a:buChar char="•"/>
            </a:pPr>
            <a:r>
              <a:rPr b="1" lang="en-IN" sz="2800"/>
              <a:t>Diminishing patriotism.</a:t>
            </a:r>
            <a:endParaRPr/>
          </a:p>
          <a:p>
            <a:pPr indent="-228600" lvl="0" marL="228600" rtl="0" algn="l">
              <a:lnSpc>
                <a:spcPct val="90000"/>
              </a:lnSpc>
              <a:spcBef>
                <a:spcPts val="1800"/>
              </a:spcBef>
              <a:spcAft>
                <a:spcPts val="0"/>
              </a:spcAft>
              <a:buClr>
                <a:schemeClr val="dk1"/>
              </a:buClr>
              <a:buSzPct val="100000"/>
              <a:buChar char="•"/>
            </a:pPr>
            <a:r>
              <a:rPr b="1" lang="en-IN" sz="2800"/>
              <a:t>Lack of awareness.</a:t>
            </a:r>
            <a:endParaRPr/>
          </a:p>
          <a:p>
            <a:pPr indent="-228600" lvl="0" marL="228600" rtl="0" algn="l">
              <a:lnSpc>
                <a:spcPct val="90000"/>
              </a:lnSpc>
              <a:spcBef>
                <a:spcPts val="1800"/>
              </a:spcBef>
              <a:spcAft>
                <a:spcPts val="0"/>
              </a:spcAft>
              <a:buClr>
                <a:schemeClr val="dk1"/>
              </a:buClr>
              <a:buSzPct val="100000"/>
              <a:buChar char="•"/>
            </a:pPr>
            <a:r>
              <a:rPr b="1" lang="en-IN" sz="2800"/>
              <a:t>Low literacy rate.</a:t>
            </a:r>
            <a:endParaRPr/>
          </a:p>
          <a:p>
            <a:pPr indent="-228600" lvl="0" marL="228600" rtl="0" algn="l">
              <a:lnSpc>
                <a:spcPct val="90000"/>
              </a:lnSpc>
              <a:spcBef>
                <a:spcPts val="1800"/>
              </a:spcBef>
              <a:spcAft>
                <a:spcPts val="0"/>
              </a:spcAft>
              <a:buClr>
                <a:schemeClr val="dk1"/>
              </a:buClr>
              <a:buSzPct val="100000"/>
              <a:buChar char="•"/>
            </a:pPr>
            <a:r>
              <a:rPr b="1" lang="en-IN" sz="2800"/>
              <a:t>Lack of effective management. </a:t>
            </a:r>
            <a:endParaRPr/>
          </a:p>
          <a:p>
            <a:pPr indent="-228600" lvl="0" marL="228600" rtl="0" algn="l">
              <a:lnSpc>
                <a:spcPct val="90000"/>
              </a:lnSpc>
              <a:spcBef>
                <a:spcPts val="1800"/>
              </a:spcBef>
              <a:spcAft>
                <a:spcPts val="0"/>
              </a:spcAft>
              <a:buClr>
                <a:schemeClr val="dk1"/>
              </a:buClr>
              <a:buSzPct val="100000"/>
              <a:buChar char="•"/>
            </a:pPr>
            <a:r>
              <a:rPr b="1" lang="en-IN" sz="2800"/>
              <a:t>Lack of economic stability.</a:t>
            </a:r>
            <a:endParaRPr/>
          </a:p>
          <a:p>
            <a:pPr indent="-228600" lvl="0" marL="228600" rtl="0" algn="l">
              <a:lnSpc>
                <a:spcPct val="90000"/>
              </a:lnSpc>
              <a:spcBef>
                <a:spcPts val="1800"/>
              </a:spcBef>
              <a:spcAft>
                <a:spcPts val="0"/>
              </a:spcAft>
              <a:buClr>
                <a:schemeClr val="dk1"/>
              </a:buClr>
              <a:buSzPct val="100000"/>
              <a:buChar char="•"/>
            </a:pPr>
            <a:r>
              <a:rPr b="1" lang="en-IN" sz="2800"/>
              <a:t>Lack of effective political leadership.</a:t>
            </a:r>
            <a:endParaRPr/>
          </a:p>
          <a:p>
            <a:pPr indent="-111125" lvl="0" marL="228600" rtl="0" algn="l">
              <a:lnSpc>
                <a:spcPct val="90000"/>
              </a:lnSpc>
              <a:spcBef>
                <a:spcPts val="2200"/>
              </a:spcBef>
              <a:spcAft>
                <a:spcPts val="0"/>
              </a:spcAft>
              <a:buClr>
                <a:schemeClr val="dk1"/>
              </a:buClr>
              <a:buSzPct val="100000"/>
              <a:buNone/>
            </a:pPr>
            <a:r>
              <a:t/>
            </a:r>
            <a:endParaRPr b="1" sz="2000"/>
          </a:p>
          <a:p>
            <a:pPr indent="-111125" lvl="0" marL="228600" rtl="0" algn="l">
              <a:lnSpc>
                <a:spcPct val="90000"/>
              </a:lnSpc>
              <a:spcBef>
                <a:spcPts val="1000"/>
              </a:spcBef>
              <a:spcAft>
                <a:spcPts val="0"/>
              </a:spcAft>
              <a:buClr>
                <a:schemeClr val="dk1"/>
              </a:buClr>
              <a:buSzPct val="100000"/>
              <a:buNone/>
            </a:pPr>
            <a:r>
              <a:t/>
            </a:r>
            <a:endParaRPr b="1" sz="2000"/>
          </a:p>
          <a:p>
            <a:pPr indent="-228600" lvl="0" marL="228600" rtl="0" algn="l">
              <a:lnSpc>
                <a:spcPct val="90000"/>
              </a:lnSpc>
              <a:spcBef>
                <a:spcPts val="1000"/>
              </a:spcBef>
              <a:spcAft>
                <a:spcPts val="0"/>
              </a:spcAft>
              <a:buClr>
                <a:schemeClr val="dk1"/>
              </a:buClr>
              <a:buSzPct val="100000"/>
              <a:buFont typeface="Noto Sans Symbols"/>
              <a:buNone/>
            </a:pPr>
            <a:r>
              <a:rPr b="1" lang="en-IN" sz="2000"/>
              <a:t> </a:t>
            </a:r>
            <a:endParaRPr/>
          </a:p>
          <a:p>
            <a:pPr indent="-111125" lvl="0" marL="228600" rtl="0" algn="l">
              <a:lnSpc>
                <a:spcPct val="90000"/>
              </a:lnSpc>
              <a:spcBef>
                <a:spcPts val="1000"/>
              </a:spcBef>
              <a:spcAft>
                <a:spcPts val="0"/>
              </a:spcAft>
              <a:buClr>
                <a:schemeClr val="dk1"/>
              </a:buClr>
              <a:buSzPct val="100000"/>
              <a:buNone/>
            </a:pPr>
            <a:r>
              <a:t/>
            </a:r>
            <a:endParaRPr b="1" sz="2000"/>
          </a:p>
          <a:p>
            <a:pPr indent="-111125" lvl="0" marL="228600" rtl="0" algn="l">
              <a:lnSpc>
                <a:spcPct val="90000"/>
              </a:lnSpc>
              <a:spcBef>
                <a:spcPts val="1000"/>
              </a:spcBef>
              <a:spcAft>
                <a:spcPts val="0"/>
              </a:spcAft>
              <a:buClr>
                <a:schemeClr val="dk1"/>
              </a:buClr>
              <a:buSzPct val="100000"/>
              <a:buNone/>
            </a:pPr>
            <a:r>
              <a:t/>
            </a:r>
            <a:endParaRPr b="1" sz="2000"/>
          </a:p>
        </p:txBody>
      </p:sp>
      <p:pic>
        <p:nvPicPr>
          <p:cNvPr descr="C:\Users\SONY\Pictures\corruption4.jpg" id="168" name="Google Shape;168;p26"/>
          <p:cNvPicPr preferRelativeResize="0"/>
          <p:nvPr/>
        </p:nvPicPr>
        <p:blipFill rotWithShape="1">
          <a:blip r:embed="rId3">
            <a:alphaModFix/>
          </a:blip>
          <a:srcRect b="0" l="0" r="0" t="0"/>
          <a:stretch/>
        </p:blipFill>
        <p:spPr>
          <a:xfrm>
            <a:off x="9334501" y="4876801"/>
            <a:ext cx="2857500" cy="15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414397"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orsiva"/>
              <a:buNone/>
            </a:pPr>
            <a:r>
              <a:rPr lang="en-IN" sz="4400">
                <a:solidFill>
                  <a:schemeClr val="lt1"/>
                </a:solidFill>
                <a:latin typeface="Corsiva"/>
                <a:ea typeface="Corsiva"/>
                <a:cs typeface="Corsiva"/>
                <a:sym typeface="Corsiva"/>
              </a:rPr>
              <a:t>CAUSES OF CORRUPTION</a:t>
            </a:r>
            <a:endParaRPr>
              <a:solidFill>
                <a:schemeClr val="lt1"/>
              </a:solidFill>
            </a:endParaRPr>
          </a:p>
        </p:txBody>
      </p:sp>
      <p:sp>
        <p:nvSpPr>
          <p:cNvPr id="174" name="Google Shape;17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None/>
            </a:pPr>
            <a:r>
              <a:rPr lang="en-IN"/>
              <a:t>The very presence of black money:</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The existence of large amount of unaccounted black money is one of the main sources of corruption.</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This money is obtained by various ways,namely,tax evation,smuggling,speculation in immovable propertyand shares and stocks</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p>
          <a:p>
            <a:pPr indent="-228600" lvl="0" marL="228600" rtl="0" algn="l">
              <a:lnSpc>
                <a:spcPct val="90000"/>
              </a:lnSpc>
              <a:spcBef>
                <a:spcPts val="1000"/>
              </a:spcBef>
              <a:spcAft>
                <a:spcPts val="0"/>
              </a:spcAft>
              <a:buClr>
                <a:schemeClr val="dk1"/>
              </a:buClr>
              <a:buSzPts val="2000"/>
              <a:buFont typeface="Noto Sans Symbols"/>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2767208" y="1521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Corsiva"/>
              <a:buNone/>
            </a:pPr>
            <a:r>
              <a:rPr lang="en-IN" sz="2800">
                <a:solidFill>
                  <a:schemeClr val="lt1"/>
                </a:solidFill>
                <a:latin typeface="Corsiva"/>
                <a:ea typeface="Corsiva"/>
                <a:cs typeface="Corsiva"/>
                <a:sym typeface="Corsiva"/>
              </a:rPr>
              <a:t>CAUSES OF CORRUPTION</a:t>
            </a:r>
            <a:endParaRPr sz="2800">
              <a:solidFill>
                <a:schemeClr val="lt1"/>
              </a:solidFill>
            </a:endParaRPr>
          </a:p>
        </p:txBody>
      </p:sp>
      <p:sp>
        <p:nvSpPr>
          <p:cNvPr id="180" name="Google Shape;18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Economic insecurity:</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This is regarded as most important cause of corruption.</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The poor people become corrupt in hope of becoming rich.the rich indulge in it for fear of losing what they have</a:t>
            </a:r>
            <a:endParaRPr sz="4800"/>
          </a:p>
          <a:p>
            <a:pPr indent="-228600" lvl="0" marL="228600" rtl="0" algn="l">
              <a:lnSpc>
                <a:spcPct val="90000"/>
              </a:lnSpc>
              <a:spcBef>
                <a:spcPts val="1000"/>
              </a:spcBef>
              <a:spcAft>
                <a:spcPts val="0"/>
              </a:spcAft>
              <a:buClr>
                <a:schemeClr val="dk1"/>
              </a:buClr>
              <a:buSzPts val="3600"/>
              <a:buFont typeface="Noto Sans Symbols"/>
              <a:buNone/>
            </a:pPr>
            <a:r>
              <a:rPr lang="en-IN" sz="3600"/>
              <a:t>High rate of income tax:</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Since tax rates are comparatively high in pakistan even the honest people are often tempted to escape from it by making false returns of their property and income many of officers in income tax department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1676400" y="18976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6" name="Google Shape;186;p29"/>
          <p:cNvSpPr txBox="1"/>
          <p:nvPr>
            <p:ph idx="1" type="body"/>
          </p:nvPr>
        </p:nvSpPr>
        <p:spPr>
          <a:xfrm>
            <a:off x="709809" y="2069861"/>
            <a:ext cx="10972800" cy="51482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None/>
            </a:pPr>
            <a:r>
              <a:rPr lang="en-IN" sz="2400"/>
              <a:t>Are also equally corrupt ant they thrive on bribery</a:t>
            </a:r>
            <a:endParaRPr/>
          </a:p>
          <a:p>
            <a:pPr indent="-228600" lvl="0" marL="228600" rtl="0" algn="l">
              <a:lnSpc>
                <a:spcPct val="90000"/>
              </a:lnSpc>
              <a:spcBef>
                <a:spcPts val="1000"/>
              </a:spcBef>
              <a:spcAft>
                <a:spcPts val="0"/>
              </a:spcAft>
              <a:buClr>
                <a:schemeClr val="dk1"/>
              </a:buClr>
              <a:buSzPts val="2800"/>
              <a:buFont typeface="Noto Sans Symbols"/>
              <a:buNone/>
            </a:pPr>
            <a:r>
              <a:rPr lang="en-IN"/>
              <a:t>Meager salary being paid to government servants:</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Employees in some of the government departments are paid comparatively very less salary this situation is said to be cause of corruption in administration</a:t>
            </a:r>
            <a:endParaRPr/>
          </a:p>
          <a:p>
            <a:pPr indent="-228600" lvl="0" marL="228600" rtl="0" algn="l">
              <a:lnSpc>
                <a:spcPct val="90000"/>
              </a:lnSpc>
              <a:spcBef>
                <a:spcPts val="1000"/>
              </a:spcBef>
              <a:spcAft>
                <a:spcPts val="0"/>
              </a:spcAft>
              <a:buClr>
                <a:schemeClr val="dk1"/>
              </a:buClr>
              <a:buSzPts val="2800"/>
              <a:buFont typeface="Noto Sans Symbols"/>
              <a:buNone/>
            </a:pPr>
            <a:r>
              <a:rPr lang="en-IN"/>
              <a:t>The system of democracy:</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The present style of functioning of democracy in Pakistan also contributes to corruption. all parties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2" name="Google Shape;19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None/>
            </a:pPr>
            <a:r>
              <a:rPr lang="en-IN" sz="2400"/>
              <a:t>Specially ruling party spends crores of rupees on each election. This money comes from businessmen, industrialists and other rich persons.</a:t>
            </a:r>
            <a:endParaRPr/>
          </a:p>
          <a:p>
            <a:pPr indent="-228600" lvl="0" marL="228600" rtl="0" algn="l">
              <a:lnSpc>
                <a:spcPct val="90000"/>
              </a:lnSpc>
              <a:spcBef>
                <a:spcPts val="1000"/>
              </a:spcBef>
              <a:spcAft>
                <a:spcPts val="0"/>
              </a:spcAft>
              <a:buClr>
                <a:schemeClr val="dk1"/>
              </a:buClr>
              <a:buSzPts val="2400"/>
              <a:buFont typeface="Noto Sans Symbols"/>
              <a:buNone/>
            </a:pPr>
            <a:r>
              <a:rPr lang="en-IN" sz="2400"/>
              <a:t>They supply money to the party in the form of black money and this in turn gives them licence, a ‘moral’ justification for accumulating money in different forms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800"/>
              <a:buChar char="•"/>
            </a:pPr>
            <a:r>
              <a:rPr b="1" lang="en-IN"/>
              <a:t>Loss of National wealth</a:t>
            </a:r>
            <a:endParaRPr/>
          </a:p>
          <a:p>
            <a:pPr indent="-228600" lvl="0" marL="228600" rtl="0" algn="l">
              <a:lnSpc>
                <a:spcPct val="150000"/>
              </a:lnSpc>
              <a:spcBef>
                <a:spcPts val="1000"/>
              </a:spcBef>
              <a:spcAft>
                <a:spcPts val="0"/>
              </a:spcAft>
              <a:buClr>
                <a:schemeClr val="dk1"/>
              </a:buClr>
              <a:buSzPts val="2800"/>
              <a:buChar char="•"/>
            </a:pPr>
            <a:r>
              <a:rPr b="1" lang="en-IN"/>
              <a:t>Hindrance and obstruction in development</a:t>
            </a:r>
            <a:endParaRPr/>
          </a:p>
          <a:p>
            <a:pPr indent="-228600" lvl="0" marL="228600" rtl="0" algn="l">
              <a:lnSpc>
                <a:spcPct val="150000"/>
              </a:lnSpc>
              <a:spcBef>
                <a:spcPts val="1000"/>
              </a:spcBef>
              <a:spcAft>
                <a:spcPts val="0"/>
              </a:spcAft>
              <a:buClr>
                <a:schemeClr val="dk1"/>
              </a:buClr>
              <a:buSzPts val="2800"/>
              <a:buChar char="•"/>
            </a:pPr>
            <a:r>
              <a:rPr b="1" lang="en-IN"/>
              <a:t>Backwardness and Poverty</a:t>
            </a:r>
            <a:endParaRPr/>
          </a:p>
          <a:p>
            <a:pPr indent="-228600" lvl="0" marL="228600" rtl="0" algn="l">
              <a:lnSpc>
                <a:spcPct val="150000"/>
              </a:lnSpc>
              <a:spcBef>
                <a:spcPts val="1000"/>
              </a:spcBef>
              <a:spcAft>
                <a:spcPts val="0"/>
              </a:spcAft>
              <a:buClr>
                <a:schemeClr val="dk1"/>
              </a:buClr>
              <a:buSzPts val="2800"/>
              <a:buChar char="•"/>
            </a:pPr>
            <a:r>
              <a:rPr b="1" lang="en-IN"/>
              <a:t>Authority and power in wrong hands</a:t>
            </a:r>
            <a:endParaRPr/>
          </a:p>
          <a:p>
            <a:pPr indent="-228600" lvl="0" marL="228600" rtl="0" algn="l">
              <a:lnSpc>
                <a:spcPct val="150000"/>
              </a:lnSpc>
              <a:spcBef>
                <a:spcPts val="1000"/>
              </a:spcBef>
              <a:spcAft>
                <a:spcPts val="0"/>
              </a:spcAft>
              <a:buClr>
                <a:schemeClr val="dk1"/>
              </a:buClr>
              <a:buSzPts val="2800"/>
              <a:buChar char="•"/>
            </a:pPr>
            <a:r>
              <a:rPr b="1" lang="en-IN" sz="2800"/>
              <a:t>Brain drain</a:t>
            </a:r>
            <a:endParaRPr/>
          </a:p>
          <a:p>
            <a:pPr indent="-228600" lvl="0" marL="228600" rtl="0" algn="l">
              <a:lnSpc>
                <a:spcPct val="150000"/>
              </a:lnSpc>
              <a:spcBef>
                <a:spcPts val="1000"/>
              </a:spcBef>
              <a:spcAft>
                <a:spcPts val="0"/>
              </a:spcAft>
              <a:buClr>
                <a:schemeClr val="dk1"/>
              </a:buClr>
              <a:buSzPts val="2800"/>
              <a:buChar char="•"/>
            </a:pPr>
            <a:r>
              <a:rPr b="1" lang="en-IN" sz="2800"/>
              <a:t>Inflation</a:t>
            </a:r>
            <a:endParaRPr/>
          </a:p>
          <a:p>
            <a:pPr indent="-50800" lvl="0" marL="228600" rtl="0" algn="l">
              <a:lnSpc>
                <a:spcPct val="150000"/>
              </a:lnSpc>
              <a:spcBef>
                <a:spcPts val="1000"/>
              </a:spcBef>
              <a:spcAft>
                <a:spcPts val="0"/>
              </a:spcAft>
              <a:buClr>
                <a:schemeClr val="dk1"/>
              </a:buClr>
              <a:buSzPts val="2800"/>
              <a:buNone/>
            </a:pPr>
            <a:r>
              <a:t/>
            </a:r>
            <a:endParaRPr b="1" sz="2800"/>
          </a:p>
          <a:p>
            <a:pPr indent="-228600" lvl="0" marL="228600" rtl="0" algn="l">
              <a:lnSpc>
                <a:spcPct val="90000"/>
              </a:lnSpc>
              <a:spcBef>
                <a:spcPts val="1000"/>
              </a:spcBef>
              <a:spcAft>
                <a:spcPts val="0"/>
              </a:spcAft>
              <a:buClr>
                <a:schemeClr val="dk1"/>
              </a:buClr>
              <a:buSzPts val="2800"/>
              <a:buFont typeface="Noto Sans Symbols"/>
              <a:buNone/>
            </a:pPr>
            <a:r>
              <a:t/>
            </a:r>
            <a:endParaRPr b="1"/>
          </a:p>
        </p:txBody>
      </p:sp>
      <p:sp>
        <p:nvSpPr>
          <p:cNvPr id="198" name="Google Shape;198;p31"/>
          <p:cNvSpPr txBox="1"/>
          <p:nvPr/>
        </p:nvSpPr>
        <p:spPr>
          <a:xfrm>
            <a:off x="381000" y="642939"/>
            <a:ext cx="11531600" cy="9286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rgbClr val="3E536F"/>
                </a:solidFill>
                <a:latin typeface="Corsiva"/>
                <a:ea typeface="Corsiva"/>
                <a:cs typeface="Corsiva"/>
                <a:sym typeface="Corsiva"/>
              </a:rPr>
              <a:t>CONSEQUENCES  OF  CORRUPTION</a:t>
            </a:r>
            <a:br>
              <a:rPr b="0" i="0" lang="en-IN" sz="4800" u="none" cap="none" strike="noStrike">
                <a:solidFill>
                  <a:srgbClr val="3E536F"/>
                </a:solidFill>
                <a:latin typeface="Corsiva"/>
                <a:ea typeface="Corsiva"/>
                <a:cs typeface="Corsiva"/>
                <a:sym typeface="Corsiva"/>
              </a:rPr>
            </a:br>
            <a:endParaRPr b="1" i="0" sz="4800" u="none" cap="none" strike="noStrike">
              <a:solidFill>
                <a:srgbClr val="3E536F"/>
              </a:solidFill>
              <a:latin typeface="Corsiva"/>
              <a:ea typeface="Corsiva"/>
              <a:cs typeface="Corsiva"/>
              <a:sym typeface="Corsi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b="1" lang="en-IN"/>
              <a:t>Inferior public infrastructure</a:t>
            </a:r>
            <a:endParaRPr/>
          </a:p>
          <a:p>
            <a:pPr indent="-228600" lvl="0" marL="228600" rtl="0" algn="l">
              <a:lnSpc>
                <a:spcPct val="150000"/>
              </a:lnSpc>
              <a:spcBef>
                <a:spcPts val="1000"/>
              </a:spcBef>
              <a:spcAft>
                <a:spcPts val="0"/>
              </a:spcAft>
              <a:buClr>
                <a:schemeClr val="dk1"/>
              </a:buClr>
              <a:buSzPts val="2800"/>
              <a:buChar char="•"/>
            </a:pPr>
            <a:r>
              <a:rPr b="1" lang="en-IN"/>
              <a:t>Loss of faith in democracy</a:t>
            </a:r>
            <a:endParaRPr/>
          </a:p>
          <a:p>
            <a:pPr indent="-228600" lvl="0" marL="228600" rtl="0" algn="l">
              <a:lnSpc>
                <a:spcPct val="150000"/>
              </a:lnSpc>
              <a:spcBef>
                <a:spcPts val="1000"/>
              </a:spcBef>
              <a:spcAft>
                <a:spcPts val="0"/>
              </a:spcAft>
              <a:buClr>
                <a:schemeClr val="dk1"/>
              </a:buClr>
              <a:buSzPts val="2800"/>
              <a:buChar char="•"/>
            </a:pPr>
            <a:r>
              <a:rPr b="1" lang="en-IN" sz="2800"/>
              <a:t>Psychological and social disorders</a:t>
            </a:r>
            <a:endParaRPr/>
          </a:p>
          <a:p>
            <a:pPr indent="-228600" lvl="0" marL="228600" rtl="0" algn="l">
              <a:lnSpc>
                <a:spcPct val="150000"/>
              </a:lnSpc>
              <a:spcBef>
                <a:spcPts val="1000"/>
              </a:spcBef>
              <a:spcAft>
                <a:spcPts val="0"/>
              </a:spcAft>
              <a:buClr>
                <a:schemeClr val="dk1"/>
              </a:buClr>
              <a:buSzPts val="2800"/>
              <a:buChar char="•"/>
            </a:pPr>
            <a:r>
              <a:rPr b="1" lang="en-IN"/>
              <a:t>Environmental degradation</a:t>
            </a:r>
            <a:endParaRPr/>
          </a:p>
          <a:p>
            <a:pPr indent="-228600" lvl="0" marL="228600" rtl="0" algn="l">
              <a:lnSpc>
                <a:spcPct val="150000"/>
              </a:lnSpc>
              <a:spcBef>
                <a:spcPts val="1000"/>
              </a:spcBef>
              <a:spcAft>
                <a:spcPts val="0"/>
              </a:spcAft>
              <a:buClr>
                <a:schemeClr val="dk1"/>
              </a:buClr>
              <a:buSzPts val="2800"/>
              <a:buChar char="•"/>
            </a:pPr>
            <a:r>
              <a:rPr b="1" lang="en-IN" sz="2800"/>
              <a:t>Rise  of anti social elements</a:t>
            </a:r>
            <a:endParaRPr/>
          </a:p>
          <a:p>
            <a:pPr indent="-228600" lvl="0" marL="228600" rtl="0" algn="l">
              <a:lnSpc>
                <a:spcPct val="90000"/>
              </a:lnSpc>
              <a:spcBef>
                <a:spcPts val="1000"/>
              </a:spcBef>
              <a:spcAft>
                <a:spcPts val="0"/>
              </a:spcAft>
              <a:buClr>
                <a:schemeClr val="dk1"/>
              </a:buClr>
              <a:buSzPts val="2800"/>
              <a:buFont typeface="Noto Sans Symbols"/>
              <a:buNone/>
            </a:pPr>
            <a:r>
              <a:t/>
            </a:r>
            <a:endParaRPr b="1"/>
          </a:p>
        </p:txBody>
      </p:sp>
      <p:sp>
        <p:nvSpPr>
          <p:cNvPr id="204" name="Google Shape;204;p32"/>
          <p:cNvSpPr txBox="1"/>
          <p:nvPr/>
        </p:nvSpPr>
        <p:spPr>
          <a:xfrm>
            <a:off x="381000" y="642939"/>
            <a:ext cx="11531600" cy="9286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rgbClr val="3E536F"/>
                </a:solidFill>
                <a:latin typeface="Corsiva"/>
                <a:ea typeface="Corsiva"/>
                <a:cs typeface="Corsiva"/>
                <a:sym typeface="Corsiva"/>
              </a:rPr>
              <a:t>CONSEQUENCES  OF  CORRUPTION</a:t>
            </a:r>
            <a:br>
              <a:rPr b="0" i="0" lang="en-IN" sz="4800" u="none" cap="none" strike="noStrike">
                <a:solidFill>
                  <a:srgbClr val="3E536F"/>
                </a:solidFill>
                <a:latin typeface="Corsiva"/>
                <a:ea typeface="Corsiva"/>
                <a:cs typeface="Corsiva"/>
                <a:sym typeface="Corsiva"/>
              </a:rPr>
            </a:br>
            <a:endParaRPr b="1" i="0" sz="4800" u="none" cap="none" strike="noStrike">
              <a:solidFill>
                <a:srgbClr val="3E536F"/>
              </a:solidFill>
              <a:latin typeface="Corsiva"/>
              <a:ea typeface="Corsiva"/>
              <a:cs typeface="Corsiva"/>
              <a:sym typeface="Corsi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2083496" y="0"/>
            <a:ext cx="10972800" cy="1981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aseline="30000" lang="en-IN">
                <a:solidFill>
                  <a:schemeClr val="lt1"/>
                </a:solidFill>
              </a:rPr>
              <a:t>7th</a:t>
            </a:r>
            <a:r>
              <a:rPr lang="en-IN">
                <a:solidFill>
                  <a:schemeClr val="lt1"/>
                </a:solidFill>
              </a:rPr>
              <a:t>  Lecture </a:t>
            </a:r>
            <a:br>
              <a:rPr lang="en-IN">
                <a:solidFill>
                  <a:schemeClr val="lt1"/>
                </a:solidFill>
              </a:rPr>
            </a:br>
            <a:r>
              <a:rPr lang="en-IN" sz="2800">
                <a:solidFill>
                  <a:schemeClr val="lt1"/>
                </a:solidFill>
              </a:rPr>
              <a:t>Corruption and Contemporary World </a:t>
            </a:r>
            <a:endParaRPr sz="3200">
              <a:solidFill>
                <a:schemeClr val="lt1"/>
              </a:solidFill>
            </a:endParaRPr>
          </a:p>
        </p:txBody>
      </p:sp>
      <p:sp>
        <p:nvSpPr>
          <p:cNvPr id="102" name="Google Shape;102;p15"/>
          <p:cNvSpPr txBox="1"/>
          <p:nvPr>
            <p:ph idx="1" type="body"/>
          </p:nvPr>
        </p:nvSpPr>
        <p:spPr>
          <a:xfrm>
            <a:off x="711200" y="2438400"/>
            <a:ext cx="10668000" cy="3657600"/>
          </a:xfrm>
          <a:prstGeom prst="rect">
            <a:avLst/>
          </a:prstGeom>
          <a:noFill/>
          <a:ln>
            <a:noFill/>
          </a:ln>
        </p:spPr>
        <p:txBody>
          <a:bodyPr anchorCtr="0" anchor="t" bIns="45700" lIns="91425" spcFirstLastPara="1" rIns="91425" wrap="square" tIns="45700">
            <a:normAutofit/>
          </a:bodyPr>
          <a:lstStyle/>
          <a:p>
            <a:pPr indent="-50800" lvl="0" marL="228600" rtl="0" algn="l">
              <a:lnSpc>
                <a:spcPct val="80000"/>
              </a:lnSpc>
              <a:spcBef>
                <a:spcPts val="0"/>
              </a:spcBef>
              <a:spcAft>
                <a:spcPts val="0"/>
              </a:spcAft>
              <a:buClr>
                <a:schemeClr val="dk1"/>
              </a:buClr>
              <a:buSzPts val="2800"/>
              <a:buNone/>
            </a:pPr>
            <a:r>
              <a:t/>
            </a:r>
            <a:endParaRPr sz="2800"/>
          </a:p>
          <a:p>
            <a:pPr indent="-228600" lvl="0" marL="228600" rtl="0" algn="l">
              <a:lnSpc>
                <a:spcPct val="90000"/>
              </a:lnSpc>
              <a:spcBef>
                <a:spcPts val="1000"/>
              </a:spcBef>
              <a:spcAft>
                <a:spcPts val="0"/>
              </a:spcAft>
              <a:buClr>
                <a:schemeClr val="dk1"/>
              </a:buClr>
              <a:buSzPts val="2800"/>
              <a:buChar char="•"/>
            </a:pPr>
            <a:r>
              <a:rPr lang="en-IN" sz="2800"/>
              <a:t>Definition of corruption</a:t>
            </a:r>
            <a:endParaRPr/>
          </a:p>
          <a:p>
            <a:pPr indent="-228600" lvl="0" marL="228600" rtl="0" algn="l">
              <a:lnSpc>
                <a:spcPct val="90000"/>
              </a:lnSpc>
              <a:spcBef>
                <a:spcPts val="1000"/>
              </a:spcBef>
              <a:spcAft>
                <a:spcPts val="0"/>
              </a:spcAft>
              <a:buClr>
                <a:schemeClr val="dk1"/>
              </a:buClr>
              <a:buSzPts val="2800"/>
              <a:buChar char="•"/>
            </a:pPr>
            <a:r>
              <a:rPr lang="en-IN" sz="2800"/>
              <a:t>Types of corruption</a:t>
            </a:r>
            <a:endParaRPr/>
          </a:p>
          <a:p>
            <a:pPr indent="-228600" lvl="0" marL="228600" rtl="0" algn="l">
              <a:lnSpc>
                <a:spcPct val="90000"/>
              </a:lnSpc>
              <a:spcBef>
                <a:spcPts val="1000"/>
              </a:spcBef>
              <a:spcAft>
                <a:spcPts val="0"/>
              </a:spcAft>
              <a:buClr>
                <a:schemeClr val="dk1"/>
              </a:buClr>
              <a:buSzPts val="2800"/>
              <a:buChar char="•"/>
            </a:pPr>
            <a:r>
              <a:rPr lang="en-IN"/>
              <a:t>Causes of corruption</a:t>
            </a:r>
            <a:endParaRPr/>
          </a:p>
          <a:p>
            <a:pPr indent="-228600" lvl="0" marL="228600" rtl="0" algn="l">
              <a:lnSpc>
                <a:spcPct val="90000"/>
              </a:lnSpc>
              <a:spcBef>
                <a:spcPts val="1000"/>
              </a:spcBef>
              <a:spcAft>
                <a:spcPts val="0"/>
              </a:spcAft>
              <a:buClr>
                <a:schemeClr val="dk1"/>
              </a:buClr>
              <a:buSzPts val="2800"/>
              <a:buChar char="•"/>
            </a:pPr>
            <a:r>
              <a:rPr lang="en-IN"/>
              <a:t>Effect Of Corruption</a:t>
            </a:r>
            <a:endParaRPr/>
          </a:p>
          <a:p>
            <a:pPr indent="-228600" lvl="0" marL="228600" rtl="0" algn="l">
              <a:lnSpc>
                <a:spcPct val="90000"/>
              </a:lnSpc>
              <a:spcBef>
                <a:spcPts val="1000"/>
              </a:spcBef>
              <a:spcAft>
                <a:spcPts val="0"/>
              </a:spcAft>
              <a:buClr>
                <a:schemeClr val="dk1"/>
              </a:buClr>
              <a:buSzPts val="2800"/>
              <a:buChar char="•"/>
            </a:pPr>
            <a:r>
              <a:rPr lang="en-IN"/>
              <a:t>Effects on politics</a:t>
            </a:r>
            <a:endParaRPr/>
          </a:p>
          <a:p>
            <a:pPr indent="-228600" lvl="0" marL="228600" rtl="0" algn="l">
              <a:lnSpc>
                <a:spcPct val="90000"/>
              </a:lnSpc>
              <a:spcBef>
                <a:spcPts val="1000"/>
              </a:spcBef>
              <a:spcAft>
                <a:spcPts val="0"/>
              </a:spcAft>
              <a:buClr>
                <a:schemeClr val="dk1"/>
              </a:buClr>
              <a:buSzPts val="2800"/>
              <a:buChar char="•"/>
            </a:pPr>
            <a:r>
              <a:rPr lang="en-IN"/>
              <a:t>Effects on Economic </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body"/>
          </p:nvPr>
        </p:nvSpPr>
        <p:spPr>
          <a:xfrm>
            <a:off x="609600" y="1600200"/>
            <a:ext cx="112776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IN" sz="2800">
                <a:latin typeface="Arial"/>
                <a:ea typeface="Arial"/>
                <a:cs typeface="Arial"/>
                <a:sym typeface="Arial"/>
              </a:rPr>
              <a:t>Value education</a:t>
            </a:r>
            <a:endParaRPr/>
          </a:p>
          <a:p>
            <a:pPr indent="-228600" lvl="0" marL="228600" rtl="0" algn="l">
              <a:lnSpc>
                <a:spcPct val="150000"/>
              </a:lnSpc>
              <a:spcBef>
                <a:spcPts val="1000"/>
              </a:spcBef>
              <a:spcAft>
                <a:spcPts val="0"/>
              </a:spcAft>
              <a:buClr>
                <a:schemeClr val="dk1"/>
              </a:buClr>
              <a:buSzPts val="2800"/>
              <a:buChar char="•"/>
            </a:pPr>
            <a:r>
              <a:rPr lang="en-IN" sz="2800">
                <a:latin typeface="Arial"/>
                <a:ea typeface="Arial"/>
                <a:cs typeface="Arial"/>
                <a:sym typeface="Arial"/>
              </a:rPr>
              <a:t>Strong Legislation</a:t>
            </a:r>
            <a:endParaRPr/>
          </a:p>
          <a:p>
            <a:pPr indent="-228600" lvl="0" marL="228600" rtl="0" algn="l">
              <a:lnSpc>
                <a:spcPct val="150000"/>
              </a:lnSpc>
              <a:spcBef>
                <a:spcPts val="1000"/>
              </a:spcBef>
              <a:spcAft>
                <a:spcPts val="0"/>
              </a:spcAft>
              <a:buClr>
                <a:schemeClr val="dk1"/>
              </a:buClr>
              <a:buSzPts val="2800"/>
              <a:buChar char="•"/>
            </a:pPr>
            <a:r>
              <a:rPr lang="en-IN" sz="2800">
                <a:latin typeface="Arial"/>
                <a:ea typeface="Arial"/>
                <a:cs typeface="Arial"/>
                <a:sym typeface="Arial"/>
              </a:rPr>
              <a:t>Responsible citizen</a:t>
            </a:r>
            <a:endParaRPr/>
          </a:p>
          <a:p>
            <a:pPr indent="-228600" lvl="0" marL="228600" rtl="0" algn="l">
              <a:lnSpc>
                <a:spcPct val="150000"/>
              </a:lnSpc>
              <a:spcBef>
                <a:spcPts val="1000"/>
              </a:spcBef>
              <a:spcAft>
                <a:spcPts val="0"/>
              </a:spcAft>
              <a:buClr>
                <a:schemeClr val="dk1"/>
              </a:buClr>
              <a:buSzPts val="2800"/>
              <a:buChar char="•"/>
            </a:pPr>
            <a:r>
              <a:rPr lang="en-IN" sz="2800">
                <a:latin typeface="Arial"/>
                <a:ea typeface="Arial"/>
                <a:cs typeface="Arial"/>
                <a:sym typeface="Arial"/>
              </a:rPr>
              <a:t>Effective leadership and administration</a:t>
            </a:r>
            <a:endParaRPr/>
          </a:p>
          <a:p>
            <a:pPr indent="-228600" lvl="0" marL="228600" rtl="0" algn="l">
              <a:lnSpc>
                <a:spcPct val="150000"/>
              </a:lnSpc>
              <a:spcBef>
                <a:spcPts val="1000"/>
              </a:spcBef>
              <a:spcAft>
                <a:spcPts val="0"/>
              </a:spcAft>
              <a:buClr>
                <a:schemeClr val="dk1"/>
              </a:buClr>
              <a:buSzPts val="2800"/>
              <a:buChar char="•"/>
            </a:pPr>
            <a:r>
              <a:rPr lang="en-IN" sz="2800">
                <a:latin typeface="Arial"/>
                <a:ea typeface="Arial"/>
                <a:cs typeface="Arial"/>
                <a:sym typeface="Arial"/>
              </a:rPr>
              <a:t>Effective and regular vigilance</a:t>
            </a:r>
            <a:endParaRPr/>
          </a:p>
          <a:p>
            <a:pPr indent="-228600" lvl="0" marL="228600" rtl="0" algn="l">
              <a:lnSpc>
                <a:spcPct val="150000"/>
              </a:lnSpc>
              <a:spcBef>
                <a:spcPts val="1000"/>
              </a:spcBef>
              <a:spcAft>
                <a:spcPts val="0"/>
              </a:spcAft>
              <a:buClr>
                <a:schemeClr val="dk1"/>
              </a:buClr>
              <a:buSzPts val="2800"/>
              <a:buChar char="•"/>
            </a:pPr>
            <a:r>
              <a:rPr lang="en-IN" sz="2800">
                <a:latin typeface="Arial"/>
                <a:ea typeface="Arial"/>
                <a:cs typeface="Arial"/>
                <a:sym typeface="Arial"/>
              </a:rPr>
              <a:t>Strong Media support( through films, ads, serials)</a:t>
            </a:r>
            <a:endParaRPr/>
          </a:p>
          <a:p>
            <a:pPr indent="-50800" lvl="0" marL="228600" rtl="0" algn="l">
              <a:lnSpc>
                <a:spcPct val="150000"/>
              </a:lnSpc>
              <a:spcBef>
                <a:spcPts val="1000"/>
              </a:spcBef>
              <a:spcAft>
                <a:spcPts val="0"/>
              </a:spcAft>
              <a:buClr>
                <a:schemeClr val="dk1"/>
              </a:buClr>
              <a:buSzPts val="2800"/>
              <a:buNone/>
            </a:pPr>
            <a:r>
              <a:t/>
            </a:r>
            <a:endParaRPr sz="28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800"/>
              <a:buFont typeface="Noto Sans Symbols"/>
              <a:buNone/>
            </a:pPr>
            <a:r>
              <a:t/>
            </a:r>
            <a:endParaRPr sz="2800">
              <a:latin typeface="Arial"/>
              <a:ea typeface="Arial"/>
              <a:cs typeface="Arial"/>
              <a:sym typeface="Arial"/>
            </a:endParaRPr>
          </a:p>
        </p:txBody>
      </p:sp>
      <p:sp>
        <p:nvSpPr>
          <p:cNvPr id="210" name="Google Shape;210;p33"/>
          <p:cNvSpPr txBox="1"/>
          <p:nvPr/>
        </p:nvSpPr>
        <p:spPr>
          <a:xfrm>
            <a:off x="609601" y="0"/>
            <a:ext cx="10960100" cy="1295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IN" sz="1400" u="none" cap="none" strike="noStrike">
                <a:solidFill>
                  <a:srgbClr val="002060"/>
                </a:solidFill>
                <a:latin typeface="Calibri"/>
                <a:ea typeface="Calibri"/>
                <a:cs typeface="Calibri"/>
                <a:sym typeface="Calibri"/>
              </a:rPr>
            </a:br>
            <a:br>
              <a:rPr b="1" i="0" lang="en-IN" sz="1400" u="none" cap="none" strike="noStrike">
                <a:solidFill>
                  <a:srgbClr val="002060"/>
                </a:solidFill>
                <a:latin typeface="Calibri"/>
                <a:ea typeface="Calibri"/>
                <a:cs typeface="Calibri"/>
                <a:sym typeface="Calibri"/>
              </a:rPr>
            </a:br>
            <a:r>
              <a:rPr b="1" i="0" lang="en-IN" sz="4400" u="none" cap="none" strike="noStrike">
                <a:solidFill>
                  <a:schemeClr val="lt1"/>
                </a:solidFill>
                <a:latin typeface="Corsiva"/>
                <a:ea typeface="Corsiva"/>
                <a:cs typeface="Corsiva"/>
                <a:sym typeface="Corsiva"/>
              </a:rPr>
              <a:t>CURES  FOR  CORRUPTION </a:t>
            </a:r>
            <a:br>
              <a:rPr b="1" i="0" lang="en-IN" sz="4400" u="none" cap="none" strike="noStrike">
                <a:solidFill>
                  <a:schemeClr val="lt1"/>
                </a:solidFill>
                <a:latin typeface="Corsiva"/>
                <a:ea typeface="Corsiva"/>
                <a:cs typeface="Corsiva"/>
                <a:sym typeface="Corsiva"/>
              </a:rPr>
            </a:br>
            <a:br>
              <a:rPr b="1" i="0" lang="en-IN" sz="1400" u="none" cap="none" strike="noStrike">
                <a:solidFill>
                  <a:schemeClr val="lt1"/>
                </a:solidFill>
                <a:latin typeface="Calibri"/>
                <a:ea typeface="Calibri"/>
                <a:cs typeface="Calibri"/>
                <a:sym typeface="Calibri"/>
              </a:rPr>
            </a:b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1" type="body"/>
          </p:nvPr>
        </p:nvSpPr>
        <p:spPr>
          <a:xfrm>
            <a:off x="609600" y="1600200"/>
            <a:ext cx="10007600" cy="5786438"/>
          </a:xfrm>
          <a:prstGeom prst="rect">
            <a:avLst/>
          </a:prstGeom>
          <a:noFill/>
          <a:ln>
            <a:noFill/>
          </a:ln>
        </p:spPr>
        <p:txBody>
          <a:bodyPr anchorCtr="0" anchor="t" bIns="45700" lIns="91425" spcFirstLastPara="1" rIns="91425" wrap="square" tIns="45700">
            <a:normAutofit/>
          </a:bodyPr>
          <a:lstStyle/>
          <a:p>
            <a:pPr indent="-360363" lvl="0" marL="360363" rtl="0" algn="l">
              <a:lnSpc>
                <a:spcPct val="150000"/>
              </a:lnSpc>
              <a:spcBef>
                <a:spcPts val="0"/>
              </a:spcBef>
              <a:spcAft>
                <a:spcPts val="0"/>
              </a:spcAft>
              <a:buClr>
                <a:schemeClr val="dk1"/>
              </a:buClr>
              <a:buSzPts val="2800"/>
              <a:buChar char="•"/>
            </a:pPr>
            <a:r>
              <a:rPr lang="en-IN" sz="2800">
                <a:latin typeface="Arial"/>
                <a:ea typeface="Arial"/>
                <a:cs typeface="Arial"/>
                <a:sym typeface="Arial"/>
              </a:rPr>
              <a:t>Loyalty and patriotism</a:t>
            </a:r>
            <a:endParaRPr/>
          </a:p>
          <a:p>
            <a:pPr indent="-360363" lvl="0" marL="360363" rtl="0" algn="l">
              <a:lnSpc>
                <a:spcPct val="150000"/>
              </a:lnSpc>
              <a:spcBef>
                <a:spcPts val="1000"/>
              </a:spcBef>
              <a:spcAft>
                <a:spcPts val="0"/>
              </a:spcAft>
              <a:buClr>
                <a:schemeClr val="dk1"/>
              </a:buClr>
              <a:buSzPts val="2800"/>
              <a:buChar char="•"/>
            </a:pPr>
            <a:r>
              <a:rPr lang="en-IN" sz="2800">
                <a:latin typeface="Arial"/>
                <a:ea typeface="Arial"/>
                <a:cs typeface="Arial"/>
                <a:sym typeface="Arial"/>
              </a:rPr>
              <a:t>Transparency appointment and admissions</a:t>
            </a:r>
            <a:endParaRPr/>
          </a:p>
          <a:p>
            <a:pPr indent="-360363" lvl="0" marL="360363" rtl="0" algn="l">
              <a:lnSpc>
                <a:spcPct val="150000"/>
              </a:lnSpc>
              <a:spcBef>
                <a:spcPts val="1000"/>
              </a:spcBef>
              <a:spcAft>
                <a:spcPts val="0"/>
              </a:spcAft>
              <a:buClr>
                <a:schemeClr val="dk1"/>
              </a:buClr>
              <a:buSzPts val="2800"/>
              <a:buChar char="•"/>
            </a:pPr>
            <a:r>
              <a:rPr lang="en-IN" sz="2800">
                <a:latin typeface="Arial"/>
                <a:ea typeface="Arial"/>
                <a:cs typeface="Arial"/>
                <a:sym typeface="Arial"/>
              </a:rPr>
              <a:t>Declaration of wealth and assets</a:t>
            </a:r>
            <a:endParaRPr/>
          </a:p>
          <a:p>
            <a:pPr indent="-360363" lvl="0" marL="360363" rtl="0" algn="l">
              <a:lnSpc>
                <a:spcPct val="150000"/>
              </a:lnSpc>
              <a:spcBef>
                <a:spcPts val="1000"/>
              </a:spcBef>
              <a:spcAft>
                <a:spcPts val="0"/>
              </a:spcAft>
              <a:buClr>
                <a:schemeClr val="dk1"/>
              </a:buClr>
              <a:buSzPts val="2800"/>
              <a:buChar char="•"/>
            </a:pPr>
            <a:r>
              <a:rPr lang="en-IN" sz="2800">
                <a:latin typeface="Arial"/>
                <a:ea typeface="Arial"/>
                <a:cs typeface="Arial"/>
                <a:sym typeface="Arial"/>
              </a:rPr>
              <a:t>Dedicated and diligent political leaders</a:t>
            </a:r>
            <a:endParaRPr/>
          </a:p>
          <a:p>
            <a:pPr indent="-360363" lvl="0" marL="360363" rtl="0" algn="l">
              <a:lnSpc>
                <a:spcPct val="150000"/>
              </a:lnSpc>
              <a:spcBef>
                <a:spcPts val="1000"/>
              </a:spcBef>
              <a:spcAft>
                <a:spcPts val="0"/>
              </a:spcAft>
              <a:buClr>
                <a:schemeClr val="dk1"/>
              </a:buClr>
              <a:buSzPts val="2800"/>
              <a:buChar char="•"/>
            </a:pPr>
            <a:r>
              <a:rPr lang="en-IN" sz="2800">
                <a:latin typeface="Arial"/>
                <a:ea typeface="Arial"/>
                <a:cs typeface="Arial"/>
                <a:sym typeface="Arial"/>
              </a:rPr>
              <a:t>Coordination and control of agencies</a:t>
            </a:r>
            <a:endParaRPr/>
          </a:p>
          <a:p>
            <a:pPr indent="-360363" lvl="0" marL="360363" rtl="0" algn="l">
              <a:lnSpc>
                <a:spcPct val="150000"/>
              </a:lnSpc>
              <a:spcBef>
                <a:spcPts val="1000"/>
              </a:spcBef>
              <a:spcAft>
                <a:spcPts val="0"/>
              </a:spcAft>
              <a:buClr>
                <a:schemeClr val="dk1"/>
              </a:buClr>
              <a:buSzPts val="2800"/>
              <a:buChar char="•"/>
            </a:pPr>
            <a:r>
              <a:rPr lang="en-IN" sz="2800">
                <a:latin typeface="Arial"/>
                <a:ea typeface="Arial"/>
                <a:cs typeface="Arial"/>
                <a:sym typeface="Arial"/>
              </a:rPr>
              <a:t>Social organisation</a:t>
            </a:r>
            <a:endParaRPr/>
          </a:p>
          <a:p>
            <a:pPr indent="-50800" lvl="0" marL="228600" rtl="0" algn="l">
              <a:lnSpc>
                <a:spcPct val="150000"/>
              </a:lnSpc>
              <a:spcBef>
                <a:spcPts val="1000"/>
              </a:spcBef>
              <a:spcAft>
                <a:spcPts val="0"/>
              </a:spcAft>
              <a:buClr>
                <a:schemeClr val="dk1"/>
              </a:buClr>
              <a:buSzPts val="2800"/>
              <a:buNone/>
            </a:pPr>
            <a:r>
              <a:t/>
            </a:r>
            <a:endParaRPr sz="2800">
              <a:latin typeface="Arial"/>
              <a:ea typeface="Arial"/>
              <a:cs typeface="Arial"/>
              <a:sym typeface="Arial"/>
            </a:endParaRPr>
          </a:p>
          <a:p>
            <a:pPr indent="-228600" lvl="0" marL="228600" rtl="0" algn="l">
              <a:lnSpc>
                <a:spcPct val="150000"/>
              </a:lnSpc>
              <a:spcBef>
                <a:spcPts val="1000"/>
              </a:spcBef>
              <a:spcAft>
                <a:spcPts val="0"/>
              </a:spcAft>
              <a:buClr>
                <a:schemeClr val="dk1"/>
              </a:buClr>
              <a:buSzPts val="2800"/>
              <a:buFont typeface="Noto Sans Symbols"/>
              <a:buNone/>
            </a:pPr>
            <a:r>
              <a:t/>
            </a:r>
            <a:endParaRPr sz="2800">
              <a:latin typeface="Arial"/>
              <a:ea typeface="Arial"/>
              <a:cs typeface="Arial"/>
              <a:sym typeface="Arial"/>
            </a:endParaRPr>
          </a:p>
        </p:txBody>
      </p:sp>
      <p:sp>
        <p:nvSpPr>
          <p:cNvPr id="216" name="Google Shape;216;p34"/>
          <p:cNvSpPr txBox="1"/>
          <p:nvPr/>
        </p:nvSpPr>
        <p:spPr>
          <a:xfrm>
            <a:off x="914401" y="152400"/>
            <a:ext cx="10960100" cy="99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IN" sz="1400" u="none" cap="none" strike="noStrike">
                <a:solidFill>
                  <a:srgbClr val="002060"/>
                </a:solidFill>
                <a:latin typeface="Calibri"/>
                <a:ea typeface="Calibri"/>
                <a:cs typeface="Calibri"/>
                <a:sym typeface="Calibri"/>
              </a:rPr>
            </a:br>
            <a:r>
              <a:rPr b="1" i="0" lang="en-IN" sz="4400" u="none" cap="none" strike="noStrike">
                <a:solidFill>
                  <a:schemeClr val="lt1"/>
                </a:solidFill>
                <a:latin typeface="Corsiva"/>
                <a:ea typeface="Corsiva"/>
                <a:cs typeface="Corsiva"/>
                <a:sym typeface="Corsiva"/>
              </a:rPr>
              <a:t>CURES  FOR  CORRUPTION </a:t>
            </a:r>
            <a:br>
              <a:rPr b="1" i="0" lang="en-IN" sz="4400" u="none" cap="none" strike="noStrike">
                <a:solidFill>
                  <a:schemeClr val="lt1"/>
                </a:solidFill>
                <a:latin typeface="Corsiva"/>
                <a:ea typeface="Corsiva"/>
                <a:cs typeface="Corsiva"/>
                <a:sym typeface="Corsiva"/>
              </a:rPr>
            </a:br>
            <a:br>
              <a:rPr b="1" i="0" lang="en-IN" sz="1400" u="none" cap="none" strike="noStrike">
                <a:solidFill>
                  <a:schemeClr val="lt1"/>
                </a:solidFill>
                <a:latin typeface="Calibri"/>
                <a:ea typeface="Calibri"/>
                <a:cs typeface="Calibri"/>
                <a:sym typeface="Calibri"/>
              </a:rPr>
            </a:b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1" type="body"/>
          </p:nvPr>
        </p:nvSpPr>
        <p:spPr>
          <a:xfrm>
            <a:off x="304800" y="1905000"/>
            <a:ext cx="6908800" cy="4953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None/>
            </a:pPr>
            <a:r>
              <a:rPr lang="en-IN" sz="2000"/>
              <a:t>     </a:t>
            </a:r>
            <a:endParaRPr/>
          </a:p>
          <a:p>
            <a:pPr indent="-228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just">
              <a:lnSpc>
                <a:spcPct val="90000"/>
              </a:lnSpc>
              <a:spcBef>
                <a:spcPts val="1000"/>
              </a:spcBef>
              <a:spcAft>
                <a:spcPts val="0"/>
              </a:spcAft>
              <a:buClr>
                <a:schemeClr val="dk1"/>
              </a:buClr>
              <a:buSzPts val="2000"/>
              <a:buFont typeface="Noto Sans Symbols"/>
              <a:buNone/>
            </a:pPr>
            <a:r>
              <a:rPr lang="en-IN" sz="2000"/>
              <a:t>	 The 2G spectrum scandal was a political scandal that occurred in India in 2010–11 where officials in the government of India were illegally undercharging mobile telephony companies for frequency allocation licenses, which they would use to create 2G subscriptions for cell phones. The difference between the money collected and the money which the law mandated to be collected is estimated to be 176,645 crore</a:t>
            </a:r>
            <a:endParaRPr/>
          </a:p>
          <a:p>
            <a:pPr indent="-228600" lvl="0" marL="228600" rtl="0" algn="l">
              <a:lnSpc>
                <a:spcPct val="90000"/>
              </a:lnSpc>
              <a:spcBef>
                <a:spcPts val="1000"/>
              </a:spcBef>
              <a:spcAft>
                <a:spcPts val="0"/>
              </a:spcAft>
              <a:buClr>
                <a:schemeClr val="dk1"/>
              </a:buClr>
              <a:buSzPts val="3200"/>
              <a:buFont typeface="Noto Sans Symbols"/>
              <a:buNone/>
            </a:pPr>
            <a:r>
              <a:t/>
            </a:r>
            <a:endParaRPr sz="3200"/>
          </a:p>
          <a:p>
            <a:pPr indent="-228600" lvl="0" marL="228600" rtl="0" algn="l">
              <a:lnSpc>
                <a:spcPct val="90000"/>
              </a:lnSpc>
              <a:spcBef>
                <a:spcPts val="1000"/>
              </a:spcBef>
              <a:spcAft>
                <a:spcPts val="0"/>
              </a:spcAft>
              <a:buClr>
                <a:schemeClr val="dk1"/>
              </a:buClr>
              <a:buSzPts val="3200"/>
              <a:buFont typeface="Noto Sans Symbols"/>
              <a:buNone/>
            </a:pPr>
            <a:r>
              <a:t/>
            </a:r>
            <a:endParaRPr sz="3200"/>
          </a:p>
          <a:p>
            <a:pPr indent="-228600" lvl="0" marL="228600" rtl="0" algn="l">
              <a:lnSpc>
                <a:spcPct val="90000"/>
              </a:lnSpc>
              <a:spcBef>
                <a:spcPts val="1000"/>
              </a:spcBef>
              <a:spcAft>
                <a:spcPts val="0"/>
              </a:spcAft>
              <a:buClr>
                <a:schemeClr val="dk1"/>
              </a:buClr>
              <a:buSzPts val="3200"/>
              <a:buFont typeface="Noto Sans Symbols"/>
              <a:buNone/>
            </a:pPr>
            <a:r>
              <a:t/>
            </a:r>
            <a:endParaRPr sz="3200"/>
          </a:p>
          <a:p>
            <a:pPr indent="-228600" lvl="0" marL="228600" rtl="0" algn="l">
              <a:lnSpc>
                <a:spcPct val="90000"/>
              </a:lnSpc>
              <a:spcBef>
                <a:spcPts val="1000"/>
              </a:spcBef>
              <a:spcAft>
                <a:spcPts val="0"/>
              </a:spcAft>
              <a:buClr>
                <a:schemeClr val="dk1"/>
              </a:buClr>
              <a:buSzPts val="3200"/>
              <a:buFont typeface="Noto Sans Symbols"/>
              <a:buNone/>
            </a:pPr>
            <a:r>
              <a:t/>
            </a:r>
            <a:endParaRPr sz="3200"/>
          </a:p>
        </p:txBody>
      </p:sp>
      <p:pic>
        <p:nvPicPr>
          <p:cNvPr descr="A RAJA.jpg" id="222" name="Google Shape;222;p35"/>
          <p:cNvPicPr preferRelativeResize="0"/>
          <p:nvPr/>
        </p:nvPicPr>
        <p:blipFill rotWithShape="1">
          <a:blip r:embed="rId3">
            <a:alphaModFix/>
          </a:blip>
          <a:srcRect b="0" l="0" r="0" t="0"/>
          <a:stretch/>
        </p:blipFill>
        <p:spPr>
          <a:xfrm>
            <a:off x="7518400" y="2667000"/>
            <a:ext cx="4673600" cy="3405188"/>
          </a:xfrm>
          <a:prstGeom prst="rect">
            <a:avLst/>
          </a:prstGeom>
          <a:noFill/>
          <a:ln>
            <a:noFill/>
          </a:ln>
        </p:spPr>
      </p:pic>
      <p:sp>
        <p:nvSpPr>
          <p:cNvPr id="223" name="Google Shape;223;p35"/>
          <p:cNvSpPr txBox="1"/>
          <p:nvPr/>
        </p:nvSpPr>
        <p:spPr>
          <a:xfrm>
            <a:off x="304800" y="381000"/>
            <a:ext cx="11531600" cy="9286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lt1"/>
                </a:solidFill>
                <a:latin typeface="Corsiva"/>
                <a:ea typeface="Corsiva"/>
                <a:cs typeface="Corsiva"/>
                <a:sym typeface="Corsiva"/>
              </a:rPr>
              <a:t>TOP CORRUPTION SCAMS IN INDA</a:t>
            </a:r>
            <a:br>
              <a:rPr b="0" i="0" lang="en-IN" sz="4800" u="none" cap="none" strike="noStrike">
                <a:solidFill>
                  <a:schemeClr val="lt1"/>
                </a:solidFill>
                <a:latin typeface="Corsiva"/>
                <a:ea typeface="Corsiva"/>
                <a:cs typeface="Corsiva"/>
                <a:sym typeface="Corsiva"/>
              </a:rPr>
            </a:br>
            <a:endParaRPr b="1" i="0" sz="4800" u="none" cap="none" strike="noStrike">
              <a:solidFill>
                <a:schemeClr val="lt1"/>
              </a:solidFill>
              <a:latin typeface="Corsiva"/>
              <a:ea typeface="Corsiva"/>
              <a:cs typeface="Corsiva"/>
              <a:sym typeface="Corsiva"/>
            </a:endParaRPr>
          </a:p>
        </p:txBody>
      </p:sp>
      <p:sp>
        <p:nvSpPr>
          <p:cNvPr id="224" name="Google Shape;224;p35"/>
          <p:cNvSpPr txBox="1"/>
          <p:nvPr/>
        </p:nvSpPr>
        <p:spPr>
          <a:xfrm>
            <a:off x="406400" y="1371600"/>
            <a:ext cx="11531600" cy="6238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3200" u="none" cap="none" strike="noStrike">
                <a:solidFill>
                  <a:srgbClr val="3E536F"/>
                </a:solidFill>
                <a:latin typeface="Corsiva"/>
                <a:ea typeface="Corsiva"/>
                <a:cs typeface="Corsiva"/>
                <a:sym typeface="Corsiva"/>
              </a:rPr>
              <a:t>2G  spectrum  Scam </a:t>
            </a:r>
            <a:br>
              <a:rPr b="0" i="0" lang="en-IN" sz="4800" u="none" cap="none" strike="noStrike">
                <a:solidFill>
                  <a:srgbClr val="3E536F"/>
                </a:solidFill>
                <a:latin typeface="Corsiva"/>
                <a:ea typeface="Corsiva"/>
                <a:cs typeface="Corsiva"/>
                <a:sym typeface="Corsiva"/>
              </a:rPr>
            </a:br>
            <a:endParaRPr b="1" i="0" sz="4800" u="none" cap="none" strike="noStrike">
              <a:solidFill>
                <a:srgbClr val="3E536F"/>
              </a:solidFill>
              <a:latin typeface="Corsiva"/>
              <a:ea typeface="Corsiva"/>
              <a:cs typeface="Corsiva"/>
              <a:sym typeface="Corsi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862203" y="204591"/>
            <a:ext cx="10972800" cy="63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orsiva"/>
              <a:buNone/>
            </a:pPr>
            <a:r>
              <a:rPr lang="en-IN" sz="4800">
                <a:solidFill>
                  <a:schemeClr val="lt1"/>
                </a:solidFill>
                <a:latin typeface="Corsiva"/>
                <a:ea typeface="Corsiva"/>
                <a:cs typeface="Corsiva"/>
                <a:sym typeface="Corsiva"/>
              </a:rPr>
              <a:t>SOME INTERESTING FACTS </a:t>
            </a:r>
            <a:endParaRPr sz="4800">
              <a:solidFill>
                <a:schemeClr val="lt1"/>
              </a:solidFill>
              <a:latin typeface="Corsiva"/>
              <a:ea typeface="Corsiva"/>
              <a:cs typeface="Corsiva"/>
              <a:sym typeface="Corsiva"/>
            </a:endParaRPr>
          </a:p>
        </p:txBody>
      </p:sp>
      <p:sp>
        <p:nvSpPr>
          <p:cNvPr id="108" name="Google Shape;108;p16"/>
          <p:cNvSpPr txBox="1"/>
          <p:nvPr>
            <p:ph idx="1" type="body"/>
          </p:nvPr>
        </p:nvSpPr>
        <p:spPr>
          <a:xfrm>
            <a:off x="609600" y="1828800"/>
            <a:ext cx="11074400" cy="5029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b="1" lang="en-IN" sz="2400">
                <a:latin typeface="Lucida Sans"/>
                <a:ea typeface="Lucida Sans"/>
                <a:cs typeface="Lucida Sans"/>
                <a:sym typeface="Lucida Sans"/>
              </a:rPr>
              <a:t>54% of Indian users paid a bribe to at least one of nine selected service providers in 2010 – TI,2011</a:t>
            </a:r>
            <a:endParaRPr/>
          </a:p>
          <a:p>
            <a:pPr indent="-228600" lvl="0" marL="228600" rtl="0" algn="l">
              <a:lnSpc>
                <a:spcPct val="90000"/>
              </a:lnSpc>
              <a:spcBef>
                <a:spcPts val="1600"/>
              </a:spcBef>
              <a:spcAft>
                <a:spcPts val="0"/>
              </a:spcAft>
              <a:buClr>
                <a:schemeClr val="dk1"/>
              </a:buClr>
              <a:buSzPts val="2400"/>
              <a:buFont typeface="Noto Sans Symbols"/>
              <a:buChar char="❑"/>
            </a:pPr>
            <a:r>
              <a:rPr b="1" lang="en-IN" sz="2400">
                <a:latin typeface="Lucida Sans"/>
                <a:ea typeface="Lucida Sans"/>
                <a:cs typeface="Lucida Sans"/>
                <a:sym typeface="Lucida Sans"/>
              </a:rPr>
              <a:t>49 % Pakistanis, 11 %Chinese, 62 % Afghans, 4 %  Brazilians, 27% Russians, 63 % Nigerians  and  31 % Mexicans too paid bribes – TI,2011</a:t>
            </a:r>
            <a:endParaRPr/>
          </a:p>
          <a:p>
            <a:pPr indent="-228600" lvl="0" marL="228600" rtl="0" algn="l">
              <a:lnSpc>
                <a:spcPct val="90000"/>
              </a:lnSpc>
              <a:spcBef>
                <a:spcPts val="1600"/>
              </a:spcBef>
              <a:spcAft>
                <a:spcPts val="0"/>
              </a:spcAft>
              <a:buClr>
                <a:schemeClr val="dk1"/>
              </a:buClr>
              <a:buSzPts val="2400"/>
              <a:buFont typeface="Noto Sans Symbols"/>
              <a:buChar char="❑"/>
            </a:pPr>
            <a:r>
              <a:rPr b="1" lang="en-IN" sz="2400">
                <a:latin typeface="Lucida Sans"/>
                <a:ea typeface="Lucida Sans"/>
                <a:cs typeface="Lucida Sans"/>
                <a:sym typeface="Lucida Sans"/>
              </a:rPr>
              <a:t>In 2012 India has ranked 94th out of 176 countries in Transparency International's Corruption Perceptions Index</a:t>
            </a:r>
            <a:endParaRPr/>
          </a:p>
          <a:p>
            <a:pPr indent="-228600" lvl="0" marL="228600" rtl="0" algn="l">
              <a:lnSpc>
                <a:spcPct val="90000"/>
              </a:lnSpc>
              <a:spcBef>
                <a:spcPts val="1600"/>
              </a:spcBef>
              <a:spcAft>
                <a:spcPts val="0"/>
              </a:spcAft>
              <a:buClr>
                <a:schemeClr val="dk1"/>
              </a:buClr>
              <a:buSzPts val="2400"/>
              <a:buFont typeface="Noto Sans Symbols"/>
              <a:buChar char="❑"/>
            </a:pPr>
            <a:r>
              <a:rPr b="1" lang="en-IN" sz="2400">
                <a:latin typeface="Lucida Sans"/>
                <a:ea typeface="Lucida Sans"/>
                <a:cs typeface="Lucida Sans"/>
                <a:sym typeface="Lucida Sans"/>
              </a:rPr>
              <a:t>India tops the list for black money in the entire world with almost US$ 1456 billion in Swiss banks.</a:t>
            </a:r>
            <a:endParaRPr/>
          </a:p>
          <a:p>
            <a:pPr indent="-76200" lvl="0" marL="228600" rtl="0" algn="l">
              <a:lnSpc>
                <a:spcPct val="90000"/>
              </a:lnSpc>
              <a:spcBef>
                <a:spcPts val="1600"/>
              </a:spcBef>
              <a:spcAft>
                <a:spcPts val="0"/>
              </a:spcAft>
              <a:buClr>
                <a:schemeClr val="dk1"/>
              </a:buClr>
              <a:buSzPts val="2400"/>
              <a:buFont typeface="Noto Sans Symbols"/>
              <a:buNone/>
            </a:pPr>
            <a:r>
              <a:t/>
            </a:r>
            <a:endParaRPr b="1" sz="2400">
              <a:latin typeface="Lucida Sans"/>
              <a:ea typeface="Lucida Sans"/>
              <a:cs typeface="Lucida Sans"/>
              <a:sym typeface="Lucida Sans"/>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5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500"/>
                                        <p:tgtEl>
                                          <p:spTgt spid="1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611682" y="312215"/>
            <a:ext cx="10972800" cy="9445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3018"/>
              <a:buFont typeface="Calibri"/>
              <a:buNone/>
            </a:pPr>
            <a:br>
              <a:rPr lang="en-IN"/>
            </a:br>
            <a:r>
              <a:rPr lang="en-IN" sz="5300">
                <a:solidFill>
                  <a:schemeClr val="lt1"/>
                </a:solidFill>
                <a:latin typeface="Corsiva"/>
                <a:ea typeface="Corsiva"/>
                <a:cs typeface="Corsiva"/>
                <a:sym typeface="Corsiva"/>
              </a:rPr>
              <a:t>DEFINITION</a:t>
            </a:r>
            <a:endParaRPr sz="5300">
              <a:solidFill>
                <a:schemeClr val="lt1"/>
              </a:solidFill>
              <a:latin typeface="Corsiva"/>
              <a:ea typeface="Corsiva"/>
              <a:cs typeface="Corsiva"/>
              <a:sym typeface="Corsiva"/>
            </a:endParaRPr>
          </a:p>
        </p:txBody>
      </p:sp>
      <p:sp>
        <p:nvSpPr>
          <p:cNvPr id="114" name="Google Shape;114;p17"/>
          <p:cNvSpPr txBox="1"/>
          <p:nvPr>
            <p:ph idx="1" type="body"/>
          </p:nvPr>
        </p:nvSpPr>
        <p:spPr>
          <a:xfrm>
            <a:off x="659705" y="2084649"/>
            <a:ext cx="11379200" cy="45259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IN"/>
              <a:t>Giving or obtaining advantage through means which are illegitimate, immoral, and/or inconsistent with one's duty or the rights of others.</a:t>
            </a:r>
            <a:endParaRPr/>
          </a:p>
          <a:p>
            <a:pPr indent="-2286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Char char="•"/>
            </a:pPr>
            <a:r>
              <a:rPr lang="en-IN"/>
              <a:t>Transparency International(TI) define corruption as  </a:t>
            </a:r>
            <a:r>
              <a:rPr b="1" lang="en-IN"/>
              <a:t>              “ The misuse of entrusted power for private gain”</a:t>
            </a:r>
            <a:endParaRPr/>
          </a:p>
          <a:p>
            <a:pPr indent="-50800" lvl="0" marL="22860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686839" y="111798"/>
            <a:ext cx="10972800" cy="9445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3018"/>
              <a:buFont typeface="Calibri"/>
              <a:buNone/>
            </a:pPr>
            <a:br>
              <a:rPr lang="en-IN"/>
            </a:br>
            <a:r>
              <a:rPr lang="en-IN">
                <a:solidFill>
                  <a:schemeClr val="lt1"/>
                </a:solidFill>
              </a:rPr>
              <a:t>BEST </a:t>
            </a:r>
            <a:r>
              <a:rPr lang="en-IN" sz="5300">
                <a:solidFill>
                  <a:schemeClr val="lt1"/>
                </a:solidFill>
                <a:latin typeface="Corsiva"/>
                <a:ea typeface="Corsiva"/>
                <a:cs typeface="Corsiva"/>
                <a:sym typeface="Corsiva"/>
              </a:rPr>
              <a:t>DEFINITION</a:t>
            </a:r>
            <a:endParaRPr sz="5300">
              <a:solidFill>
                <a:schemeClr val="lt1"/>
              </a:solidFill>
              <a:latin typeface="Corsiva"/>
              <a:ea typeface="Corsiva"/>
              <a:cs typeface="Corsiva"/>
              <a:sym typeface="Corsiva"/>
            </a:endParaRPr>
          </a:p>
        </p:txBody>
      </p:sp>
      <p:sp>
        <p:nvSpPr>
          <p:cNvPr id="120" name="Google Shape;1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Corruption = (Monopoly) + (Discretion) – Accountability or in abbreviated form as: C = R + D – A</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486422" y="262112"/>
            <a:ext cx="10972800" cy="9445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3018"/>
              <a:buFont typeface="Calibri"/>
              <a:buNone/>
            </a:pPr>
            <a:br>
              <a:rPr lang="en-IN"/>
            </a:br>
            <a:r>
              <a:rPr lang="en-IN" sz="5300">
                <a:solidFill>
                  <a:schemeClr val="lt1"/>
                </a:solidFill>
                <a:latin typeface="Corsiva"/>
                <a:ea typeface="Corsiva"/>
                <a:cs typeface="Corsiva"/>
                <a:sym typeface="Corsiva"/>
              </a:rPr>
              <a:t>DEFINITION</a:t>
            </a:r>
            <a:endParaRPr sz="5300">
              <a:solidFill>
                <a:schemeClr val="lt1"/>
              </a:solidFill>
              <a:latin typeface="Corsiva"/>
              <a:ea typeface="Corsiva"/>
              <a:cs typeface="Corsiva"/>
              <a:sym typeface="Corsiva"/>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Behaviour that deviates from the formal rule - regarding motives such as wealth, power, or status.</a:t>
            </a:r>
            <a:endParaRPr/>
          </a:p>
          <a:p>
            <a:pPr indent="-228600" lvl="0" marL="228600" rtl="0" algn="l">
              <a:lnSpc>
                <a:spcPct val="90000"/>
              </a:lnSpc>
              <a:spcBef>
                <a:spcPts val="1000"/>
              </a:spcBef>
              <a:spcAft>
                <a:spcPts val="0"/>
              </a:spcAft>
              <a:buClr>
                <a:schemeClr val="dk1"/>
              </a:buClr>
              <a:buSzPts val="2800"/>
              <a:buFont typeface="Noto Sans Symbols"/>
              <a:buNone/>
            </a:pPr>
            <a:r>
              <a:t/>
            </a:r>
            <a:endParaRPr b="1"/>
          </a:p>
          <a:p>
            <a:pPr indent="-228600" lvl="0" marL="228600" rtl="0" algn="l">
              <a:lnSpc>
                <a:spcPct val="90000"/>
              </a:lnSpc>
              <a:spcBef>
                <a:spcPts val="1000"/>
              </a:spcBef>
              <a:spcAft>
                <a:spcPts val="0"/>
              </a:spcAft>
              <a:buClr>
                <a:schemeClr val="dk1"/>
              </a:buClr>
              <a:buSzPts val="2800"/>
              <a:buChar char="•"/>
            </a:pPr>
            <a:r>
              <a:rPr lang="en-IN"/>
              <a:t>Oxford Dictionary defines corruption as ―</a:t>
            </a:r>
            <a:r>
              <a:rPr b="1" lang="en-IN"/>
              <a:t> “Perversion or destruction of integrity in the discharge of public duties by bribery or favour.”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087671" y="324743"/>
            <a:ext cx="10972800" cy="94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orsiva"/>
              <a:buNone/>
            </a:pPr>
            <a:r>
              <a:rPr lang="en-IN" sz="4800">
                <a:solidFill>
                  <a:schemeClr val="lt1"/>
                </a:solidFill>
                <a:latin typeface="Corsiva"/>
                <a:ea typeface="Corsiva"/>
                <a:cs typeface="Corsiva"/>
                <a:sym typeface="Corsiva"/>
              </a:rPr>
              <a:t>SOME ILLUSTRATIONS</a:t>
            </a:r>
            <a:endParaRPr sz="4800">
              <a:solidFill>
                <a:schemeClr val="lt1"/>
              </a:solidFill>
              <a:latin typeface="Corsiva"/>
              <a:ea typeface="Corsiva"/>
              <a:cs typeface="Corsiva"/>
              <a:sym typeface="Corsiva"/>
            </a:endParaRPr>
          </a:p>
        </p:txBody>
      </p:sp>
      <p:sp>
        <p:nvSpPr>
          <p:cNvPr id="132" name="Google Shape;132;p20"/>
          <p:cNvSpPr txBox="1"/>
          <p:nvPr>
            <p:ph idx="1" type="body"/>
          </p:nvPr>
        </p:nvSpPr>
        <p:spPr>
          <a:xfrm>
            <a:off x="709808" y="2062621"/>
            <a:ext cx="10972800" cy="5059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sz="2800"/>
              <a:t>Design or selection of uneconomical projects because of opportunities for financial kick backs and political patronage, </a:t>
            </a:r>
            <a:endParaRPr/>
          </a:p>
          <a:p>
            <a:pPr indent="-228600" lvl="0" marL="228600" rtl="0" algn="l">
              <a:lnSpc>
                <a:spcPct val="90000"/>
              </a:lnSpc>
              <a:spcBef>
                <a:spcPts val="1000"/>
              </a:spcBef>
              <a:spcAft>
                <a:spcPts val="0"/>
              </a:spcAft>
              <a:buClr>
                <a:schemeClr val="dk1"/>
              </a:buClr>
              <a:buSzPts val="2400"/>
              <a:buFont typeface="Noto Sans Symbols"/>
              <a:buNone/>
            </a:pPr>
            <a:r>
              <a:rPr b="1" lang="en-IN" sz="2400"/>
              <a:t>	e.g. Realigning rail track to inflate cost</a:t>
            </a:r>
            <a:endParaRPr/>
          </a:p>
          <a:p>
            <a:pPr indent="-228600" lvl="0" marL="228600" rtl="0" algn="l">
              <a:lnSpc>
                <a:spcPct val="90000"/>
              </a:lnSpc>
              <a:spcBef>
                <a:spcPts val="1000"/>
              </a:spcBef>
              <a:spcAft>
                <a:spcPts val="0"/>
              </a:spcAft>
              <a:buClr>
                <a:schemeClr val="dk1"/>
              </a:buClr>
              <a:buSzPts val="2400"/>
              <a:buFont typeface="Noto Sans Symbols"/>
              <a:buNone/>
            </a:pPr>
            <a:r>
              <a:t/>
            </a:r>
            <a:endParaRPr b="1" sz="2400"/>
          </a:p>
          <a:p>
            <a:pPr indent="-228600" lvl="0" marL="228600" rtl="0" algn="l">
              <a:lnSpc>
                <a:spcPct val="90000"/>
              </a:lnSpc>
              <a:spcBef>
                <a:spcPts val="1000"/>
              </a:spcBef>
              <a:spcAft>
                <a:spcPts val="0"/>
              </a:spcAft>
              <a:buClr>
                <a:schemeClr val="dk1"/>
              </a:buClr>
              <a:buSzPts val="2800"/>
              <a:buChar char="•"/>
            </a:pPr>
            <a:r>
              <a:rPr b="1" lang="en-IN" sz="2800"/>
              <a:t>Illicit  payments of "speed money“ to government officials to facilitate the timely delivery of goods and services to which the public is rightfully entitled, such as permits and licenses, </a:t>
            </a:r>
            <a:endParaRPr/>
          </a:p>
          <a:p>
            <a:pPr indent="-228600" lvl="0" marL="228600" rtl="0" algn="l">
              <a:lnSpc>
                <a:spcPct val="90000"/>
              </a:lnSpc>
              <a:spcBef>
                <a:spcPts val="1000"/>
              </a:spcBef>
              <a:spcAft>
                <a:spcPts val="0"/>
              </a:spcAft>
              <a:buClr>
                <a:schemeClr val="dk1"/>
              </a:buClr>
              <a:buSzPts val="2800"/>
              <a:buFont typeface="Noto Sans Symbols"/>
              <a:buNone/>
            </a:pPr>
            <a:r>
              <a:rPr b="1" lang="en-IN" sz="2800"/>
              <a:t>     </a:t>
            </a:r>
            <a:r>
              <a:rPr b="1" lang="en-IN" sz="2400"/>
              <a:t>e.g. transfer of govt. lands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883079" y="324742"/>
            <a:ext cx="10972800" cy="944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orsiva"/>
              <a:buNone/>
            </a:pPr>
            <a:r>
              <a:rPr lang="en-IN" sz="4800">
                <a:solidFill>
                  <a:schemeClr val="lt1"/>
                </a:solidFill>
                <a:latin typeface="Corsiva"/>
                <a:ea typeface="Corsiva"/>
                <a:cs typeface="Corsiva"/>
                <a:sym typeface="Corsiva"/>
              </a:rPr>
              <a:t>SOME ILLUSTRATIONS</a:t>
            </a:r>
            <a:endParaRPr sz="4800">
              <a:solidFill>
                <a:schemeClr val="lt1"/>
              </a:solidFill>
              <a:latin typeface="Corsiva"/>
              <a:ea typeface="Corsiva"/>
              <a:cs typeface="Corsiva"/>
              <a:sym typeface="Corsiva"/>
            </a:endParaRPr>
          </a:p>
        </p:txBody>
      </p:sp>
      <p:sp>
        <p:nvSpPr>
          <p:cNvPr id="138" name="Google Shape;138;p21"/>
          <p:cNvSpPr txBox="1"/>
          <p:nvPr>
            <p:ph idx="1" type="body"/>
          </p:nvPr>
        </p:nvSpPr>
        <p:spPr>
          <a:xfrm>
            <a:off x="609600" y="1676401"/>
            <a:ext cx="11176000" cy="4754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sz="2800"/>
              <a:t>Misappropriation of confidential information for personal gain, such as using knowledge about public transportation routings to invest in real estate that is likely to appreciate </a:t>
            </a:r>
            <a:r>
              <a:rPr b="1" lang="en-IN" sz="2400"/>
              <a:t>.</a:t>
            </a:r>
            <a:endParaRPr/>
          </a:p>
          <a:p>
            <a:pPr indent="-228600" lvl="0" marL="228600" rtl="0" algn="l">
              <a:lnSpc>
                <a:spcPct val="90000"/>
              </a:lnSpc>
              <a:spcBef>
                <a:spcPts val="1000"/>
              </a:spcBef>
              <a:spcAft>
                <a:spcPts val="0"/>
              </a:spcAft>
              <a:buClr>
                <a:schemeClr val="dk1"/>
              </a:buClr>
              <a:buSzPts val="2400"/>
              <a:buFont typeface="Noto Sans Symbols"/>
              <a:buNone/>
            </a:pPr>
            <a:r>
              <a:rPr b="1" lang="en-IN" sz="2400"/>
              <a:t>      e.g. extension of DMRC, location of SEZ &amp; national highway realignment</a:t>
            </a:r>
            <a:endParaRPr/>
          </a:p>
          <a:p>
            <a:pPr indent="-228600" lvl="0" marL="228600" rtl="0" algn="l">
              <a:lnSpc>
                <a:spcPct val="90000"/>
              </a:lnSpc>
              <a:spcBef>
                <a:spcPts val="1000"/>
              </a:spcBef>
              <a:spcAft>
                <a:spcPts val="0"/>
              </a:spcAft>
              <a:buClr>
                <a:schemeClr val="dk1"/>
              </a:buClr>
              <a:buSzPts val="2400"/>
              <a:buFont typeface="Noto Sans Symbols"/>
              <a:buNone/>
            </a:pPr>
            <a:r>
              <a:t/>
            </a:r>
            <a:endParaRPr b="1" sz="2400"/>
          </a:p>
          <a:p>
            <a:pPr indent="-228600" lvl="0" marL="228600" rtl="0" algn="l">
              <a:lnSpc>
                <a:spcPct val="90000"/>
              </a:lnSpc>
              <a:spcBef>
                <a:spcPts val="1000"/>
              </a:spcBef>
              <a:spcAft>
                <a:spcPts val="0"/>
              </a:spcAft>
              <a:buClr>
                <a:schemeClr val="dk1"/>
              </a:buClr>
              <a:buSzPts val="2800"/>
              <a:buChar char="•"/>
            </a:pPr>
            <a:r>
              <a:rPr b="1" lang="en-IN" sz="2800"/>
              <a:t>Sale of official posts, positions, or promotions; nepotism; or other actions that undermine the creation of a professional, meritocratic civil service.</a:t>
            </a:r>
            <a:endParaRPr/>
          </a:p>
          <a:p>
            <a:pPr indent="-228600" lvl="0" marL="228600" rtl="0" algn="l">
              <a:lnSpc>
                <a:spcPct val="90000"/>
              </a:lnSpc>
              <a:spcBef>
                <a:spcPts val="1000"/>
              </a:spcBef>
              <a:spcAft>
                <a:spcPts val="0"/>
              </a:spcAft>
              <a:buClr>
                <a:schemeClr val="dk1"/>
              </a:buClr>
              <a:buSzPts val="2400"/>
              <a:buFont typeface="Noto Sans Symbols"/>
              <a:buNone/>
            </a:pPr>
            <a:r>
              <a:rPr b="1" lang="en-IN" sz="2400"/>
              <a:t>	 e.g. State PWD, Irrigation, NHAI &amp; Central Secretariat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564710" y="27744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orsiva"/>
              <a:buNone/>
            </a:pPr>
            <a:r>
              <a:rPr lang="en-IN" sz="4800">
                <a:solidFill>
                  <a:schemeClr val="lt1"/>
                </a:solidFill>
                <a:latin typeface="Corsiva"/>
                <a:ea typeface="Corsiva"/>
                <a:cs typeface="Corsiva"/>
                <a:sym typeface="Corsiva"/>
              </a:rPr>
              <a:t>TYPES OF CORRUPTION</a:t>
            </a:r>
            <a:endParaRPr sz="4800">
              <a:solidFill>
                <a:schemeClr val="lt1"/>
              </a:solidFill>
              <a:latin typeface="Corsiva"/>
              <a:ea typeface="Corsiva"/>
              <a:cs typeface="Corsiva"/>
              <a:sym typeface="Corsiva"/>
            </a:endParaRPr>
          </a:p>
        </p:txBody>
      </p:sp>
      <p:sp>
        <p:nvSpPr>
          <p:cNvPr id="144" name="Google Shape;144;p22"/>
          <p:cNvSpPr txBox="1"/>
          <p:nvPr>
            <p:ph idx="1" type="body"/>
          </p:nvPr>
        </p:nvSpPr>
        <p:spPr>
          <a:xfrm>
            <a:off x="609600" y="1905000"/>
            <a:ext cx="11582400" cy="49530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Font typeface="Noto Sans Symbols"/>
              <a:buNone/>
            </a:pPr>
            <a:r>
              <a:rPr b="1" lang="en-IN" sz="2800" u="sng"/>
              <a:t>SYSTEMATIC:</a:t>
            </a:r>
            <a:r>
              <a:rPr b="1" lang="en-IN" sz="2800"/>
              <a:t> Permeate an entire government or ministry.</a:t>
            </a:r>
            <a:endParaRPr/>
          </a:p>
          <a:p>
            <a:pPr indent="-228600" lvl="0" marL="228600" rtl="0" algn="l">
              <a:lnSpc>
                <a:spcPct val="90000"/>
              </a:lnSpc>
              <a:spcBef>
                <a:spcPts val="1000"/>
              </a:spcBef>
              <a:spcAft>
                <a:spcPts val="0"/>
              </a:spcAft>
              <a:buClr>
                <a:schemeClr val="dk1"/>
              </a:buClr>
              <a:buSzPct val="100000"/>
              <a:buFont typeface="Noto Sans Symbols"/>
              <a:buNone/>
            </a:pPr>
            <a:r>
              <a:rPr b="1" lang="en-IN" sz="2800"/>
              <a:t>    		            e.g. DDA&amp;MCD</a:t>
            </a:r>
            <a:endParaRPr/>
          </a:p>
          <a:p>
            <a:pPr indent="-228600" lvl="0" marL="228600" rtl="0" algn="l">
              <a:lnSpc>
                <a:spcPct val="90000"/>
              </a:lnSpc>
              <a:spcBef>
                <a:spcPts val="1000"/>
              </a:spcBef>
              <a:spcAft>
                <a:spcPts val="0"/>
              </a:spcAft>
              <a:buClr>
                <a:schemeClr val="dk1"/>
              </a:buClr>
              <a:buSzPct val="100000"/>
              <a:buFont typeface="Noto Sans Symbols"/>
              <a:buNone/>
            </a:pPr>
            <a:r>
              <a:t/>
            </a:r>
            <a:endParaRPr b="1" sz="2600"/>
          </a:p>
          <a:p>
            <a:pPr indent="-228600" lvl="0" marL="228600" rtl="0" algn="l">
              <a:lnSpc>
                <a:spcPct val="90000"/>
              </a:lnSpc>
              <a:spcBef>
                <a:spcPts val="1000"/>
              </a:spcBef>
              <a:spcAft>
                <a:spcPts val="0"/>
              </a:spcAft>
              <a:buClr>
                <a:schemeClr val="dk1"/>
              </a:buClr>
              <a:buSzPct val="100000"/>
              <a:buFont typeface="Noto Sans Symbols"/>
              <a:buNone/>
            </a:pPr>
            <a:r>
              <a:rPr b="1" lang="en-IN" sz="2800" u="sng"/>
              <a:t>INDIVIDUAL:</a:t>
            </a:r>
            <a:r>
              <a:rPr b="1" lang="en-IN" sz="2800"/>
              <a:t> Isolated and sporadic.</a:t>
            </a:r>
            <a:endParaRPr b="1" sz="2600"/>
          </a:p>
          <a:p>
            <a:pPr indent="-228600" lvl="0" marL="228600" rtl="0" algn="l">
              <a:lnSpc>
                <a:spcPct val="90000"/>
              </a:lnSpc>
              <a:spcBef>
                <a:spcPts val="1000"/>
              </a:spcBef>
              <a:spcAft>
                <a:spcPts val="0"/>
              </a:spcAft>
              <a:buClr>
                <a:schemeClr val="dk1"/>
              </a:buClr>
              <a:buSzPct val="100000"/>
              <a:buFont typeface="Noto Sans Symbols"/>
              <a:buNone/>
            </a:pPr>
            <a:r>
              <a:rPr b="1" lang="en-IN" sz="2400"/>
              <a:t>   		               e.g. Traffic constable &amp; sanitation inspector</a:t>
            </a:r>
            <a:endParaRPr/>
          </a:p>
          <a:p>
            <a:pPr indent="-228600" lvl="0" marL="228600" rtl="0" algn="l">
              <a:lnSpc>
                <a:spcPct val="90000"/>
              </a:lnSpc>
              <a:spcBef>
                <a:spcPts val="1000"/>
              </a:spcBef>
              <a:spcAft>
                <a:spcPts val="0"/>
              </a:spcAft>
              <a:buClr>
                <a:schemeClr val="dk1"/>
              </a:buClr>
              <a:buSzPct val="100000"/>
              <a:buFont typeface="Noto Sans Symbols"/>
              <a:buNone/>
            </a:pPr>
            <a:r>
              <a:t/>
            </a:r>
            <a:endParaRPr b="1" sz="2600"/>
          </a:p>
          <a:p>
            <a:pPr indent="-228600" lvl="0" marL="228600" rtl="0" algn="l">
              <a:lnSpc>
                <a:spcPct val="90000"/>
              </a:lnSpc>
              <a:spcBef>
                <a:spcPts val="1000"/>
              </a:spcBef>
              <a:spcAft>
                <a:spcPts val="0"/>
              </a:spcAft>
              <a:buClr>
                <a:schemeClr val="dk1"/>
              </a:buClr>
              <a:buSzPct val="100000"/>
              <a:buFont typeface="Noto Sans Symbols"/>
              <a:buNone/>
            </a:pPr>
            <a:r>
              <a:rPr b="1" lang="en-IN" sz="2800" u="sng"/>
              <a:t>GRAND</a:t>
            </a:r>
            <a:r>
              <a:rPr b="1" lang="en-IN" sz="2800"/>
              <a:t>: Senior officials, major decisions or contracts, and the     </a:t>
            </a:r>
            <a:br>
              <a:rPr b="1" lang="en-IN" sz="2800"/>
            </a:br>
            <a:r>
              <a:rPr b="1" lang="en-IN" sz="2800"/>
              <a:t>          exchange of large sums of money and involves transnational. </a:t>
            </a:r>
            <a:br>
              <a:rPr b="1" lang="en-IN" sz="2800"/>
            </a:br>
            <a:endParaRPr b="1" sz="2800"/>
          </a:p>
          <a:p>
            <a:pPr indent="-228600" lvl="0" marL="228600" rtl="0" algn="l">
              <a:lnSpc>
                <a:spcPct val="90000"/>
              </a:lnSpc>
              <a:spcBef>
                <a:spcPts val="1000"/>
              </a:spcBef>
              <a:spcAft>
                <a:spcPts val="0"/>
              </a:spcAft>
              <a:buClr>
                <a:schemeClr val="dk1"/>
              </a:buClr>
              <a:buSzPct val="100000"/>
              <a:buFont typeface="Noto Sans Symbols"/>
              <a:buNone/>
            </a:pPr>
            <a:r>
              <a:rPr b="1" lang="en-IN"/>
              <a:t>    	                   </a:t>
            </a:r>
            <a:r>
              <a:rPr b="1" lang="en-IN" sz="2400"/>
              <a:t>e.g.2G Scam &amp; CWG Scam</a:t>
            </a:r>
            <a:endParaRPr/>
          </a:p>
          <a:p>
            <a:pPr indent="-228600" lvl="0" marL="228600" rtl="0" algn="l">
              <a:lnSpc>
                <a:spcPct val="90000"/>
              </a:lnSpc>
              <a:spcBef>
                <a:spcPts val="1000"/>
              </a:spcBef>
              <a:spcAft>
                <a:spcPts val="0"/>
              </a:spcAft>
              <a:buClr>
                <a:schemeClr val="dk1"/>
              </a:buClr>
              <a:buSzPct val="100000"/>
              <a:buFont typeface="Noto Sans Symbols"/>
              <a:buNone/>
            </a:pPr>
            <a:r>
              <a:t/>
            </a:r>
            <a:endParaRPr b="1" sz="2600"/>
          </a:p>
          <a:p>
            <a:pPr indent="-228600" lvl="0" marL="228600" rtl="0" algn="l">
              <a:lnSpc>
                <a:spcPct val="90000"/>
              </a:lnSpc>
              <a:spcBef>
                <a:spcPts val="1000"/>
              </a:spcBef>
              <a:spcAft>
                <a:spcPts val="0"/>
              </a:spcAft>
              <a:buClr>
                <a:schemeClr val="dk1"/>
              </a:buClr>
              <a:buSzPct val="100000"/>
              <a:buFont typeface="Noto Sans Symbols"/>
              <a:buNone/>
            </a:pPr>
            <a:r>
              <a:rPr b="1" lang="en-IN" sz="2800" u="sng"/>
              <a:t>PETTY:</a:t>
            </a:r>
            <a:r>
              <a:rPr b="1" lang="en-IN" sz="2800"/>
              <a:t>   Low level officials, the provision of routine services 	  </a:t>
            </a:r>
            <a:br>
              <a:rPr b="1" lang="en-IN" sz="2800"/>
            </a:br>
            <a:r>
              <a:rPr b="1" lang="en-IN" sz="2800"/>
              <a:t>          and goods, and small sums of money.</a:t>
            </a:r>
            <a:endParaRPr/>
          </a:p>
          <a:p>
            <a:pPr indent="-228600" lvl="0" marL="228600" rtl="0" algn="l">
              <a:lnSpc>
                <a:spcPct val="90000"/>
              </a:lnSpc>
              <a:spcBef>
                <a:spcPts val="1000"/>
              </a:spcBef>
              <a:spcAft>
                <a:spcPts val="0"/>
              </a:spcAft>
              <a:buClr>
                <a:schemeClr val="dk1"/>
              </a:buClr>
              <a:buSzPct val="100000"/>
              <a:buFont typeface="Noto Sans Symbols"/>
              <a:buNone/>
            </a:pPr>
            <a:r>
              <a:rPr b="1" lang="en-IN"/>
              <a:t>    		             </a:t>
            </a:r>
            <a:r>
              <a:rPr b="1" lang="en-IN" sz="2400"/>
              <a:t>e.g. licensing  &amp; enforcement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