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6858000" cx="9144000"/>
  <p:notesSz cx="6881800" cy="9296400"/>
  <p:embeddedFontLst>
    <p:embeddedFont>
      <p:font typeface="Corbel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81" roundtripDataSignature="AMtx7mhExpiEqcDsddVFYreoFpx9fR0s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1622BA-8720-4081-945E-CE1B1E687AAB}">
  <a:tblStyle styleId="{F91622BA-8720-4081-945E-CE1B1E687AA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1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Corbel-boldItalic.fntdata"/><Relationship Id="rId81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Corbel-regular.fntdata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Corbel-italic.fntdata"/><Relationship Id="rId34" Type="http://schemas.openxmlformats.org/officeDocument/2006/relationships/slide" Target="slides/slide28.xml"/><Relationship Id="rId78" Type="http://schemas.openxmlformats.org/officeDocument/2006/relationships/font" Target="fonts/Corbel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164" name="Google Shape;164;p10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165" name="Google Shape;165;p10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66" name="Google Shape;166;p10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67" name="Google Shape;167;p10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178" name="Google Shape;178;p11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179" name="Google Shape;179;p11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80" name="Google Shape;180;p11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81" name="Google Shape;181;p11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191" name="Google Shape;191;p12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192" name="Google Shape;192;p12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93" name="Google Shape;193;p12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94" name="Google Shape;194;p12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04" name="Google Shape;204;p13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205" name="Google Shape;205;p13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06" name="Google Shape;206;p13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07" name="Google Shape;207;p13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required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attribute specifies the path (URL) to the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Note: When a web page loads, it is the browser, at that moment, that gets the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from a web 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18" name="Google Shape;218;p14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219" name="Google Shape;219;p14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20" name="Google Shape;220;p14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21" name="Google Shape;221;p14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30" name="Google Shape;230;p15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231" name="Google Shape;231;p15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32" name="Google Shape;232;p15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33" name="Google Shape;233;p15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43" name="Google Shape;243;p16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244" name="Google Shape;244;p16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45" name="Google Shape;245;p16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46" name="Google Shape;246;p16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alt attribute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specifies an alternate text for an area, if the image cannot be displayed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alt attribute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specifies an alternate text for an area, if the image cannot be displayed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</p:txBody>
      </p:sp>
      <p:sp>
        <p:nvSpPr>
          <p:cNvPr id="258" name="Google Shape;258;p17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67" name="Google Shape;267;p18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268" name="Google Shape;268;p18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69" name="Google Shape;269;p18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70" name="Google Shape;270;p18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HTML documents must start with a &lt;!DOCTYPE&gt; declaration. The declaration is not an HTML tag.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"information" to the browser about what document type to expect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79" name="Google Shape;79;p2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12" name="Google Shape;312;p23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313" name="Google Shape;313;p23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14" name="Google Shape;314;p23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15" name="Google Shape;315;p23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25" name="Google Shape;325;p24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326" name="Google Shape;326;p24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27" name="Google Shape;327;p24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28" name="Google Shape;328;p24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2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52" name="Google Shape;352;p27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353" name="Google Shape;353;p27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54" name="Google Shape;354;p27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55" name="Google Shape;355;p27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27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65" name="Google Shape;365;p28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366" name="Google Shape;366;p28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67" name="Google Shape;367;p28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68" name="Google Shape;368;p28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28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80" name="Google Shape;380;p29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381" name="Google Shape;381;p29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82" name="Google Shape;382;p29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83" name="Google Shape;383;p29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29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a&gt; tag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defines a hyperlink, which is used to link from one page to another. The most important attribute of the &lt;a&gt; element is the href attribute</a:t>
            </a:r>
            <a:endParaRPr/>
          </a:p>
        </p:txBody>
      </p:sp>
      <p:sp>
        <p:nvSpPr>
          <p:cNvPr id="87" name="Google Shape;87;p3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94" name="Google Shape;394;p30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395" name="Google Shape;395;p30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96" name="Google Shape;396;p30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97" name="Google Shape;397;p30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08" name="Google Shape;408;p31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409" name="Google Shape;409;p31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10" name="Google Shape;410;p31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11" name="Google Shape;411;p31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31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20" name="Google Shape;420;p32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421" name="Google Shape;421;p32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22" name="Google Shape;422;p32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23" name="Google Shape;423;p32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32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32" name="Google Shape;432;p33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433" name="Google Shape;433;p33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34" name="Google Shape;434;p33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35" name="Google Shape;435;p33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33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44" name="Google Shape;444;p34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445" name="Google Shape;445;p34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46" name="Google Shape;446;p34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47" name="Google Shape;447;p34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34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56" name="Google Shape;456;p35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457" name="Google Shape;457;p35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58" name="Google Shape;458;p35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59" name="Google Shape;459;p35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35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69" name="Google Shape;469;p36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470" name="Google Shape;470;p36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71" name="Google Shape;471;p36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72" name="Google Shape;472;p36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3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7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84" name="Google Shape;484;p37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485" name="Google Shape;485;p37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86" name="Google Shape;486;p37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87" name="Google Shape;487;p37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37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98" name="Google Shape;498;p38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499" name="Google Shape;499;p38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500" name="Google Shape;500;p38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501" name="Google Shape;501;p38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38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511" name="Google Shape;511;p39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512" name="Google Shape;512;p39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513" name="Google Shape;513;p39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514" name="Google Shape;514;p39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39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94" name="Google Shape;94;p4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95" name="Google Shape;95;p4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96" name="Google Shape;96;p4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97" name="Google Shape;97;p4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semantic markup is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that introduces meaning to the web page rather than just presentation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0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3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550" name="Google Shape;550;p43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551" name="Google Shape;551;p43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552" name="Google Shape;552;p43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553" name="Google Shape;553;p43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Google Shape;554;p4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5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6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582" name="Google Shape;582;p46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583" name="Google Shape;583;p46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584" name="Google Shape;584;p46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585" name="Google Shape;585;p46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6" name="Google Shape;586;p4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7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596" name="Google Shape;596;p47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597" name="Google Shape;597;p47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598" name="Google Shape;598;p47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599" name="Google Shape;599;p47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0" name="Google Shape;600;p47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8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610" name="Google Shape;610;p48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611" name="Google Shape;611;p48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612" name="Google Shape;612;p48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613" name="Google Shape;613;p48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Google Shape;614;p48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9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105" name="Google Shape;105;p5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106" name="Google Shape;106;p5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07" name="Google Shape;107;p5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08" name="Google Shape;108;p5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0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633" name="Google Shape;633;p50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634" name="Google Shape;634;p50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635" name="Google Shape;635;p50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636" name="Google Shape;636;p50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7" name="Google Shape;637;p5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1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647" name="Google Shape;647;p51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648" name="Google Shape;648;p51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649" name="Google Shape;649;p51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650" name="Google Shape;650;p51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1" name="Google Shape;651;p51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2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674" name="Google Shape;674;p52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675" name="Google Shape;675;p52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676" name="Google Shape;676;p52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677" name="Google Shape;677;p52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8" name="Google Shape;678;p52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4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704" name="Google Shape;704;p54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705" name="Google Shape;705;p54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706" name="Google Shape;706;p54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707" name="Google Shape;707;p54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5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5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717" name="Google Shape;717;p55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718" name="Google Shape;718;p55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719" name="Google Shape;719;p55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720" name="Google Shape;720;p55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1" name="Google Shape;721;p55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6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7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8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802" name="Google Shape;802;p58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803" name="Google Shape;803;p58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804" name="Google Shape;804;p58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805" name="Google Shape;805;p58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6" name="Google Shape;806;p58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9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814" name="Google Shape;814;p59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815" name="Google Shape;815;p59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816" name="Google Shape;816;p59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817" name="Google Shape;817;p59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8" name="Google Shape;818;p5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0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1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832" name="Google Shape;832;p61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833" name="Google Shape;833;p61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834" name="Google Shape;834;p61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835" name="Google Shape;835;p61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6" name="Google Shape;836;p61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2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846" name="Google Shape;846;p62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847" name="Google Shape;847;p62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848" name="Google Shape;848;p62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849" name="Google Shape;849;p62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0" name="Google Shape;850;p6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3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860" name="Google Shape;860;p63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861" name="Google Shape;861;p63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862" name="Google Shape;862;p63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863" name="Google Shape;863;p63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4" name="Google Shape;864;p63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4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874" name="Google Shape;874;p64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875" name="Google Shape;875;p64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876" name="Google Shape;876;p64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877" name="Google Shape;877;p64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8" name="Google Shape;878;p6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5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66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7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6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8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69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127" name="Google Shape;127;p7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128" name="Google Shape;128;p7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30" name="Google Shape;130;p7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tags are used to hold the HTML element. HTML element holds the content. HTML attributes are used to describe the characteristic of an HTML element in detail.</a:t>
            </a:r>
            <a:endParaRPr b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7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70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140" name="Google Shape;140;p8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141" name="Google Shape;141;p8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42" name="Google Shape;142;p8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43" name="Google Shape;143;p8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151" name="Google Shape;151;p9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152" name="Google Shape;152;p9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53" name="Google Shape;153;p9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54" name="Google Shape;154;p9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7874" y="4415321"/>
            <a:ext cx="5506066" cy="418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2"/>
          <p:cNvSpPr txBox="1"/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D4FF5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72"/>
          <p:cNvSpPr txBox="1"/>
          <p:nvPr>
            <p:ph idx="1" type="subTitle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>
            <a:lvl1pPr lvl="0" marR="0" rtl="0" algn="r">
              <a:spcBef>
                <a:spcPts val="56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b="1" i="0" sz="2800" u="none" cap="none" strike="noStrike">
                <a:solidFill>
                  <a:srgbClr val="FAF8C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None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None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cxnSp>
        <p:nvCxnSpPr>
          <p:cNvPr id="20" name="Google Shape;20;p72"/>
          <p:cNvCxnSpPr/>
          <p:nvPr/>
        </p:nvCxnSpPr>
        <p:spPr>
          <a:xfrm>
            <a:off x="2667000" y="4114800"/>
            <a:ext cx="6248400" cy="0"/>
          </a:xfrm>
          <a:prstGeom prst="straightConnector1">
            <a:avLst/>
          </a:prstGeom>
          <a:noFill/>
          <a:ln cap="rnd" cmpd="sng" w="38100">
            <a:solidFill>
              <a:srgbClr val="D9EDF1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1" name="Google Shape;21;p72"/>
          <p:cNvSpPr txBox="1"/>
          <p:nvPr>
            <p:ph idx="2" type="body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b="1" i="0" sz="2800" u="none" cap="none" strike="noStrike">
                <a:solidFill>
                  <a:srgbClr val="DEFF9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72"/>
          <p:cNvSpPr txBox="1"/>
          <p:nvPr>
            <p:ph idx="3" type="body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rgbClr val="0EFE5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Google Shape;23;p72"/>
          <p:cNvSpPr txBox="1"/>
          <p:nvPr>
            <p:ph idx="4" type="body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EFE5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cxnSp>
        <p:nvCxnSpPr>
          <p:cNvPr id="24" name="Google Shape;24;p72"/>
          <p:cNvCxnSpPr/>
          <p:nvPr/>
        </p:nvCxnSpPr>
        <p:spPr>
          <a:xfrm>
            <a:off x="2667000" y="4114800"/>
            <a:ext cx="6248400" cy="0"/>
          </a:xfrm>
          <a:prstGeom prst="straightConnector1">
            <a:avLst/>
          </a:prstGeom>
          <a:noFill/>
          <a:ln cap="rnd" cmpd="sng" w="38100">
            <a:solidFill>
              <a:srgbClr val="D9EDF1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ource Code Example">
  <p:cSld name="1_Source Code Examp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1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Google Shape;58;p81"/>
          <p:cNvSpPr txBox="1"/>
          <p:nvPr>
            <p:ph idx="1" type="body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2100"/>
              <a:buFont typeface="Noto Sans Symbols"/>
              <a:buNone/>
              <a:defRPr b="1" i="0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lnSpc>
                <a:spcPct val="126666"/>
              </a:lnSpc>
              <a:spcBef>
                <a:spcPts val="600"/>
              </a:spcBef>
              <a:spcAft>
                <a:spcPts val="0"/>
              </a:spcAft>
              <a:buClr>
                <a:srgbClr val="8FD600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rgbClr val="FFAD9F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lnSpc>
                <a:spcPct val="146153"/>
              </a:lnSpc>
              <a:spcBef>
                <a:spcPts val="600"/>
              </a:spcBef>
              <a:spcAft>
                <a:spcPts val="0"/>
              </a:spcAft>
              <a:buClr>
                <a:srgbClr val="FACF8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lnSpc>
                <a:spcPct val="158333"/>
              </a:lnSpc>
              <a:spcBef>
                <a:spcPts val="60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Google Shape;59;p81"/>
          <p:cNvSpPr txBox="1"/>
          <p:nvPr>
            <p:ph idx="2" type="body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Google Shape;60;p8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estions Slide">
  <p:cSld name="1_Questions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2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Google Shape;63;p82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9088" lvl="0" marL="31908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5600"/>
              <a:buFont typeface="Noto Sans Symbols"/>
              <a:buNone/>
            </a:pPr>
            <a:r>
              <a:rPr b="1" lang="en-US" sz="8000">
                <a:solidFill>
                  <a:srgbClr val="E8FFC8"/>
                </a:solidFill>
                <a:latin typeface="Corbel"/>
                <a:ea typeface="Corbel"/>
                <a:cs typeface="Corbel"/>
                <a:sym typeface="Corbel"/>
              </a:rPr>
              <a:t>Questions?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3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73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18750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Char char="◆"/>
              <a:defRPr b="1" i="0" sz="3200" u="none" cap="none" strike="noStrike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lnSpc>
                <a:spcPct val="126666"/>
              </a:lnSpc>
              <a:spcBef>
                <a:spcPts val="600"/>
              </a:spcBef>
              <a:spcAft>
                <a:spcPts val="0"/>
              </a:spcAft>
              <a:buClr>
                <a:srgbClr val="8FD600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rgbClr val="FFAD9F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5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lnSpc>
                <a:spcPct val="146153"/>
              </a:lnSpc>
              <a:spcBef>
                <a:spcPts val="600"/>
              </a:spcBef>
              <a:spcAft>
                <a:spcPts val="0"/>
              </a:spcAft>
              <a:buClr>
                <a:srgbClr val="FACF8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lnSpc>
                <a:spcPct val="158333"/>
              </a:lnSpc>
              <a:spcBef>
                <a:spcPts val="60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73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4"/>
          <p:cNvSpPr txBox="1"/>
          <p:nvPr>
            <p:ph type="ctrTitle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1" name="Google Shape;31;p74"/>
          <p:cNvSpPr txBox="1"/>
          <p:nvPr>
            <p:ph idx="1" type="subTitle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b="1" i="0" sz="2800" u="none" cap="none" strike="noStrike">
                <a:solidFill>
                  <a:srgbClr val="FAF7C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None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None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5"/>
          <p:cNvSpPr txBox="1"/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Google Shape;34;p75"/>
          <p:cNvSpPr txBox="1"/>
          <p:nvPr>
            <p:ph idx="1" type="body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Char char="◆"/>
              <a:defRPr b="1" i="0" sz="32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Google Shape;35;p75"/>
          <p:cNvSpPr txBox="1"/>
          <p:nvPr>
            <p:ph idx="2" type="body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Char char="◆"/>
              <a:defRPr b="1" i="0" sz="32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6"/>
          <p:cNvSpPr txBox="1"/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Google Shape;38;p76"/>
          <p:cNvSpPr/>
          <p:nvPr>
            <p:ph idx="2" type="tbl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7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Google Shape;41;p77"/>
          <p:cNvSpPr txBox="1"/>
          <p:nvPr>
            <p:ph idx="1" type="body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2100"/>
              <a:buFont typeface="Noto Sans Symbols"/>
              <a:buChar char="◆"/>
              <a:defRPr b="1" i="0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lnSpc>
                <a:spcPct val="126666"/>
              </a:lnSpc>
              <a:spcBef>
                <a:spcPts val="600"/>
              </a:spcBef>
              <a:spcAft>
                <a:spcPts val="0"/>
              </a:spcAft>
              <a:buClr>
                <a:srgbClr val="8FD600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rgbClr val="FFAD9F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lnSpc>
                <a:spcPct val="146153"/>
              </a:lnSpc>
              <a:spcBef>
                <a:spcPts val="600"/>
              </a:spcBef>
              <a:spcAft>
                <a:spcPts val="0"/>
              </a:spcAft>
              <a:buClr>
                <a:srgbClr val="FACF8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lnSpc>
                <a:spcPct val="158333"/>
              </a:lnSpc>
              <a:spcBef>
                <a:spcPts val="60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Google Shape;42;p77"/>
          <p:cNvSpPr txBox="1"/>
          <p:nvPr>
            <p:ph idx="2" type="body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Google Shape;43;p77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8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Google Shape;46;p78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9088" lvl="0" marL="31908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5600"/>
              <a:buFont typeface="Noto Sans Symbols"/>
              <a:buNone/>
            </a:pPr>
            <a:r>
              <a:rPr b="1" lang="en-US" sz="8000">
                <a:solidFill>
                  <a:srgbClr val="E8FFC8"/>
                </a:solidFill>
                <a:latin typeface="Corbel"/>
                <a:ea typeface="Corbel"/>
                <a:cs typeface="Corbel"/>
                <a:sym typeface="Corbel"/>
              </a:rPr>
              <a:t>Questions?</a:t>
            </a:r>
            <a:endParaRPr/>
          </a:p>
        </p:txBody>
      </p:sp>
      <p:sp>
        <p:nvSpPr>
          <p:cNvPr id="47" name="Google Shape;47;p78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9088" lvl="0" marL="31908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5600"/>
              <a:buFont typeface="Noto Sans Symbols"/>
              <a:buNone/>
            </a:pPr>
            <a:r>
              <a:rPr b="1" lang="en-US" sz="8000">
                <a:solidFill>
                  <a:srgbClr val="E8FFC8"/>
                </a:solidFill>
                <a:latin typeface="Corbel"/>
                <a:ea typeface="Corbel"/>
                <a:cs typeface="Corbel"/>
                <a:sym typeface="Corbel"/>
              </a:rPr>
              <a:t>Questions?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resentation Title Slide">
  <p:cSld name="1_Presentation Title Sli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0"/>
          <p:cNvSpPr txBox="1"/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D4FF5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" name="Google Shape;51;p80"/>
          <p:cNvSpPr txBox="1"/>
          <p:nvPr>
            <p:ph idx="1" type="subTitle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56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b="1" i="0" sz="2800" u="none" cap="none" strike="noStrike">
                <a:solidFill>
                  <a:srgbClr val="FAF8C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None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None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cxnSp>
        <p:nvCxnSpPr>
          <p:cNvPr id="52" name="Google Shape;52;p80"/>
          <p:cNvCxnSpPr/>
          <p:nvPr/>
        </p:nvCxnSpPr>
        <p:spPr>
          <a:xfrm>
            <a:off x="2667000" y="4114800"/>
            <a:ext cx="6248400" cy="0"/>
          </a:xfrm>
          <a:prstGeom prst="straightConnector1">
            <a:avLst/>
          </a:prstGeom>
          <a:noFill/>
          <a:ln cap="rnd" cmpd="sng" w="38100">
            <a:solidFill>
              <a:srgbClr val="D9EDF1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53" name="Google Shape;53;p80"/>
          <p:cNvSpPr txBox="1"/>
          <p:nvPr>
            <p:ph idx="2" type="body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b="1" i="0" sz="2800" u="none" cap="none" strike="noStrike">
                <a:solidFill>
                  <a:srgbClr val="DEFF9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80"/>
          <p:cNvSpPr txBox="1"/>
          <p:nvPr>
            <p:ph idx="3" type="body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rgbClr val="0EFE5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80"/>
          <p:cNvSpPr txBox="1"/>
          <p:nvPr>
            <p:ph idx="4" type="body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EFE5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95959"/>
            </a:gs>
            <a:gs pos="83000">
              <a:schemeClr val="dk1"/>
            </a:gs>
            <a:gs pos="100000">
              <a:schemeClr val="dk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/>
          <p:nvPr/>
        </p:nvSpPr>
        <p:spPr>
          <a:xfrm rot="10800000">
            <a:off x="1" y="411366"/>
            <a:ext cx="9144000" cy="5562705"/>
          </a:xfrm>
          <a:custGeom>
            <a:rect b="b" l="l" r="r" t="t"/>
            <a:pathLst>
              <a:path extrusionOk="0" h="20252" w="21600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FF">
                  <a:alpha val="0"/>
                </a:srgbClr>
              </a:gs>
              <a:gs pos="65000">
                <a:srgbClr val="0000FF">
                  <a:alpha val="0"/>
                </a:srgbClr>
              </a:gs>
              <a:gs pos="100000">
                <a:srgbClr val="262626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71"/>
          <p:cNvSpPr/>
          <p:nvPr/>
        </p:nvSpPr>
        <p:spPr>
          <a:xfrm rot="10800000">
            <a:off x="1" y="609600"/>
            <a:ext cx="9144000" cy="4480425"/>
          </a:xfrm>
          <a:custGeom>
            <a:rect b="b" l="l" r="r" t="t"/>
            <a:pathLst>
              <a:path extrusionOk="0" h="20032" w="21600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FF">
                  <a:alpha val="0"/>
                </a:srgbClr>
              </a:gs>
              <a:gs pos="65000">
                <a:srgbClr val="0000FF">
                  <a:alpha val="0"/>
                </a:srgbClr>
              </a:gs>
              <a:gs pos="100000">
                <a:srgbClr val="595959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telerik_logo_new-(white).png" id="12" name="Google Shape;12;p7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304800"/>
            <a:ext cx="1600200" cy="38938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71"/>
          <p:cNvSpPr/>
          <p:nvPr/>
        </p:nvSpPr>
        <p:spPr>
          <a:xfrm rot="10800000">
            <a:off x="1" y="411366"/>
            <a:ext cx="9144000" cy="5562705"/>
          </a:xfrm>
          <a:custGeom>
            <a:rect b="b" l="l" r="r" t="t"/>
            <a:pathLst>
              <a:path extrusionOk="0" h="20252" w="21600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FF">
                  <a:alpha val="0"/>
                </a:srgbClr>
              </a:gs>
              <a:gs pos="65000">
                <a:srgbClr val="0000FF">
                  <a:alpha val="0"/>
                </a:srgbClr>
              </a:gs>
              <a:gs pos="100000">
                <a:srgbClr val="262626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71"/>
          <p:cNvSpPr/>
          <p:nvPr/>
        </p:nvSpPr>
        <p:spPr>
          <a:xfrm rot="10800000">
            <a:off x="1" y="609600"/>
            <a:ext cx="9144000" cy="4480425"/>
          </a:xfrm>
          <a:custGeom>
            <a:rect b="b" l="l" r="r" t="t"/>
            <a:pathLst>
              <a:path extrusionOk="0" h="20032" w="21600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FF">
                  <a:alpha val="0"/>
                </a:srgbClr>
              </a:gs>
              <a:gs pos="65000">
                <a:srgbClr val="0000FF">
                  <a:alpha val="0"/>
                </a:srgbClr>
              </a:gs>
              <a:gs pos="100000">
                <a:srgbClr val="595959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telerik_logo_new-(white).png" id="16" name="Google Shape;16;p7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304800"/>
            <a:ext cx="1600200" cy="3893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telerik.com/" TargetMode="External"/><Relationship Id="rId4" Type="http://schemas.openxmlformats.org/officeDocument/2006/relationships/image" Target="../media/image18.jpg"/><Relationship Id="rId5" Type="http://schemas.openxmlformats.org/officeDocument/2006/relationships/image" Target="../media/image15.jpg"/><Relationship Id="rId6" Type="http://schemas.openxmlformats.org/officeDocument/2006/relationships/image" Target="../media/image26.png"/><Relationship Id="rId7" Type="http://schemas.openxmlformats.org/officeDocument/2006/relationships/image" Target="../media/image4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6.gif"/><Relationship Id="rId6" Type="http://schemas.openxmlformats.org/officeDocument/2006/relationships/image" Target="../media/image4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Relationship Id="rId4" Type="http://schemas.openxmlformats.org/officeDocument/2006/relationships/image" Target="../media/image20.gif"/><Relationship Id="rId5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35.gif"/><Relationship Id="rId5" Type="http://schemas.openxmlformats.org/officeDocument/2006/relationships/image" Target="../media/image38.jpg"/><Relationship Id="rId6" Type="http://schemas.openxmlformats.org/officeDocument/2006/relationships/image" Target="../media/image33.png"/><Relationship Id="rId7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jpg"/><Relationship Id="rId4" Type="http://schemas.openxmlformats.org/officeDocument/2006/relationships/image" Target="../media/image79.png"/><Relationship Id="rId5" Type="http://schemas.openxmlformats.org/officeDocument/2006/relationships/image" Target="../media/image42.jpg"/><Relationship Id="rId6" Type="http://schemas.openxmlformats.org/officeDocument/2006/relationships/image" Target="../media/image39.gif"/><Relationship Id="rId7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7.jpg"/><Relationship Id="rId4" Type="http://schemas.openxmlformats.org/officeDocument/2006/relationships/image" Target="../media/image50.jpg"/><Relationship Id="rId5" Type="http://schemas.openxmlformats.org/officeDocument/2006/relationships/image" Target="../media/image46.jpg"/><Relationship Id="rId6" Type="http://schemas.openxmlformats.org/officeDocument/2006/relationships/image" Target="../media/image4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1.png"/><Relationship Id="rId4" Type="http://schemas.openxmlformats.org/officeDocument/2006/relationships/image" Target="../media/image61.jpg"/><Relationship Id="rId5" Type="http://schemas.openxmlformats.org/officeDocument/2006/relationships/image" Target="../media/image53.png"/><Relationship Id="rId6" Type="http://schemas.openxmlformats.org/officeDocument/2006/relationships/image" Target="../media/image5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5.png"/><Relationship Id="rId4" Type="http://schemas.openxmlformats.org/officeDocument/2006/relationships/image" Target="../media/image57.jpg"/><Relationship Id="rId5" Type="http://schemas.openxmlformats.org/officeDocument/2006/relationships/image" Target="../media/image69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4.png"/><Relationship Id="rId4" Type="http://schemas.openxmlformats.org/officeDocument/2006/relationships/image" Target="../media/image6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7.jpg"/><Relationship Id="rId4" Type="http://schemas.openxmlformats.org/officeDocument/2006/relationships/image" Target="../media/image5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6.jpg"/><Relationship Id="rId5" Type="http://schemas.openxmlformats.org/officeDocument/2006/relationships/image" Target="../media/image9.jp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5.png"/><Relationship Id="rId4" Type="http://schemas.openxmlformats.org/officeDocument/2006/relationships/image" Target="../media/image66.jpg"/><Relationship Id="rId5" Type="http://schemas.openxmlformats.org/officeDocument/2006/relationships/image" Target="../media/image68.gif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1.png"/><Relationship Id="rId4" Type="http://schemas.openxmlformats.org/officeDocument/2006/relationships/image" Target="../media/image7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://academy.telerik.com/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6.png"/><Relationship Id="rId4" Type="http://schemas.openxmlformats.org/officeDocument/2006/relationships/image" Target="../media/image72.png"/><Relationship Id="rId5" Type="http://schemas.openxmlformats.org/officeDocument/2006/relationships/image" Target="../media/image7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4495800" y="2207048"/>
            <a:ext cx="4191000" cy="993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Basics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2667000" y="3240880"/>
            <a:ext cx="5943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/>
              <a:t>HTML, Text, Images, Tables, Forms</a:t>
            </a:r>
            <a:endParaRPr/>
          </a:p>
        </p:txBody>
      </p:sp>
      <p:sp>
        <p:nvSpPr>
          <p:cNvPr id="70" name="Google Shape;70;p1"/>
          <p:cNvSpPr txBox="1"/>
          <p:nvPr>
            <p:ph idx="4" type="body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www.telerik.com</a:t>
            </a:r>
            <a:endParaRPr/>
          </a:p>
        </p:txBody>
      </p:sp>
      <p:pic>
        <p:nvPicPr>
          <p:cNvPr descr="http://us.123rf.com/400wm/400/400/kentoh/kentoh0901/kentoh090100047/4081477.jpg" id="71" name="Google Shape;7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4495801"/>
            <a:ext cx="4114800" cy="1910443"/>
          </a:xfrm>
          <a:prstGeom prst="roundRect">
            <a:avLst>
              <a:gd fmla="val 5096" name="adj"/>
            </a:avLst>
          </a:prstGeom>
          <a:noFill/>
          <a:ln cap="flat" cmpd="sng" w="9525">
            <a:solidFill>
              <a:srgbClr val="337D8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://www.optimiced.com/wp-uploads/2009/07/html-icons-veerle.jpg" id="72" name="Google Shape;7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276" y="1295400"/>
            <a:ext cx="2422524" cy="2422524"/>
          </a:xfrm>
          <a:prstGeom prst="roundRect">
            <a:avLst>
              <a:gd fmla="val 3310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www.russellheimlich.com/blog/wp-content/uploads/2007/11/html-source-code3.png" id="73" name="Google Shape;7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92914">
            <a:off x="5772896" y="387891"/>
            <a:ext cx="3098386" cy="1660126"/>
          </a:xfrm>
          <a:prstGeom prst="roundRect">
            <a:avLst>
              <a:gd fmla="val 3275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www.iconarchive.com/icons/mayosoft/aero-vista/128/Oficina-HTML-icon.png" id="74" name="Google Shape;7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036799">
            <a:off x="3269472" y="479855"/>
            <a:ext cx="1758366" cy="17583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/>
          <p:nvPr>
            <p:ph idx="3" type="body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/>
          <p:nvPr/>
        </p:nvSpPr>
        <p:spPr>
          <a:xfrm>
            <a:off x="539750" y="1676400"/>
            <a:ext cx="8207375" cy="3748719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&lt;title&gt;My First HTML Page&lt;/title&gt;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&lt;p&gt;This is some text...&lt;/p&gt;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&lt;/body&gt;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1" i="0" sz="24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0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HTML Page: Tags</a:t>
            </a:r>
            <a:endParaRPr/>
          </a:p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0"/>
          <p:cNvSpPr/>
          <p:nvPr/>
        </p:nvSpPr>
        <p:spPr>
          <a:xfrm>
            <a:off x="2133600" y="1905000"/>
            <a:ext cx="2209799" cy="527804"/>
          </a:xfrm>
          <a:prstGeom prst="wedgeRoundRectCallout">
            <a:avLst>
              <a:gd fmla="val -51525" name="adj1"/>
              <a:gd fmla="val 139824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F4F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Opening tag</a:t>
            </a:r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6172200" y="3663196"/>
            <a:ext cx="2057400" cy="527804"/>
          </a:xfrm>
          <a:prstGeom prst="wedgeRoundRectCallout">
            <a:avLst>
              <a:gd fmla="val -45850" name="adj1"/>
              <a:gd fmla="val -111478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F4F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Closing tag</a:t>
            </a:r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An HTML element consists of an opening tag, a closing tag and the content inside.</a:t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/>
          <p:nvPr/>
        </p:nvSpPr>
        <p:spPr>
          <a:xfrm>
            <a:off x="539751" y="1703082"/>
            <a:ext cx="7994649" cy="3748719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&lt;title&gt;My First HTML Page&lt;/title&gt;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&lt;p&gt;This is some text...&lt;/p&gt;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&lt;/body&gt;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1" sz="24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875255" y="2514600"/>
            <a:ext cx="7354345" cy="1259392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11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HTML Page: Header</a:t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3733800" y="1524000"/>
            <a:ext cx="2362200" cy="527804"/>
          </a:xfrm>
          <a:prstGeom prst="wedgeRoundRectCallout">
            <a:avLst>
              <a:gd fmla="val -51100" name="adj1"/>
              <a:gd fmla="val 148323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F4F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HTML header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/>
          <p:nvPr/>
        </p:nvSpPr>
        <p:spPr>
          <a:xfrm>
            <a:off x="539751" y="1628775"/>
            <a:ext cx="7994649" cy="3748719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&lt;title&gt;My First HTML Page&lt;/title&gt;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&lt;p&gt;This is some text...&lt;/p&gt;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&lt;/body&gt;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1" sz="24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875255" y="3657600"/>
            <a:ext cx="7354346" cy="1265256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2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HTML Page: Body</a:t>
            </a:r>
            <a:endParaRPr/>
          </a:p>
        </p:txBody>
      </p:sp>
      <p:sp>
        <p:nvSpPr>
          <p:cNvPr id="200" name="Google Shape;200;p1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2"/>
          <p:cNvSpPr/>
          <p:nvPr/>
        </p:nvSpPr>
        <p:spPr>
          <a:xfrm>
            <a:off x="4114800" y="5257800"/>
            <a:ext cx="2209800" cy="527804"/>
          </a:xfrm>
          <a:prstGeom prst="wedgeRoundRectCallout">
            <a:avLst>
              <a:gd fmla="val -41697" name="adj1"/>
              <a:gd fmla="val -146766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F4F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HTML body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Simple Tags</a:t>
            </a:r>
            <a:endParaRPr/>
          </a:p>
        </p:txBody>
      </p:sp>
      <p:sp>
        <p:nvSpPr>
          <p:cNvPr id="211" name="Google Shape;211;p13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Hyperlink Tags</a:t>
            </a:r>
            <a:endParaRPr/>
          </a:p>
          <a:p>
            <a:pPr indent="-140335" lvl="0" marL="28257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0335" lvl="0" marL="28257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82575" lvl="0" marL="282575" rtl="0" algn="l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Image Tags</a:t>
            </a:r>
            <a:endParaRPr/>
          </a:p>
          <a:p>
            <a:pPr indent="-140335" lvl="0" marL="28257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82575" lvl="0" marL="282575" rtl="0" algn="l">
              <a:lnSpc>
                <a:spcPct val="90000"/>
              </a:lnSpc>
              <a:spcBef>
                <a:spcPts val="252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Text formatting tags</a:t>
            </a:r>
            <a:endParaRPr/>
          </a:p>
        </p:txBody>
      </p:sp>
      <p:sp>
        <p:nvSpPr>
          <p:cNvPr id="212" name="Google Shape;212;p13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611188" y="1752600"/>
            <a:ext cx="7991475" cy="904863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href="http://www.telerik.com/"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title="Telerik"&gt;Link to Telerik Web site&lt;/a&gt;</a:t>
            </a: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612775" y="3581400"/>
            <a:ext cx="7991475" cy="498598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&lt;img src="logo.gif" alt="logo" /&gt;</a:t>
            </a:r>
            <a:endParaRPr b="1" sz="24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13"/>
          <p:cNvSpPr/>
          <p:nvPr/>
        </p:nvSpPr>
        <p:spPr>
          <a:xfrm>
            <a:off x="612775" y="5013472"/>
            <a:ext cx="7991475" cy="1311128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This text is &lt;em&gt;emphasized.&lt;/em&gt;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&lt;br /&gt;new line&lt;br /&gt;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This one is &lt;strong&gt;more emphasized.&lt;/strong&gt;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Simple Tags – Example</a:t>
            </a:r>
            <a:endParaRPr/>
          </a:p>
        </p:txBody>
      </p:sp>
      <p:sp>
        <p:nvSpPr>
          <p:cNvPr id="225" name="Google Shape;225;p14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693738" y="1494046"/>
            <a:ext cx="7764462" cy="4770537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&lt;title&gt;</a:t>
            </a: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Simple Tags Demo&lt;/title&gt;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href="http://www.telerik.com/" title=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"Telerik site"&gt;This is a link.&lt;/a&gt;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&lt;br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&lt;img src="logo.gif" alt="logo"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&lt;br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&lt;strong&gt;Bold&lt;/strong&gt; and &lt;em&gt;italic&lt;/em&gt; text.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some-tags.html</a:t>
            </a:r>
            <a:endParaRPr b="1" sz="28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Some Simple Tags – Example (2)</a:t>
            </a:r>
            <a:endParaRPr/>
          </a:p>
        </p:txBody>
      </p:sp>
      <p:sp>
        <p:nvSpPr>
          <p:cNvPr id="237" name="Google Shape;237;p15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693738" y="1494046"/>
            <a:ext cx="7764462" cy="3570208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&lt;title&gt;</a:t>
            </a:r>
            <a:r>
              <a:rPr b="1" lang="en-US" sz="16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Simple Tags Demo&lt;/title&gt;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href="http://www.telerik.com/" title=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"Telerik site"&gt;This is a link.&lt;/a&gt;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&lt;br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&lt;img src="logo.gif" alt="logo"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&lt;br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&lt;strong&gt;Bold&lt;/strong&gt; and &lt;em&gt;italic&lt;/em&gt; text.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1" sz="16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some-tags.html</a:t>
            </a:r>
            <a:endParaRPr b="1" sz="28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40" name="Google Shape;2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209800"/>
            <a:ext cx="39624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>
            <p:ph type="ctrTitle"/>
          </p:nvPr>
        </p:nvSpPr>
        <p:spPr>
          <a:xfrm>
            <a:off x="457200" y="3200401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HTML Tags</a:t>
            </a:r>
            <a:endParaRPr/>
          </a:p>
        </p:txBody>
      </p:sp>
      <p:sp>
        <p:nvSpPr>
          <p:cNvPr id="250" name="Google Shape;250;p16"/>
          <p:cNvSpPr txBox="1"/>
          <p:nvPr>
            <p:ph idx="1" type="subTitle"/>
          </p:nvPr>
        </p:nvSpPr>
        <p:spPr>
          <a:xfrm>
            <a:off x="457200" y="392668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www.walyou.com/img/hyperlink-pixel-art-needlepoint-canvas-yarn-1.jpg" id="251" name="Google Shape;2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370" y="704850"/>
            <a:ext cx="2819400" cy="2114550"/>
          </a:xfrm>
          <a:prstGeom prst="roundRect">
            <a:avLst>
              <a:gd fmla="val 5038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www.artistsvalley.com/images/icons/Network%20Security%20Icons%20Var/Hyperlink%20Security%20Risk/256x256/Hyperlink%20Security%20Risk.jpg" id="252" name="Google Shape;25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51858">
            <a:off x="5847425" y="4378021"/>
            <a:ext cx="2430884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library.thinkquest.org/15074/media/html2.gif" id="253" name="Google Shape;25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995394"/>
            <a:ext cx="3810000" cy="1747806"/>
          </a:xfrm>
          <a:prstGeom prst="roundRect">
            <a:avLst>
              <a:gd fmla="val 4520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getfirebug.com/perch/resources/html1.gif" id="254" name="Google Shape;254;p16"/>
          <p:cNvPicPr preferRelativeResize="0"/>
          <p:nvPr/>
        </p:nvPicPr>
        <p:blipFill rotWithShape="1">
          <a:blip r:embed="rId6">
            <a:alphaModFix/>
          </a:blip>
          <a:srcRect b="4092" l="3187" r="39442" t="16374"/>
          <a:stretch/>
        </p:blipFill>
        <p:spPr>
          <a:xfrm rot="718704">
            <a:off x="694370" y="4383905"/>
            <a:ext cx="2788536" cy="1861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Tags Attributes</a:t>
            </a:r>
            <a:endParaRPr/>
          </a:p>
        </p:txBody>
      </p:sp>
      <p:sp>
        <p:nvSpPr>
          <p:cNvPr id="261" name="Google Shape;261;p17"/>
          <p:cNvSpPr txBox="1"/>
          <p:nvPr>
            <p:ph idx="1" type="body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Tags can have </a:t>
            </a:r>
            <a:r>
              <a:rPr lang="en-US">
                <a:solidFill>
                  <a:srgbClr val="D9EDF1"/>
                </a:solidFill>
              </a:rPr>
              <a:t>attributes</a:t>
            </a:r>
            <a:endParaRPr/>
          </a:p>
          <a:p>
            <a:pPr indent="-273050" lvl="1" marL="630238" rtl="0" algn="l">
              <a:lnSpc>
                <a:spcPct val="123333"/>
              </a:lnSpc>
              <a:spcBef>
                <a:spcPts val="9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Attributes specify properties and behavior</a:t>
            </a:r>
            <a:endParaRPr/>
          </a:p>
          <a:p>
            <a:pPr indent="-273050" lvl="1" marL="630238" rtl="0" algn="l">
              <a:lnSpc>
                <a:spcPct val="123333"/>
              </a:lnSpc>
              <a:spcBef>
                <a:spcPts val="9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Example:</a:t>
            </a:r>
            <a:endParaRPr/>
          </a:p>
          <a:p>
            <a:pPr indent="-82550" lvl="1" marL="630238" rtl="0" algn="l">
              <a:lnSpc>
                <a:spcPct val="123333"/>
              </a:lnSpc>
              <a:spcBef>
                <a:spcPts val="9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273050" lvl="1" marL="630238" rtl="0" algn="l">
              <a:lnSpc>
                <a:spcPct val="123333"/>
              </a:lnSpc>
              <a:spcBef>
                <a:spcPts val="9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Few attributes can apply to every element:</a:t>
            </a:r>
            <a:endParaRPr/>
          </a:p>
          <a:p>
            <a:pPr indent="-273050" lvl="2" marL="922338" rtl="0" algn="l">
              <a:lnSpc>
                <a:spcPct val="132142"/>
              </a:lnSpc>
              <a:spcBef>
                <a:spcPts val="900"/>
              </a:spcBef>
              <a:spcAft>
                <a:spcPts val="0"/>
              </a:spcAft>
              <a:buSzPts val="28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/>
              <a:t>,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/>
              <a:t>,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/>
              <a:t>,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endParaRPr/>
          </a:p>
          <a:p>
            <a:pPr indent="-273050" lvl="2" marL="922338" rtl="0" algn="l">
              <a:lnSpc>
                <a:spcPct val="132142"/>
              </a:lnSpc>
              <a:spcBef>
                <a:spcPts val="900"/>
              </a:spcBef>
              <a:spcAft>
                <a:spcPts val="0"/>
              </a:spcAft>
              <a:buSzPts val="2800"/>
              <a:buChar char="⬥"/>
            </a:pPr>
            <a:r>
              <a:rPr lang="en-US"/>
              <a:t>The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/>
              <a:t> is unique in the document</a:t>
            </a:r>
            <a:endParaRPr/>
          </a:p>
          <a:p>
            <a:pPr indent="-273050" lvl="2" marL="922338" rtl="0" algn="l">
              <a:lnSpc>
                <a:spcPct val="132142"/>
              </a:lnSpc>
              <a:spcBef>
                <a:spcPts val="900"/>
              </a:spcBef>
              <a:spcAft>
                <a:spcPts val="0"/>
              </a:spcAft>
              <a:buSzPts val="2800"/>
              <a:buChar char="⬥"/>
            </a:pPr>
            <a:r>
              <a:rPr lang="en-US"/>
              <a:t>Content of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/>
              <a:t> attribute is displayed as hint when the element is hovered with the mouse</a:t>
            </a:r>
            <a:endParaRPr/>
          </a:p>
          <a:p>
            <a:pPr indent="-273050" lvl="2" marL="922338" rtl="0" algn="l">
              <a:lnSpc>
                <a:spcPct val="132142"/>
              </a:lnSpc>
              <a:spcBef>
                <a:spcPts val="900"/>
              </a:spcBef>
              <a:spcAft>
                <a:spcPts val="0"/>
              </a:spcAft>
              <a:buSzPts val="2800"/>
              <a:buChar char="⬥"/>
            </a:pPr>
            <a:r>
              <a:rPr lang="en-US"/>
              <a:t>Some elements have obligatory attributes</a:t>
            </a:r>
            <a:endParaRPr/>
          </a:p>
        </p:txBody>
      </p:sp>
      <p:sp>
        <p:nvSpPr>
          <p:cNvPr id="262" name="Google Shape;262;p17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981076" y="2819400"/>
            <a:ext cx="7096124" cy="397032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&lt;img src="logo.gif" alt="logo" /&gt;</a:t>
            </a:r>
            <a:endParaRPr b="1" sz="22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3962400" y="2133600"/>
            <a:ext cx="4800600" cy="527804"/>
          </a:xfrm>
          <a:prstGeom prst="wedgeRoundRectCallout">
            <a:avLst>
              <a:gd fmla="val -38490" name="adj1"/>
              <a:gd fmla="val 92910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F4F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Attribute </a:t>
            </a:r>
            <a:r>
              <a:rPr b="1" lang="en-US" sz="26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b="1" lang="en-US" sz="2600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 with value "</a:t>
            </a:r>
            <a:r>
              <a:rPr b="1" lang="en-US" sz="26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logo</a:t>
            </a:r>
            <a:r>
              <a:rPr b="1" lang="en-US" sz="2600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Headings and Paragraphs</a:t>
            </a:r>
            <a:endParaRPr sz="3800"/>
          </a:p>
        </p:txBody>
      </p:sp>
      <p:sp>
        <p:nvSpPr>
          <p:cNvPr id="274" name="Google Shape;274;p18"/>
          <p:cNvSpPr txBox="1"/>
          <p:nvPr>
            <p:ph idx="1" type="body"/>
          </p:nvPr>
        </p:nvSpPr>
        <p:spPr>
          <a:xfrm>
            <a:off x="323850" y="1217613"/>
            <a:ext cx="849630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Heading Tags (h1 – h6)</a:t>
            </a:r>
            <a:endParaRPr/>
          </a:p>
          <a:p>
            <a:pPr indent="-140335" lvl="0" marL="28257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0335" lvl="0" marL="28257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Paragraph Tags</a:t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82575" lvl="0" marL="282575" rtl="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Sections: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/>
              <a:t> and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endParaRPr/>
          </a:p>
        </p:txBody>
      </p:sp>
      <p:sp>
        <p:nvSpPr>
          <p:cNvPr id="275" name="Google Shape;275;p1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755651" y="3967270"/>
            <a:ext cx="7626350" cy="757130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&lt;p&gt;This is my first paragraph&lt;/p&gt;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&lt;p&gt;This is my second paragraph&lt;/p&gt;</a:t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755651" y="1847671"/>
            <a:ext cx="7626350" cy="1200329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&lt;h1&gt;Heading 1&lt;/h1&gt;</a:t>
            </a:r>
            <a:endParaRPr b="1" sz="24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&lt;h2&gt;Sub heading 2&lt;/h2&gt;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&lt;h3&gt;Sub heading 3&lt;/h3&gt;</a:t>
            </a:r>
            <a:endParaRPr b="1" sz="24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755651" y="5567470"/>
            <a:ext cx="7626350" cy="757130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&lt;div style="background: skyblue;"&gt;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This is a div&lt;/div&gt;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&lt;div&gt; tag</a:t>
            </a:r>
            <a:endParaRPr/>
          </a:p>
        </p:txBody>
      </p:sp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The &lt;div&gt; tag defines a division or a section in an HTML document</a:t>
            </a:r>
            <a:r>
              <a:rPr b="0" lang="en-US"/>
              <a:t>. </a:t>
            </a:r>
            <a:endParaRPr b="0"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b="0" lang="en-US"/>
              <a:t>The &lt;div&gt; tag is used as a container for HTML elements - which is then styled with CSS or manipulated with JavaScript. </a:t>
            </a:r>
            <a:endParaRPr b="0"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b="0" lang="en-US"/>
              <a:t>The &lt;div&gt; tag is easily styled by using the class or id attribute.</a:t>
            </a:r>
            <a:endParaRPr/>
          </a:p>
        </p:txBody>
      </p:sp>
      <p:sp>
        <p:nvSpPr>
          <p:cNvPr id="285" name="Google Shape;285;p19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6088" lvl="0" marL="446088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Introduction to HTML</a:t>
            </a:r>
            <a:endParaRPr/>
          </a:p>
          <a:p>
            <a:pPr indent="-361950" lvl="1" marL="8080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How the Web Works?</a:t>
            </a:r>
            <a:endParaRPr/>
          </a:p>
          <a:p>
            <a:pPr indent="-361950" lvl="1" marL="8080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What is a Web Page?</a:t>
            </a:r>
            <a:endParaRPr/>
          </a:p>
          <a:p>
            <a:pPr indent="-361950" lvl="1" marL="8080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My First HTML Page</a:t>
            </a:r>
            <a:endParaRPr/>
          </a:p>
          <a:p>
            <a:pPr indent="-361950" lvl="1" marL="8080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Basic Tags: Hyperlinks, Images, Formatting</a:t>
            </a:r>
            <a:endParaRPr/>
          </a:p>
          <a:p>
            <a:pPr indent="-361950" lvl="1" marL="8080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Headings and Paragraphs</a:t>
            </a:r>
            <a:endParaRPr/>
          </a:p>
          <a:p>
            <a:pPr indent="-446088" lvl="0" marL="446088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HTML in Details</a:t>
            </a:r>
            <a:endParaRPr/>
          </a:p>
          <a:p>
            <a:pPr indent="-361950" lvl="1" marL="8080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The &lt;!DOCTYPE&gt; Declaration</a:t>
            </a:r>
            <a:endParaRPr/>
          </a:p>
          <a:p>
            <a:pPr indent="-361950" lvl="1" marL="8080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The &lt;head&gt; Section: Title, Meta, Script, Style</a:t>
            </a:r>
            <a:endParaRPr/>
          </a:p>
        </p:txBody>
      </p:sp>
      <p:sp>
        <p:nvSpPr>
          <p:cNvPr id="83" name="Google Shape;83;p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/>
              <a:t> and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endParaRPr/>
          </a:p>
        </p:txBody>
      </p:sp>
      <p:sp>
        <p:nvSpPr>
          <p:cNvPr id="291" name="Google Shape;291;p20"/>
          <p:cNvSpPr txBox="1"/>
          <p:nvPr>
            <p:ph idx="1" type="body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&lt;!DOCTYPE html&gt;</a:t>
            </a:r>
            <a:endParaRPr/>
          </a:p>
          <a:p>
            <a:pPr indent="-319088" lvl="0" marL="319088" rtl="0" algn="l">
              <a:spcBef>
                <a:spcPts val="4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&lt;html&gt;</a:t>
            </a:r>
            <a:endParaRPr/>
          </a:p>
          <a:p>
            <a:pPr indent="-319088" lvl="0" marL="319088" rtl="0" algn="l">
              <a:spcBef>
                <a:spcPts val="4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&lt;head&gt;</a:t>
            </a:r>
            <a:endParaRPr/>
          </a:p>
          <a:p>
            <a:pPr indent="-319088" lvl="0" marL="319088" rtl="0" algn="l">
              <a:spcBef>
                <a:spcPts val="4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&lt;style&gt;</a:t>
            </a:r>
            <a:endParaRPr/>
          </a:p>
          <a:p>
            <a:pPr indent="-319088" lvl="0" marL="319088" rtl="0" algn="l">
              <a:spcBef>
                <a:spcPts val="4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.myDiv {</a:t>
            </a:r>
            <a:endParaRPr/>
          </a:p>
          <a:p>
            <a:pPr indent="-319088" lvl="0" marL="319088" rtl="0" algn="l">
              <a:spcBef>
                <a:spcPts val="4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  border: 5px outset red;</a:t>
            </a:r>
            <a:endParaRPr/>
          </a:p>
          <a:p>
            <a:pPr indent="-319088" lvl="0" marL="319088" rtl="0" algn="l">
              <a:spcBef>
                <a:spcPts val="4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  background-color: lightblue;    </a:t>
            </a:r>
            <a:endParaRPr/>
          </a:p>
          <a:p>
            <a:pPr indent="-319088" lvl="0" marL="319088" rtl="0" algn="l">
              <a:spcBef>
                <a:spcPts val="4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  text-align: center;</a:t>
            </a:r>
            <a:endParaRPr/>
          </a:p>
          <a:p>
            <a:pPr indent="-319088" lvl="0" marL="319088" rtl="0" algn="l">
              <a:spcBef>
                <a:spcPts val="4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}</a:t>
            </a:r>
            <a:endParaRPr/>
          </a:p>
          <a:p>
            <a:pPr indent="-319088" lvl="0" marL="319088" rtl="0" algn="l">
              <a:spcBef>
                <a:spcPts val="4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&lt;/style&gt;</a:t>
            </a:r>
            <a:endParaRPr/>
          </a:p>
          <a:p>
            <a:pPr indent="-319088" lvl="0" marL="319088" rtl="0" algn="l">
              <a:spcBef>
                <a:spcPts val="480"/>
              </a:spcBef>
              <a:spcAft>
                <a:spcPts val="0"/>
              </a:spcAft>
              <a:buSzPts val="1680"/>
              <a:buChar char="◆"/>
            </a:pPr>
            <a:r>
              <a:rPr lang="en-US" sz="2400"/>
              <a:t>&lt;/head&gt;</a:t>
            </a:r>
            <a:endParaRPr/>
          </a:p>
          <a:p>
            <a:pPr indent="-319088" lvl="0" marL="319088" rtl="0" algn="l">
              <a:spcBef>
                <a:spcPts val="480"/>
              </a:spcBef>
              <a:spcAft>
                <a:spcPts val="0"/>
              </a:spcAft>
              <a:buSzPts val="1680"/>
              <a:buChar char="◆"/>
            </a:pPr>
            <a:r>
              <a:rPr lang="en-US" sz="2400"/>
              <a:t>&lt;body&gt;</a:t>
            </a:r>
            <a:endParaRPr/>
          </a:p>
        </p:txBody>
      </p:sp>
      <p:sp>
        <p:nvSpPr>
          <p:cNvPr id="292" name="Google Shape;292;p20"/>
          <p:cNvSpPr txBox="1"/>
          <p:nvPr>
            <p:ph idx="2" type="body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 sz="2400"/>
              <a:t>&lt;h1&gt;The div element&lt;/h1&gt;</a:t>
            </a:r>
            <a:endParaRPr sz="2400"/>
          </a:p>
          <a:p>
            <a:pPr indent="-319088" lvl="0" marL="319088" rtl="0" algn="l">
              <a:spcBef>
                <a:spcPts val="480"/>
              </a:spcBef>
              <a:spcAft>
                <a:spcPts val="0"/>
              </a:spcAft>
              <a:buSzPts val="1680"/>
              <a:buChar char="◆"/>
            </a:pPr>
            <a:r>
              <a:rPr lang="en-US" sz="2400"/>
              <a:t>&lt;div class="myDiv"&gt;</a:t>
            </a:r>
            <a:endParaRPr/>
          </a:p>
          <a:p>
            <a:pPr indent="-319088" lvl="0" marL="319088" rtl="0" algn="l">
              <a:spcBef>
                <a:spcPts val="480"/>
              </a:spcBef>
              <a:spcAft>
                <a:spcPts val="0"/>
              </a:spcAft>
              <a:buSzPts val="1680"/>
              <a:buChar char="◆"/>
            </a:pPr>
            <a:r>
              <a:rPr lang="en-US" sz="2400"/>
              <a:t>  &lt;h2&gt;This is a heading in a div element&lt;/h2&gt;</a:t>
            </a:r>
            <a:endParaRPr/>
          </a:p>
          <a:p>
            <a:pPr indent="-319088" lvl="0" marL="319088" rtl="0" algn="l">
              <a:spcBef>
                <a:spcPts val="480"/>
              </a:spcBef>
              <a:spcAft>
                <a:spcPts val="0"/>
              </a:spcAft>
              <a:buSzPts val="1680"/>
              <a:buChar char="◆"/>
            </a:pPr>
            <a:r>
              <a:rPr lang="en-US" sz="2400"/>
              <a:t>  &lt;p&gt;This is some text in a div element.&lt;/p&gt;</a:t>
            </a:r>
            <a:endParaRPr/>
          </a:p>
          <a:p>
            <a:pPr indent="-319088" lvl="0" marL="319088" rtl="0" algn="l">
              <a:spcBef>
                <a:spcPts val="480"/>
              </a:spcBef>
              <a:spcAft>
                <a:spcPts val="0"/>
              </a:spcAft>
              <a:buSzPts val="1680"/>
              <a:buChar char="◆"/>
            </a:pPr>
            <a:r>
              <a:rPr lang="en-US" sz="2400"/>
              <a:t>&lt;/div&gt;</a:t>
            </a:r>
            <a:endParaRPr sz="2400"/>
          </a:p>
          <a:p>
            <a:pPr indent="-319088" lvl="0" marL="319088" rtl="0" algn="l">
              <a:spcBef>
                <a:spcPts val="480"/>
              </a:spcBef>
              <a:spcAft>
                <a:spcPts val="0"/>
              </a:spcAft>
              <a:buSzPts val="1680"/>
              <a:buChar char="◆"/>
            </a:pPr>
            <a:r>
              <a:rPr lang="en-US" sz="2400"/>
              <a:t>&lt;p&gt;This is some text outside the div element.&lt;/p&gt;</a:t>
            </a:r>
            <a:endParaRPr sz="2400"/>
          </a:p>
          <a:p>
            <a:pPr indent="-319088" lvl="0" marL="319088" rtl="0" algn="l">
              <a:spcBef>
                <a:spcPts val="480"/>
              </a:spcBef>
              <a:spcAft>
                <a:spcPts val="0"/>
              </a:spcAft>
              <a:buSzPts val="1680"/>
              <a:buChar char="◆"/>
            </a:pPr>
            <a:r>
              <a:rPr lang="en-US" sz="2400"/>
              <a:t>&lt;/body&gt;</a:t>
            </a:r>
            <a:endParaRPr/>
          </a:p>
          <a:p>
            <a:pPr indent="-319088" lvl="0" marL="319088" rtl="0" algn="l">
              <a:spcBef>
                <a:spcPts val="480"/>
              </a:spcBef>
              <a:spcAft>
                <a:spcPts val="0"/>
              </a:spcAft>
              <a:buSzPts val="1680"/>
              <a:buChar char="◆"/>
            </a:pPr>
            <a:r>
              <a:rPr lang="en-US" sz="2400"/>
              <a:t>&lt;/html&gt;</a:t>
            </a:r>
            <a:endParaRPr/>
          </a:p>
          <a:p>
            <a:pPr indent="-212408" lvl="0" marL="319088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Headings and Paragraphs – Example </a:t>
            </a:r>
            <a:endParaRPr sz="3800"/>
          </a:p>
        </p:txBody>
      </p:sp>
      <p:sp>
        <p:nvSpPr>
          <p:cNvPr id="298" name="Google Shape;298;p2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612775" y="1433286"/>
            <a:ext cx="7920038" cy="4708981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&lt;head&gt;&lt;title&gt;Headings and paragraphs&lt;/title&gt;&lt;/head&gt;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&lt;h1&gt;Heading 1&lt;/h1&gt;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&lt;h2&gt;Sub heading 2&lt;/h2&gt;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&lt;h3&gt;Sub heading 3&lt;/h3&gt;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&lt;p&gt;This is my first paragraph&lt;/p&gt;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&lt;p&gt;This is my second paragraph&lt;/p&gt;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&lt;div style="background:skyblue"&gt;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This is a div&lt;/div&gt;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headings.html</a:t>
            </a:r>
            <a:endParaRPr b="1" sz="28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/>
          <p:nvPr/>
        </p:nvSpPr>
        <p:spPr>
          <a:xfrm>
            <a:off x="612775" y="1433286"/>
            <a:ext cx="7920038" cy="4708981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&lt;head&gt;&lt;title&gt;Headings and paragraphs&lt;/title&gt;&lt;/head&gt;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&lt;h1&gt;Heading 1&lt;/h1&gt;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&lt;h2&gt;Sub heading 2&lt;/h2&gt;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&lt;h3&gt;Sub heading 3&lt;/h3&gt;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&lt;p&gt;This is my first paragraph&lt;/p&gt;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&lt;p&gt;This is my second paragraph&lt;/p&gt;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&lt;div style="background:skyblue"&gt;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This is a div&lt;/div&gt;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22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Headings and Paragraphs – Example (2)</a:t>
            </a:r>
            <a:endParaRPr sz="3800"/>
          </a:p>
        </p:txBody>
      </p:sp>
      <p:sp>
        <p:nvSpPr>
          <p:cNvPr id="307" name="Google Shape;307;p2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headings.html</a:t>
            </a:r>
            <a:endParaRPr b="1" sz="28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09" name="Google Shape;3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600200"/>
            <a:ext cx="39147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blog.nitropdf.com/wp-content/uploads/2009/02/paragraph-text.jpg" id="318" name="Google Shape;3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21710">
            <a:off x="518413" y="1042724"/>
            <a:ext cx="5105303" cy="2064261"/>
          </a:xfrm>
          <a:prstGeom prst="roundRect">
            <a:avLst>
              <a:gd fmla="val 5676" name="adj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319" name="Google Shape;319;p23"/>
          <p:cNvSpPr txBox="1"/>
          <p:nvPr>
            <p:ph type="ctrTitle"/>
          </p:nvPr>
        </p:nvSpPr>
        <p:spPr>
          <a:xfrm>
            <a:off x="782156" y="4876801"/>
            <a:ext cx="75796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Headings and Paragraphs</a:t>
            </a:r>
            <a:endParaRPr/>
          </a:p>
        </p:txBody>
      </p:sp>
      <p:sp>
        <p:nvSpPr>
          <p:cNvPr id="320" name="Google Shape;320;p23"/>
          <p:cNvSpPr txBox="1"/>
          <p:nvPr>
            <p:ph idx="1" type="subTitle"/>
          </p:nvPr>
        </p:nvSpPr>
        <p:spPr>
          <a:xfrm>
            <a:off x="782156" y="5603080"/>
            <a:ext cx="7579688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coe.jmu.edu/LearningToolbox/images/conair1.gif" id="321" name="Google Shape;32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828314">
            <a:off x="5057220" y="668552"/>
            <a:ext cx="2533650" cy="3295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ultimedia.journalism.berkeley.edu/media/upload/tutorials/html/headings.png" id="322" name="Google Shape;32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5600" y="2378841"/>
            <a:ext cx="3124200" cy="2116959"/>
          </a:xfrm>
          <a:prstGeom prst="roundRect">
            <a:avLst>
              <a:gd fmla="val 5056" name="adj"/>
            </a:avLst>
          </a:prstGeom>
          <a:noFill/>
          <a:ln>
            <a:noFill/>
          </a:ln>
          <a:effectLst>
            <a:outerShdw blurRad="152400" kx="110000" rotWithShape="0" algn="tl" dir="900000" dist="12000" sy="98000" ky="200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type="ctrTitle"/>
          </p:nvPr>
        </p:nvSpPr>
        <p:spPr>
          <a:xfrm>
            <a:off x="457200" y="4800601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HTML</a:t>
            </a:r>
            <a:endParaRPr/>
          </a:p>
        </p:txBody>
      </p:sp>
      <p:sp>
        <p:nvSpPr>
          <p:cNvPr id="332" name="Google Shape;332;p24"/>
          <p:cNvSpPr txBox="1"/>
          <p:nvPr>
            <p:ph idx="1" type="subTitle"/>
          </p:nvPr>
        </p:nvSpPr>
        <p:spPr>
          <a:xfrm>
            <a:off x="457200" y="552688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HTML Document Structure in Depth</a:t>
            </a:r>
            <a:endParaRPr/>
          </a:p>
        </p:txBody>
      </p:sp>
      <p:pic>
        <p:nvPicPr>
          <p:cNvPr descr="http://www.askdavetaylor.com/0-blog-pics/html-file-in-firefox.png" id="333" name="Google Shape;3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99081">
            <a:off x="4309266" y="1446521"/>
            <a:ext cx="4448175" cy="2367060"/>
          </a:xfrm>
          <a:prstGeom prst="roundRect">
            <a:avLst>
              <a:gd fmla="val 5269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andykdocs.de/andykdocs/document/Simple-JavaScript-tab-view/Screenshots-Simple-JavaScript-TabView-HTML-Code-002.png" id="334" name="Google Shape;33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90838">
            <a:off x="903423" y="1335768"/>
            <a:ext cx="4272718" cy="2553154"/>
          </a:xfrm>
          <a:prstGeom prst="roundRect">
            <a:avLst>
              <a:gd fmla="val 4037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Preface</a:t>
            </a:r>
            <a:endParaRPr/>
          </a:p>
        </p:txBody>
      </p:sp>
      <p:sp>
        <p:nvSpPr>
          <p:cNvPr id="340" name="Google Shape;340;p25"/>
          <p:cNvSpPr txBox="1"/>
          <p:nvPr>
            <p:ph idx="1" type="body"/>
          </p:nvPr>
        </p:nvSpPr>
        <p:spPr>
          <a:xfrm>
            <a:off x="228600" y="1752600"/>
            <a:ext cx="8686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It is important to have the correct vision and attitude towards HTML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HTML is only about structure, not appearance</a:t>
            </a:r>
            <a:endParaRPr/>
          </a:p>
          <a:p>
            <a:pPr indent="-273049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41" name="Google Shape;341;p25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vs. XHTML</a:t>
            </a:r>
            <a:endParaRPr/>
          </a:p>
        </p:txBody>
      </p:sp>
      <p:sp>
        <p:nvSpPr>
          <p:cNvPr id="347" name="Google Shape;347;p26"/>
          <p:cNvSpPr txBox="1"/>
          <p:nvPr>
            <p:ph idx="1" type="body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XHTML is more strict than HTML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Tags and attribute names must be in lowercase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All tags must be closed (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r>
              <a:rPr lang="en-US"/>
              <a:t>,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&lt;img/&gt;</a:t>
            </a:r>
            <a:r>
              <a:rPr lang="en-US"/>
              <a:t>) while HTML allows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&lt;br&gt;</a:t>
            </a:r>
            <a:r>
              <a:rPr lang="en-US"/>
              <a:t> and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&lt;img&gt;</a:t>
            </a:r>
            <a:r>
              <a:rPr lang="en-US"/>
              <a:t> and implies missing closing tags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(&lt;p&gt;par1 &lt;p&gt;par2</a:t>
            </a:r>
            <a:r>
              <a:rPr lang="en-US"/>
              <a:t>)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XHTML allows only one root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lang="en-US"/>
              <a:t> element (HTML allows more than one)</a:t>
            </a:r>
            <a:endParaRPr/>
          </a:p>
        </p:txBody>
      </p:sp>
      <p:sp>
        <p:nvSpPr>
          <p:cNvPr id="348" name="Google Shape;348;p26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validicons.com/OSI_pngs/osi_xhtml_wt_6.png" id="349" name="Google Shape;3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21261">
            <a:off x="7017657" y="885481"/>
            <a:ext cx="1494263" cy="74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&lt;head&gt; Section: &lt;title&gt; tag</a:t>
            </a:r>
            <a:endParaRPr/>
          </a:p>
        </p:txBody>
      </p:sp>
      <p:sp>
        <p:nvSpPr>
          <p:cNvPr id="359" name="Google Shape;359;p27"/>
          <p:cNvSpPr txBox="1"/>
          <p:nvPr>
            <p:ph idx="1" type="body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Title should be placed between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n-US" sz="3000"/>
              <a:t> and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r>
              <a:rPr lang="en-US" sz="3000"/>
              <a:t> tags</a:t>
            </a:r>
            <a:endParaRPr/>
          </a:p>
          <a:p>
            <a:pPr indent="-14922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14922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14922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14922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14922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282575" lvl="0" marL="282575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Used to specify a title in the window titlebar</a:t>
            </a:r>
            <a:endParaRPr sz="3000"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Search engines and people rely on titles</a:t>
            </a:r>
            <a:endParaRPr/>
          </a:p>
        </p:txBody>
      </p:sp>
      <p:sp>
        <p:nvSpPr>
          <p:cNvPr id="360" name="Google Shape;360;p27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692152" y="2286000"/>
            <a:ext cx="7689848" cy="701731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&lt;title&gt;Telerik Academy – Winter Season 2009/2010 &lt;/title&gt;</a:t>
            </a:r>
            <a:endParaRPr b="1" sz="22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2" name="Google Shape;3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152" y="3248247"/>
            <a:ext cx="7689848" cy="1933353"/>
          </a:xfrm>
          <a:prstGeom prst="roundRect">
            <a:avLst>
              <a:gd fmla="val 2918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ctrTitle"/>
          </p:nvPr>
        </p:nvSpPr>
        <p:spPr>
          <a:xfrm>
            <a:off x="1560669" y="4495800"/>
            <a:ext cx="60226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Scripts</a:t>
            </a:r>
            <a:endParaRPr/>
          </a:p>
        </p:txBody>
      </p:sp>
      <p:sp>
        <p:nvSpPr>
          <p:cNvPr id="372" name="Google Shape;372;p28"/>
          <p:cNvSpPr txBox="1"/>
          <p:nvPr>
            <p:ph idx="1" type="subTitle"/>
          </p:nvPr>
        </p:nvSpPr>
        <p:spPr>
          <a:xfrm>
            <a:off x="1560669" y="5222079"/>
            <a:ext cx="6022662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www.pisfilm.com/images/Scripts_Icon.gif" id="373" name="Google Shape;3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01921">
            <a:off x="6649846" y="1219200"/>
            <a:ext cx="1907862" cy="231527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descr="http://www.filemaker.com.au/products/filemaker-pro/images/icon_script_triggers.png" id="374" name="Google Shape;37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062" y="4495800"/>
            <a:ext cx="1748938" cy="1748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jonn8.com/images/AB2HTML_icon.png" id="375" name="Google Shape;37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11926">
            <a:off x="497802" y="1617493"/>
            <a:ext cx="1701446" cy="1701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lashstarhash.com/tutedev/script.png" id="376" name="Google Shape;37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76370" y="304800"/>
            <a:ext cx="3747738" cy="3486150"/>
          </a:xfrm>
          <a:prstGeom prst="roundRect">
            <a:avLst>
              <a:gd fmla="val 2708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www.soydemac.com/wp-content/uploads/2009/07/applescript-icon.png" id="377" name="Google Shape;377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6781800" y="4401879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&lt;head&gt; Section: &lt;style&gt;</a:t>
            </a:r>
            <a:endParaRPr/>
          </a:p>
        </p:txBody>
      </p:sp>
      <p:sp>
        <p:nvSpPr>
          <p:cNvPr id="387" name="Google Shape;387;p29"/>
          <p:cNvSpPr txBox="1"/>
          <p:nvPr>
            <p:ph idx="1" type="body"/>
          </p:nvPr>
        </p:nvSpPr>
        <p:spPr>
          <a:xfrm>
            <a:off x="323850" y="1066801"/>
            <a:ext cx="8496300" cy="550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The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r>
              <a:rPr lang="en-US" sz="3000"/>
              <a:t> element embeds formatting information (CSS styles) into an HTML page</a:t>
            </a:r>
            <a:endParaRPr/>
          </a:p>
        </p:txBody>
      </p:sp>
      <p:sp>
        <p:nvSpPr>
          <p:cNvPr id="388" name="Google Shape;388;p29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609600" y="2286000"/>
            <a:ext cx="7881936" cy="4401205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&lt;style type="text/css"&gt;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p { font-size: 12pt; line-height: 12pt;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p:first-letter { font-size: 200%;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span { text-transform: uppercase;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&lt;p&gt;Styles demo.&lt;br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  &lt;span&gt;Test uppercase&lt;/span&gt;.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&lt;/p&gt;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pic>
        <p:nvPicPr>
          <p:cNvPr descr="style-example" id="390" name="Google Shape;3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4191000"/>
            <a:ext cx="3230526" cy="222098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9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r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style-example.html</a:t>
            </a:r>
            <a:endParaRPr b="1" sz="24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 (2)</a:t>
            </a:r>
            <a:endParaRPr/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228600" y="762000"/>
            <a:ext cx="8686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1" marL="808038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The &lt;body&gt; Section</a:t>
            </a:r>
            <a:endParaRPr/>
          </a:p>
          <a:p>
            <a:pPr indent="-361950" lvl="1" marL="8080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Text Styling and Formatting Tags</a:t>
            </a:r>
            <a:endParaRPr/>
          </a:p>
          <a:p>
            <a:pPr indent="-361950" lvl="1" marL="8080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Hyperlinks: &lt;a&gt;</a:t>
            </a:r>
            <a:endParaRPr/>
          </a:p>
          <a:p>
            <a:pPr indent="-361950" lvl="1" marL="8080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Hyperlinks and Sections</a:t>
            </a:r>
            <a:endParaRPr/>
          </a:p>
          <a:p>
            <a:pPr indent="-361950" lvl="1" marL="8080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Images: &lt;img&gt;</a:t>
            </a:r>
            <a:endParaRPr/>
          </a:p>
          <a:p>
            <a:pPr indent="-361950" lvl="1" marL="8080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Lists: &lt;ol&gt;, &lt;ul&gt; and &lt;dl&gt; description list</a:t>
            </a:r>
            <a:endParaRPr/>
          </a:p>
          <a:p>
            <a:pPr indent="-361950" lvl="1" marL="8080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HTML Special Characters</a:t>
            </a:r>
            <a:endParaRPr/>
          </a:p>
          <a:p>
            <a:pPr indent="-446088" lvl="0" marL="446088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 startAt="3"/>
            </a:pPr>
            <a:r>
              <a:rPr lang="en-US"/>
              <a:t>The &lt;div&gt; and &lt;span&gt; elements</a:t>
            </a:r>
            <a:endParaRPr/>
          </a:p>
          <a:p>
            <a:pPr indent="0" lvl="0" marL="0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b="0" lang="en-US"/>
              <a:t> </a:t>
            </a:r>
            <a:r>
              <a:rPr b="0" lang="en-US" sz="2400"/>
              <a:t>Define parts of a document, they are identifiable when a unique classification is necessary.</a:t>
            </a:r>
            <a:endParaRPr sz="2400"/>
          </a:p>
        </p:txBody>
      </p:sp>
      <p:sp>
        <p:nvSpPr>
          <p:cNvPr id="91" name="Google Shape;91;p3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>
            <p:ph type="ctrTitle"/>
          </p:nvPr>
        </p:nvSpPr>
        <p:spPr>
          <a:xfrm>
            <a:off x="1143000" y="396240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Embedding CSS Styles</a:t>
            </a:r>
            <a:endParaRPr/>
          </a:p>
        </p:txBody>
      </p:sp>
      <p:sp>
        <p:nvSpPr>
          <p:cNvPr id="401" name="Google Shape;401;p30"/>
          <p:cNvSpPr txBox="1"/>
          <p:nvPr>
            <p:ph idx="1" type="subTitle"/>
          </p:nvPr>
        </p:nvSpPr>
        <p:spPr>
          <a:xfrm>
            <a:off x="1143000" y="4688679"/>
            <a:ext cx="68580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www.cyberdesignz.com/blog/wp-content/uploads/2009/12/CSS.png" id="402" name="Google Shape;4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3962" y="5105400"/>
            <a:ext cx="1988038" cy="1226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hardsix.com/wp-content/uploads/2007/11/css_iesucks.png" id="403" name="Google Shape;403;p30"/>
          <p:cNvPicPr preferRelativeResize="0"/>
          <p:nvPr/>
        </p:nvPicPr>
        <p:blipFill rotWithShape="1">
          <a:blip r:embed="rId4">
            <a:alphaModFix/>
          </a:blip>
          <a:srcRect b="4009" l="0" r="0" t="0"/>
          <a:stretch/>
        </p:blipFill>
        <p:spPr>
          <a:xfrm>
            <a:off x="5181600" y="850025"/>
            <a:ext cx="3048000" cy="2396240"/>
          </a:xfrm>
          <a:prstGeom prst="roundRect">
            <a:avLst>
              <a:gd fmla="val 3405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id="404" name="Google Shape;40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55959">
            <a:off x="997976" y="1307011"/>
            <a:ext cx="3914774" cy="1863848"/>
          </a:xfrm>
          <a:prstGeom prst="roundRect">
            <a:avLst>
              <a:gd fmla="val 5650" name="adj"/>
            </a:avLst>
          </a:prstGeom>
          <a:solidFill>
            <a:srgbClr val="ECECEC"/>
          </a:solidFill>
          <a:ln>
            <a:noFill/>
          </a:ln>
          <a:effectLst>
            <a:reflection blurRad="0" dir="0" dist="0" endA="300" endPos="35000" kx="0" rotWithShape="0" algn="bl" stA="52000" stPos="0" sy="-100000" ky="0"/>
          </a:effectLst>
        </p:spPr>
      </p:pic>
      <p:pic>
        <p:nvPicPr>
          <p:cNvPr descr="http://www.vandicamargo.com.br/paulo/nuvem/css-icon.png" id="405" name="Google Shape;40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48771">
            <a:off x="1008656" y="5014705"/>
            <a:ext cx="1307971" cy="1307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Comments: &lt;!-- --&gt; Tag</a:t>
            </a:r>
            <a:endParaRPr/>
          </a:p>
        </p:txBody>
      </p:sp>
      <p:sp>
        <p:nvSpPr>
          <p:cNvPr id="415" name="Google Shape;415;p31"/>
          <p:cNvSpPr txBox="1"/>
          <p:nvPr>
            <p:ph idx="1" type="body"/>
          </p:nvPr>
        </p:nvSpPr>
        <p:spPr>
          <a:xfrm>
            <a:off x="323850" y="990600"/>
            <a:ext cx="8496300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Comments can exist anywhere between the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&lt;html&gt;&lt;/html&gt;</a:t>
            </a:r>
            <a:r>
              <a:rPr lang="en-US">
                <a:solidFill>
                  <a:srgbClr val="D9EDF1"/>
                </a:solidFill>
              </a:rPr>
              <a:t> </a:t>
            </a:r>
            <a:r>
              <a:rPr lang="en-US"/>
              <a:t>tags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Comments start with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&lt;!--</a:t>
            </a:r>
            <a:r>
              <a:rPr lang="en-US"/>
              <a:t> and end with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endParaRPr/>
          </a:p>
        </p:txBody>
      </p:sp>
      <p:sp>
        <p:nvSpPr>
          <p:cNvPr id="416" name="Google Shape;416;p3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688975" y="2928324"/>
            <a:ext cx="7769226" cy="2936188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&lt;!–- Telerik Logo (a JPG file) --&gt;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&lt;img src="logo.jpg" alt=“Telerik Logo"&gt;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&lt;!–- Hyperlink to the web site --&gt;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href="http://telerik.com/"&gt;Telerik&lt;/a&gt;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&lt;!–- Show the news table --&gt;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&lt;table class="newstable"&gt;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24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&lt;body&gt; Section: Introduction</a:t>
            </a:r>
            <a:endParaRPr/>
          </a:p>
        </p:txBody>
      </p:sp>
      <p:sp>
        <p:nvSpPr>
          <p:cNvPr id="427" name="Google Shape;427;p32"/>
          <p:cNvSpPr txBox="1"/>
          <p:nvPr>
            <p:ph idx="1" type="body"/>
          </p:nvPr>
        </p:nvSpPr>
        <p:spPr>
          <a:xfrm>
            <a:off x="228600" y="1143000"/>
            <a:ext cx="8694738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The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lang="en-US"/>
              <a:t> section describes the viewable portion of the page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Starts after the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n-US"/>
              <a:t>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r>
              <a:rPr lang="en-US"/>
              <a:t> section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Begins with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lang="en-US"/>
              <a:t> and ends with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</p:txBody>
      </p:sp>
      <p:sp>
        <p:nvSpPr>
          <p:cNvPr id="428" name="Google Shape;428;p3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32"/>
          <p:cNvSpPr/>
          <p:nvPr/>
        </p:nvSpPr>
        <p:spPr>
          <a:xfrm>
            <a:off x="688976" y="3733800"/>
            <a:ext cx="7769224" cy="2529923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&lt;head&gt;&lt;title&gt;Test page&lt;/title&gt;&lt;/head&gt;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&lt;!-- This is the Web page body --&gt;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&lt;/body&gt;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1" sz="24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"/>
          <p:cNvSpPr txBox="1"/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Text Formatting</a:t>
            </a:r>
            <a:endParaRPr/>
          </a:p>
        </p:txBody>
      </p:sp>
      <p:sp>
        <p:nvSpPr>
          <p:cNvPr id="439" name="Google Shape;439;p33"/>
          <p:cNvSpPr txBox="1"/>
          <p:nvPr>
            <p:ph idx="1" type="body"/>
          </p:nvPr>
        </p:nvSpPr>
        <p:spPr>
          <a:xfrm>
            <a:off x="231776" y="887412"/>
            <a:ext cx="8683624" cy="574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Text formatting tags modify the text between the opening tag and the closing tag</a:t>
            </a:r>
            <a:endParaRPr/>
          </a:p>
          <a:p>
            <a:pPr indent="-273050" lvl="1" marL="630238" rtl="0" algn="l">
              <a:spcBef>
                <a:spcPts val="6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Ex.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&lt;b&gt;Hello&lt;/b&gt;</a:t>
            </a:r>
            <a:r>
              <a:rPr lang="en-US"/>
              <a:t> makes “Hello” bold</a:t>
            </a:r>
            <a:endParaRPr/>
          </a:p>
        </p:txBody>
      </p:sp>
      <p:graphicFrame>
        <p:nvGraphicFramePr>
          <p:cNvPr id="440" name="Google Shape;440;p33"/>
          <p:cNvGraphicFramePr/>
          <p:nvPr/>
        </p:nvGraphicFramePr>
        <p:xfrm>
          <a:off x="7620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{F91622BA-8720-4081-945E-CE1B1E687AAB}</a:tableStyleId>
              </a:tblPr>
              <a:tblGrid>
                <a:gridCol w="3886200"/>
                <a:gridCol w="365760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&lt;b&gt;&lt;/b&gt;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bold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&lt;i&gt;&lt;/i&gt;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italicized</a:t>
                      </a:r>
                      <a:endParaRPr b="0" i="1" sz="20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&lt;u&gt;&lt;/u&gt;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sng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underlined</a:t>
                      </a:r>
                      <a:endParaRPr b="0" i="0" sz="2000" u="sng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&lt;sup&gt;&lt;/sup&gt;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Sample</a:t>
                      </a:r>
                      <a:r>
                        <a:rPr b="0" baseline="30000" i="0" lang="en-US" sz="20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superscript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&lt;sub&gt;&lt;/sub&gt;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Sample</a:t>
                      </a:r>
                      <a:r>
                        <a:rPr b="0" baseline="-25000" i="0" lang="en-US" sz="20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subscript</a:t>
                      </a:r>
                      <a:endParaRPr b="0" baseline="-25000" i="0" sz="20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&lt;strong&gt;&lt;/strong&gt;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b="1" i="0" sz="20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&lt;em&gt;&lt;/em&gt;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emphasized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&lt;pre&gt;&lt;/pre&gt;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EAFFC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Preformatted text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&lt;blockquote&gt;&lt;/blockquote&gt;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EAFFC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Quoted text block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&lt;del&gt;&lt;/del&gt;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Deleted text – </a:t>
                      </a:r>
                      <a:r>
                        <a:rPr b="0" i="0" lang="en-US" sz="2000" u="none" cap="none" strike="sng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strike through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1" name="Google Shape;441;p33"/>
          <p:cNvSpPr txBox="1"/>
          <p:nvPr/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FFC2"/>
              </a:buClr>
              <a:buSzPts val="1100"/>
              <a:buFont typeface="Corbe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100" u="none" cap="none" strike="noStrike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Formatting – Example</a:t>
            </a:r>
            <a:endParaRPr/>
          </a:p>
        </p:txBody>
      </p:sp>
      <p:sp>
        <p:nvSpPr>
          <p:cNvPr id="451" name="Google Shape;451;p34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2" name="Google Shape;452;p34"/>
          <p:cNvSpPr/>
          <p:nvPr/>
        </p:nvSpPr>
        <p:spPr>
          <a:xfrm>
            <a:off x="531814" y="1221587"/>
            <a:ext cx="8078786" cy="4967514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&lt;!DOCTYPE html PUBLIC "-//W3C//DTD XHTML 1.0 Transitional//EN"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"http://www.w3.org/TR/xhtml1/DTD/xhtml1-transitional.dtd"&gt;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&lt;title&gt;Page Title&lt;/title&gt;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 b="1" sz="18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&lt;h1&gt;Notice&lt;/h1&gt;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&lt;p&gt;This is a &lt;em&gt;sample&lt;/em&gt; Web page.&lt;/p&gt;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&lt;p&gt;&lt;pre&gt;Next paragraph: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preformatted.&lt;/pre&gt;&lt;/p&gt;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&lt;h2&gt;More Info&lt;/h2&gt;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&lt;p&gt;Specifically, we’re using XHMTL 1.0 transitional.&lt;br /&gt;</a:t>
            </a:r>
            <a:endParaRPr b="1" sz="18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Next line.&lt;/p&gt;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&lt;/body&gt;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453" name="Google Shape;453;p3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text-formatting.html</a:t>
            </a:r>
            <a:endParaRPr b="1" sz="24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Formatting – Example (2)</a:t>
            </a:r>
            <a:endParaRPr/>
          </a:p>
        </p:txBody>
      </p:sp>
      <p:sp>
        <p:nvSpPr>
          <p:cNvPr id="463" name="Google Shape;463;p35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531814" y="1221587"/>
            <a:ext cx="8078786" cy="4950714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&lt;!DOCTYPE html PUBLIC "-//W3C//DTD XHTML 1.0 Transitional//EN"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"http://www.w3.org/TR/xhtml1/DTD/xhtml1-transitional.dtd"&gt;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&lt;title&gt;Page Title&lt;/title&gt;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&lt;h1&gt;Notice&lt;/h1&gt;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&lt;p&gt;This is a &lt;em&gt;sample&lt;/em&gt; Web page.&lt;/p&gt;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&lt;p&gt;&lt;pre&gt;Next paragraph: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preformatted.&lt;/pre&gt;&lt;/p&gt;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&lt;h2&gt;More Info&lt;/h2&gt;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&lt;p&gt;Specifically, we’re using XHMTL 1.0 transitional.&lt;br /&gt;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Next line.&lt;/p&gt;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&lt;/body&gt;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1" sz="18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35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text-formatting.html</a:t>
            </a:r>
            <a:endParaRPr b="1" sz="24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66" name="Google Shape;46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828800"/>
            <a:ext cx="398145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/>
          <p:nvPr>
            <p:ph type="ctrTitle"/>
          </p:nvPr>
        </p:nvSpPr>
        <p:spPr>
          <a:xfrm>
            <a:off x="2133600" y="3505200"/>
            <a:ext cx="502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Formatting</a:t>
            </a:r>
            <a:endParaRPr/>
          </a:p>
        </p:txBody>
      </p:sp>
      <p:sp>
        <p:nvSpPr>
          <p:cNvPr id="476" name="Google Shape;476;p36"/>
          <p:cNvSpPr txBox="1"/>
          <p:nvPr>
            <p:ph idx="1" type="subTitle"/>
          </p:nvPr>
        </p:nvSpPr>
        <p:spPr>
          <a:xfrm>
            <a:off x="2133600" y="4231480"/>
            <a:ext cx="50292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www.iconspedia.com/uploads/1613852386.png" id="477" name="Google Shape;47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343400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imply-software.co.uk/images/freetextbox/freetextbox.gif" id="478" name="Google Shape;47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881894"/>
            <a:ext cx="4267200" cy="2089906"/>
          </a:xfrm>
          <a:prstGeom prst="roundRect">
            <a:avLst>
              <a:gd fmla="val 4173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www.chronotext.org/Isaiah/img/SlidingText_FR.jpg" id="479" name="Google Shape;47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1066800"/>
            <a:ext cx="3352800" cy="1828799"/>
          </a:xfrm>
          <a:prstGeom prst="roundRect">
            <a:avLst>
              <a:gd fmla="val 5181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www.iconarchive.com/icons/rokey/the-last-order-candy/128/rich-text-format-icon.png" id="480" name="Google Shape;48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6999" y="4343400"/>
            <a:ext cx="2057401" cy="2057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archive.com/icons/mart/glaze/128/font-icon.png" id="481" name="Google Shape;481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314718">
            <a:off x="3967463" y="5121665"/>
            <a:ext cx="1121672" cy="1121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7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Hyperlinks: &lt;a&gt; Tag</a:t>
            </a:r>
            <a:endParaRPr/>
          </a:p>
        </p:txBody>
      </p:sp>
      <p:sp>
        <p:nvSpPr>
          <p:cNvPr id="491" name="Google Shape;491;p37"/>
          <p:cNvSpPr txBox="1"/>
          <p:nvPr>
            <p:ph idx="1" type="body"/>
          </p:nvPr>
        </p:nvSpPr>
        <p:spPr>
          <a:xfrm>
            <a:off x="228600" y="9906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Link to a document called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form.html</a:t>
            </a:r>
            <a:r>
              <a:rPr lang="en-US"/>
              <a:t> on the same server in the same directory:</a:t>
            </a:r>
            <a:br>
              <a:rPr lang="en-US"/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282575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Link to a document called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parent.html</a:t>
            </a:r>
            <a:r>
              <a:rPr lang="en-US"/>
              <a:t> on the same server in the parent directory:</a:t>
            </a:r>
            <a:br>
              <a:rPr lang="en-US"/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282575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Link to a document called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cat.html</a:t>
            </a:r>
            <a:r>
              <a:rPr lang="en-US"/>
              <a:t> on the same server in the subdirectory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stuff</a:t>
            </a:r>
            <a:r>
              <a:rPr lang="en-US"/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37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37"/>
          <p:cNvSpPr/>
          <p:nvPr/>
        </p:nvSpPr>
        <p:spPr>
          <a:xfrm>
            <a:off x="758825" y="2190779"/>
            <a:ext cx="7558088" cy="476221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href="form.html"&gt;Fill Our Form&lt;/a&gt;</a:t>
            </a:r>
            <a:endParaRPr/>
          </a:p>
        </p:txBody>
      </p:sp>
      <p:sp>
        <p:nvSpPr>
          <p:cNvPr id="494" name="Google Shape;494;p37"/>
          <p:cNvSpPr/>
          <p:nvPr/>
        </p:nvSpPr>
        <p:spPr>
          <a:xfrm>
            <a:off x="758825" y="4038600"/>
            <a:ext cx="7558088" cy="498598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href="../parent.html"&gt;Parent&lt;/a&gt;</a:t>
            </a:r>
            <a:endParaRPr b="1" sz="24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37"/>
          <p:cNvSpPr/>
          <p:nvPr/>
        </p:nvSpPr>
        <p:spPr>
          <a:xfrm>
            <a:off x="755650" y="5867400"/>
            <a:ext cx="7558088" cy="498598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href="stuff/cat.html"&gt;Catalog&lt;/a&gt;</a:t>
            </a:r>
            <a:endParaRPr b="1" sz="24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8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Hyperlinks: &lt;a&gt; Tag (2)</a:t>
            </a:r>
            <a:endParaRPr/>
          </a:p>
        </p:txBody>
      </p:sp>
      <p:sp>
        <p:nvSpPr>
          <p:cNvPr id="505" name="Google Shape;505;p38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Link to an external Web site: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95250" lvl="1" marL="630238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73050" lvl="1" marL="630238" rtl="0" algn="l">
              <a:lnSpc>
                <a:spcPct val="126666"/>
              </a:lnSpc>
              <a:spcBef>
                <a:spcPts val="18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Always use a full URL, including "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http://</a:t>
            </a:r>
            <a:r>
              <a:rPr lang="en-US"/>
              <a:t>", not just "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www.somesite.com</a:t>
            </a:r>
            <a:r>
              <a:rPr lang="en-US"/>
              <a:t>"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Using the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target="_blank"</a:t>
            </a:r>
            <a:r>
              <a:rPr lang="en-US"/>
              <a:t> attribute opens the link in a new window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Link to an e-mail address:</a:t>
            </a:r>
            <a:endParaRPr/>
          </a:p>
        </p:txBody>
      </p:sp>
      <p:sp>
        <p:nvSpPr>
          <p:cNvPr id="506" name="Google Shape;506;p3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539750" y="1781606"/>
            <a:ext cx="8070850" cy="428194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href="http://www.devbg.org" target="_blank"&gt;BASD&lt;/a&gt;</a:t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>
            <a:off x="539750" y="5388524"/>
            <a:ext cx="8070850" cy="803297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href="mailto:bugs@example.com?subject=Bug+Report"&gt;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Please report bugs here (by e-mail only)&lt;/a&gt;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9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Hyperlinks: &lt;a&gt; Tag (3)</a:t>
            </a:r>
            <a:endParaRPr/>
          </a:p>
        </p:txBody>
      </p:sp>
      <p:sp>
        <p:nvSpPr>
          <p:cNvPr id="518" name="Google Shape;518;p39"/>
          <p:cNvSpPr txBox="1"/>
          <p:nvPr>
            <p:ph idx="1" type="body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Link to a document called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apply-now.html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 sz="2800"/>
              <a:t>On the same server, in same directory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 sz="2800"/>
              <a:t>Using an image as a link button:</a:t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Link to a document called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 sz="2800"/>
              <a:t>On the same server, in the subdirectory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english</a:t>
            </a:r>
            <a:r>
              <a:rPr lang="en-US" sz="2800"/>
              <a:t> of the parent directory:</a:t>
            </a:r>
            <a:endParaRPr/>
          </a:p>
        </p:txBody>
      </p:sp>
      <p:sp>
        <p:nvSpPr>
          <p:cNvPr id="519" name="Google Shape;519;p39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685800" y="2808969"/>
            <a:ext cx="7773988" cy="882486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href="apply-now.html"&gt;&lt;img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src="apply-now-button.jpg" /&gt;&lt;/a&gt;</a:t>
            </a:r>
            <a:endParaRPr/>
          </a:p>
        </p:txBody>
      </p:sp>
      <p:sp>
        <p:nvSpPr>
          <p:cNvPr id="521" name="Google Shape;521;p39"/>
          <p:cNvSpPr/>
          <p:nvPr/>
        </p:nvSpPr>
        <p:spPr>
          <a:xfrm>
            <a:off x="685800" y="5529792"/>
            <a:ext cx="7773988" cy="871008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href="../english/index.html"&gt;Switch to English version&lt;/a&gt;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Web Page?</a:t>
            </a:r>
            <a:endParaRPr/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>
                <a:solidFill>
                  <a:srgbClr val="D9EDF1"/>
                </a:solidFill>
              </a:rPr>
              <a:t>Web pages</a:t>
            </a:r>
            <a:r>
              <a:rPr lang="en-US"/>
              <a:t> are text files containing HTML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HTML – </a:t>
            </a:r>
            <a:r>
              <a:rPr lang="en-US" u="sng"/>
              <a:t>H</a:t>
            </a:r>
            <a:r>
              <a:rPr lang="en-US"/>
              <a:t>yper </a:t>
            </a:r>
            <a:r>
              <a:rPr lang="en-US" u="sng"/>
              <a:t>T</a:t>
            </a:r>
            <a:r>
              <a:rPr lang="en-US"/>
              <a:t>ext </a:t>
            </a:r>
            <a:r>
              <a:rPr lang="en-US" u="sng"/>
              <a:t>M</a:t>
            </a:r>
            <a:r>
              <a:rPr lang="en-US"/>
              <a:t>arkup </a:t>
            </a:r>
            <a:r>
              <a:rPr lang="en-US" u="sng"/>
              <a:t>L</a:t>
            </a:r>
            <a:r>
              <a:rPr lang="en-US"/>
              <a:t>anguage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 notation for describing</a:t>
            </a:r>
            <a:endParaRPr/>
          </a:p>
          <a:p>
            <a:pPr indent="-273050" lvl="2" marL="922338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>
                <a:solidFill>
                  <a:srgbClr val="D9EDF1"/>
                </a:solidFill>
              </a:rPr>
              <a:t>document structure</a:t>
            </a:r>
            <a:r>
              <a:rPr lang="en-US"/>
              <a:t> (semantic markup)</a:t>
            </a:r>
            <a:endParaRPr/>
          </a:p>
          <a:p>
            <a:pPr indent="-273050" lvl="2" marL="922338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>
                <a:solidFill>
                  <a:srgbClr val="D9EDF1"/>
                </a:solidFill>
              </a:rPr>
              <a:t>formatting</a:t>
            </a:r>
            <a:r>
              <a:rPr lang="en-US"/>
              <a:t> (presentation markup)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Looks (looked?) like:</a:t>
            </a:r>
            <a:endParaRPr/>
          </a:p>
          <a:p>
            <a:pPr indent="-273050" lvl="2" marL="922338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/>
              <a:t>A Microsoft Word document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The markup tags provide information about the page content structure</a:t>
            </a:r>
            <a:endParaRPr/>
          </a:p>
        </p:txBody>
      </p:sp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0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Hyperlinks and Sections</a:t>
            </a:r>
            <a:endParaRPr/>
          </a:p>
        </p:txBody>
      </p:sp>
      <p:sp>
        <p:nvSpPr>
          <p:cNvPr id="527" name="Google Shape;527;p40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Link to another location in the same document:</a:t>
            </a:r>
            <a:endParaRPr/>
          </a:p>
          <a:p>
            <a:pPr indent="-14922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14922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282575" lvl="0" marL="282575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Link to a specific location in another document:</a:t>
            </a:r>
            <a:endParaRPr sz="3000"/>
          </a:p>
        </p:txBody>
      </p:sp>
      <p:sp>
        <p:nvSpPr>
          <p:cNvPr id="528" name="Google Shape;528;p40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9" name="Google Shape;529;p40"/>
          <p:cNvSpPr/>
          <p:nvPr/>
        </p:nvSpPr>
        <p:spPr>
          <a:xfrm>
            <a:off x="614363" y="1752600"/>
            <a:ext cx="7843838" cy="1107996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href="#section1"&gt;Go to Introduction&lt;/a&gt;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&lt;h2 id="section1"&gt;Introduction&lt;/h2&gt;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614363" y="3733800"/>
            <a:ext cx="7843838" cy="2616101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href="chapter3.html#section3.1.1"&gt;Go to Section 3.1.1&lt;/a&gt;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&lt;!–- In chapter3.html --&gt;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&lt;div id="section3.1.1"&gt;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&lt;h3&gt;3.1.1. Technical Background&lt;/h3&gt;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1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Hyperlinks – Example</a:t>
            </a:r>
            <a:endParaRPr/>
          </a:p>
        </p:txBody>
      </p:sp>
      <p:sp>
        <p:nvSpPr>
          <p:cNvPr id="536" name="Google Shape;536;p4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41"/>
          <p:cNvSpPr/>
          <p:nvPr/>
        </p:nvSpPr>
        <p:spPr>
          <a:xfrm>
            <a:off x="531754" y="1962032"/>
            <a:ext cx="8080500" cy="4155000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href="form.html"&gt;Fill Our Form&lt;/a&gt; &lt;br /&gt;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href="../parent.html"&gt;Parent&lt;/a&gt; &lt;br /&gt;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href="stuff/cat.html"&gt;Catalog&lt;/a&gt; &lt;br /&gt;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href="http://www.devbg.org" target="_blank"&gt;BASD&lt;/a&gt; &lt;br /&gt;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href="mailto:bugs@example.com?subject=Bug Report"&gt;Please report bugs here (by e-mail only)&lt;/a&gt;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&lt;br /&gt;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href="apply-now.html"&gt;&lt;img src="apply-now-button.jpg” /&gt;&lt;/a&gt; &lt;br /&gt;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href="../english/index.html"&gt;Switch to English version&lt;/a&gt; &lt;br /&gt;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41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hyperlinks.html</a:t>
            </a:r>
            <a:endParaRPr b="1" sz="28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2"/>
          <p:cNvSpPr/>
          <p:nvPr/>
        </p:nvSpPr>
        <p:spPr>
          <a:xfrm>
            <a:off x="530226" y="1864816"/>
            <a:ext cx="8080374" cy="4154984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href="form.html"&gt;Fill Our Form&lt;/a&gt; &lt;br /&gt;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href="../parent.html"&gt;Parent&lt;/a&gt; &lt;br /&gt;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href="stuff/cat.html"&gt;Catalog&lt;/a&gt; &lt;br /&gt;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href="http://www.devbg.org" target="_blank"&gt;BASD&lt;/a&gt; &lt;br /&gt;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href="mailto:bugs@example.com?subject=Bug Report"&gt;Please report bugs here (by e-mail only)&lt;/a&gt;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&lt;br /&gt;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href="apply-now.html"&gt;&lt;img src="apply-now-button.jpg” /&gt;&lt;/a&gt; &lt;br /&gt;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href="../english/index.html"&gt;Switch to English version&lt;/a&gt; &lt;br /&gt;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42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hyperlinks.html</a:t>
            </a:r>
            <a:endParaRPr b="1" sz="28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5" name="Google Shape;545;p42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Hyperlinks – Example (2)</a:t>
            </a:r>
            <a:endParaRPr/>
          </a:p>
        </p:txBody>
      </p:sp>
      <p:sp>
        <p:nvSpPr>
          <p:cNvPr id="546" name="Google Shape;546;p4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yperlinks"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628775"/>
            <a:ext cx="52578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3"/>
          <p:cNvSpPr txBox="1"/>
          <p:nvPr>
            <p:ph type="ctrTitle"/>
          </p:nvPr>
        </p:nvSpPr>
        <p:spPr>
          <a:xfrm>
            <a:off x="2362200" y="3352801"/>
            <a:ext cx="44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Hyperlinks</a:t>
            </a:r>
            <a:endParaRPr/>
          </a:p>
        </p:txBody>
      </p:sp>
      <p:sp>
        <p:nvSpPr>
          <p:cNvPr id="557" name="Google Shape;557;p43"/>
          <p:cNvSpPr txBox="1"/>
          <p:nvPr>
            <p:ph idx="1" type="subTitle"/>
          </p:nvPr>
        </p:nvSpPr>
        <p:spPr>
          <a:xfrm>
            <a:off x="2362200" y="4079080"/>
            <a:ext cx="441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webtechstrategies.com/webtech_images/services/hyperlinks.jpg" id="558" name="Google Shape;55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442" y="1001233"/>
            <a:ext cx="3721950" cy="1935202"/>
          </a:xfrm>
          <a:prstGeom prst="roundRect">
            <a:avLst>
              <a:gd fmla="val 4107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davdalx.webs.com/Untitled-1.png" id="559" name="Google Shape;55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5382" y="457200"/>
            <a:ext cx="3306618" cy="26706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rtistsvalley.com/images/icons/Network%20Security%20Icons%20Var/Hyperlink/72x72/Hyperlink.jpg" id="560" name="Google Shape;56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05405">
            <a:off x="957208" y="4876800"/>
            <a:ext cx="1295400" cy="1295400"/>
          </a:xfrm>
          <a:prstGeom prst="roundRect">
            <a:avLst>
              <a:gd fmla="val 10101" name="adj"/>
            </a:avLst>
          </a:prstGeom>
          <a:noFill/>
          <a:ln>
            <a:noFill/>
          </a:ln>
        </p:spPr>
      </p:pic>
      <p:pic>
        <p:nvPicPr>
          <p:cNvPr descr="http://icons-for-technical-writers.luckyicon.com/pictures/stock-icons/itw-v10/preview/click-hyperlink-text-icon.gif" id="561" name="Google Shape;561;p43"/>
          <p:cNvPicPr preferRelativeResize="0"/>
          <p:nvPr/>
        </p:nvPicPr>
        <p:blipFill rotWithShape="1">
          <a:blip r:embed="rId6">
            <a:alphaModFix/>
          </a:blip>
          <a:srcRect b="0" l="0" r="41758" t="0"/>
          <a:stretch/>
        </p:blipFill>
        <p:spPr>
          <a:xfrm rot="-272217">
            <a:off x="6934200" y="4876800"/>
            <a:ext cx="1233929" cy="1295400"/>
          </a:xfrm>
          <a:prstGeom prst="roundRect">
            <a:avLst>
              <a:gd fmla="val 10101" name="adj"/>
            </a:avLst>
          </a:prstGeom>
          <a:noFill/>
          <a:ln>
            <a:noFill/>
          </a:ln>
        </p:spPr>
      </p:pic>
      <p:pic>
        <p:nvPicPr>
          <p:cNvPr descr="http://www.iconarchive.com/icons/enhancedlabs/lha-objects/128/Filetype-URL-icon.png" id="562" name="Google Shape;562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62400" y="5112441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4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Links to the Same Document – Example </a:t>
            </a:r>
            <a:endParaRPr sz="3800"/>
          </a:p>
        </p:txBody>
      </p:sp>
      <p:sp>
        <p:nvSpPr>
          <p:cNvPr id="568" name="Google Shape;568;p44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9" name="Google Shape;569;p44"/>
          <p:cNvSpPr/>
          <p:nvPr/>
        </p:nvSpPr>
        <p:spPr>
          <a:xfrm>
            <a:off x="611188" y="1707952"/>
            <a:ext cx="7848600" cy="4616648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&lt;h1&gt;Table of Contents&lt;/h1&gt;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&lt;p&gt;&lt;a href="#section1"&gt;Introduction&lt;/a&gt;&lt;br /&gt;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href="#section2"&gt;Some background&lt;/A&gt;&lt;br /&gt;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href="#section2.1"&gt;Project History&lt;/a&gt;&lt;br /&gt;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...the rest of the table of contents...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&lt;!-- The document text follows here --&gt;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&lt;h2 id="section1"&gt;Introduction&lt;/h2&gt;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... Section 1 follows here ...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&lt;h2 id="section2"&gt;Some background&lt;/h2&gt;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... Section 2 follows here ...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&lt;h3 id="section2.1"&gt;Project History&lt;/h3&gt;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... Section 2.1 follows here ...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4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links-to-same-document.html</a:t>
            </a:r>
            <a:endParaRPr b="1" sz="28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5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Links to the Same Document – Example (2) </a:t>
            </a:r>
            <a:endParaRPr sz="3800"/>
          </a:p>
        </p:txBody>
      </p:sp>
      <p:sp>
        <p:nvSpPr>
          <p:cNvPr id="576" name="Google Shape;576;p45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7" name="Google Shape;577;p45"/>
          <p:cNvSpPr/>
          <p:nvPr/>
        </p:nvSpPr>
        <p:spPr>
          <a:xfrm>
            <a:off x="611188" y="1707952"/>
            <a:ext cx="7848600" cy="4597990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&lt;h1&gt;Table of Contents&lt;/h1&gt;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&lt;p&gt;&lt;a href="#section1"&gt;Introduction&lt;/a&gt;&lt;br /&gt;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href="#section2"&gt;Some background&lt;/A&gt;&lt;br /&gt;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&lt;a href="#section2.1"&gt;Project History&lt;/a&gt;&lt;br /&gt;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...the rest of the table of contents...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&lt;!-- The document text follows here --&gt;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&lt;h2 id="section1"&gt;Introduction&lt;/h2&gt;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... Section 1 follows here ...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&lt;h2 id="section2"&gt;Some background&lt;/h2&gt;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... Section 2 follows here ...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&lt;h3 id="section2.1"&gt;Project History&lt;/h3&gt;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... Section 2.1 follows here ...</a:t>
            </a:r>
            <a:endParaRPr/>
          </a:p>
        </p:txBody>
      </p:sp>
      <p:sp>
        <p:nvSpPr>
          <p:cNvPr id="578" name="Google Shape;578;p45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links-to-same-document.html</a:t>
            </a:r>
            <a:endParaRPr b="1" sz="28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links-to-same-document" id="579" name="Google Shape;57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1844675"/>
            <a:ext cx="6027738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6"/>
          <p:cNvSpPr txBox="1"/>
          <p:nvPr>
            <p:ph type="ctrTitle"/>
          </p:nvPr>
        </p:nvSpPr>
        <p:spPr>
          <a:xfrm>
            <a:off x="381000" y="2895601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Links to the Same Document</a:t>
            </a:r>
            <a:endParaRPr/>
          </a:p>
        </p:txBody>
      </p:sp>
      <p:sp>
        <p:nvSpPr>
          <p:cNvPr id="589" name="Google Shape;589;p46"/>
          <p:cNvSpPr txBox="1"/>
          <p:nvPr>
            <p:ph idx="1" type="subTitle"/>
          </p:nvPr>
        </p:nvSpPr>
        <p:spPr>
          <a:xfrm>
            <a:off x="3200400" y="3698080"/>
            <a:ext cx="27432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www.templejc.edu/dept/cis/CCollins/images/1313/lab2.jpg" id="590" name="Google Shape;59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2225">
            <a:off x="838308" y="4396163"/>
            <a:ext cx="3268796" cy="1815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healthandsafetyconsortium.co.uk/images/links.jpg" id="591" name="Google Shape;59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698266"/>
            <a:ext cx="2447926" cy="1519146"/>
          </a:xfrm>
          <a:prstGeom prst="roundRect">
            <a:avLst>
              <a:gd fmla="val 3743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www.mutterhaus-zams.at/lins/cms/uploads/pics/links_pfeile.jpg" id="592" name="Google Shape;59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4774928">
            <a:off x="2166717" y="578599"/>
            <a:ext cx="1857640" cy="1924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archive.com/icons/enhancedlabs/lha-objects/128/Filetype-URL-icon.png" id="593" name="Google Shape;593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318633">
            <a:off x="6106823" y="4225978"/>
            <a:ext cx="2156368" cy="2156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7"/>
          <p:cNvSpPr txBox="1"/>
          <p:nvPr/>
        </p:nvSpPr>
        <p:spPr>
          <a:xfrm>
            <a:off x="228600" y="9144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Char char="◆"/>
            </a:pPr>
            <a:r>
              <a:rPr b="1" lang="en-US" sz="32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Inserting an image with </a:t>
            </a:r>
            <a:r>
              <a:rPr b="1" lang="en-US" sz="32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&lt;img&gt;</a:t>
            </a:r>
            <a:r>
              <a:rPr b="1" lang="en-US" sz="32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 tag:</a:t>
            </a:r>
            <a:endParaRPr/>
          </a:p>
          <a:p>
            <a:pPr indent="-140335" lvl="0" marL="282575" marR="0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None/>
            </a:pPr>
            <a:r>
              <a:t/>
            </a:r>
            <a:endParaRPr b="1" sz="3200">
              <a:solidFill>
                <a:srgbClr val="EBFFD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2575" lvl="0" marL="282575" marR="0" rtl="0" algn="l">
              <a:lnSpc>
                <a:spcPct val="118750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Char char="◆"/>
            </a:pPr>
            <a:r>
              <a:rPr b="1" lang="en-US" sz="32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Image attributes:</a:t>
            </a:r>
            <a:endParaRPr/>
          </a:p>
          <a:p>
            <a:pPr indent="-140335" lvl="0" marL="282575" marR="0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None/>
            </a:pPr>
            <a:r>
              <a:t/>
            </a:r>
            <a:endParaRPr b="0" sz="3200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0335" lvl="0" marL="282575" marR="0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None/>
            </a:pPr>
            <a:r>
              <a:t/>
            </a:r>
            <a:endParaRPr b="0" sz="3200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0335" lvl="0" marL="282575" marR="0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None/>
            </a:pPr>
            <a:r>
              <a:t/>
            </a:r>
            <a:endParaRPr b="0" sz="3200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0335" lvl="0" marL="282575" marR="0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None/>
            </a:pPr>
            <a:r>
              <a:t/>
            </a:r>
            <a:endParaRPr b="0" sz="3200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282575" marR="0" rtl="0" algn="l">
              <a:lnSpc>
                <a:spcPct val="118750"/>
              </a:lnSpc>
              <a:spcBef>
                <a:spcPts val="180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Char char="◆"/>
            </a:pPr>
            <a:r>
              <a:rPr b="1" lang="en-US" sz="32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Example:</a:t>
            </a:r>
            <a:endParaRPr b="0" sz="3200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0335" lvl="0" marL="282575" marR="0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None/>
            </a:pPr>
            <a:r>
              <a:t/>
            </a:r>
            <a:endParaRPr b="0" sz="3200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47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Images: &lt;img&gt; tag</a:t>
            </a:r>
            <a:endParaRPr sz="4000"/>
          </a:p>
        </p:txBody>
      </p:sp>
      <p:graphicFrame>
        <p:nvGraphicFramePr>
          <p:cNvPr id="604" name="Google Shape;604;p47"/>
          <p:cNvGraphicFramePr/>
          <p:nvPr/>
        </p:nvGraphicFramePr>
        <p:xfrm>
          <a:off x="6096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{F91622BA-8720-4081-945E-CE1B1E687AAB}</a:tableStyleId>
              </a:tblPr>
              <a:tblGrid>
                <a:gridCol w="1483725"/>
                <a:gridCol w="6441075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</a:t>
                      </a:r>
                      <a:endParaRPr/>
                    </a:p>
                  </a:txBody>
                  <a:tcPr marT="45725" marB="45725" marR="96525" marL="96525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 of image file (relative or absolute)</a:t>
                      </a:r>
                      <a:endParaRPr/>
                    </a:p>
                  </a:txBody>
                  <a:tcPr marT="45725" marB="45725" marR="96525" marL="96525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alt</a:t>
                      </a:r>
                      <a:endParaRPr/>
                    </a:p>
                  </a:txBody>
                  <a:tcPr marT="45725" marB="45725" marR="96525" marL="96525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Substitute text for display (e.g. in text mode)</a:t>
                      </a:r>
                      <a:endParaRPr/>
                    </a:p>
                  </a:txBody>
                  <a:tcPr marT="45725" marB="45725" marR="96525" marL="96525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</a:t>
                      </a:r>
                      <a:endParaRPr/>
                    </a:p>
                  </a:txBody>
                  <a:tcPr marT="45725" marB="45725" marR="96525" marL="96525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pixels of the height</a:t>
                      </a:r>
                      <a:endParaRPr b="1" i="0" sz="22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6525" marL="96525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</a:t>
                      </a:r>
                      <a:endParaRPr/>
                    </a:p>
                  </a:txBody>
                  <a:tcPr marT="45725" marB="45725" marR="96525" marL="96525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pixels of the width</a:t>
                      </a:r>
                      <a:endParaRPr b="1" i="0" sz="22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6525" marL="96525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border </a:t>
                      </a:r>
                      <a:endParaRPr/>
                    </a:p>
                  </a:txBody>
                  <a:tcPr marT="45725" marB="45725" marR="96525" marL="96525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EAFF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 of border, 0 for no border</a:t>
                      </a:r>
                      <a:endParaRPr b="1" i="0" sz="2200" u="none" cap="none" strike="noStrike">
                        <a:solidFill>
                          <a:srgbClr val="EAFFC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6525" marL="96525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5" name="Google Shape;605;p47"/>
          <p:cNvSpPr/>
          <p:nvPr/>
        </p:nvSpPr>
        <p:spPr>
          <a:xfrm>
            <a:off x="609600" y="1600200"/>
            <a:ext cx="7924800" cy="464743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&lt;img src="/img/basd-logo.png"&gt;</a:t>
            </a:r>
            <a:endParaRPr/>
          </a:p>
        </p:txBody>
      </p:sp>
      <p:sp>
        <p:nvSpPr>
          <p:cNvPr id="606" name="Google Shape;606;p47"/>
          <p:cNvSpPr/>
          <p:nvPr/>
        </p:nvSpPr>
        <p:spPr>
          <a:xfrm>
            <a:off x="609600" y="6012257"/>
            <a:ext cx="7924800" cy="464743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&lt;img src="./php.png" alt="PHP Logo" /&gt;</a:t>
            </a:r>
            <a:endParaRPr b="1" sz="22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47"/>
          <p:cNvSpPr txBox="1"/>
          <p:nvPr/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FFC2"/>
              </a:buClr>
              <a:buSzPts val="1100"/>
              <a:buFont typeface="Corbe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100" u="none" cap="none" strike="noStrike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8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Miscellaneous Tags</a:t>
            </a:r>
            <a:endParaRPr/>
          </a:p>
        </p:txBody>
      </p:sp>
      <p:sp>
        <p:nvSpPr>
          <p:cNvPr id="617" name="Google Shape;617;p48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&lt;hr</a:t>
            </a:r>
            <a:r>
              <a:rPr lang="en-US">
                <a:solidFill>
                  <a:srgbClr val="D9EDF1"/>
                </a:solidFill>
              </a:rPr>
              <a:t>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en-US"/>
              <a:t>: Draws a horizontal rule (line):</a:t>
            </a:r>
            <a:endParaRPr/>
          </a:p>
          <a:p>
            <a:pPr indent="-14033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&lt;center&gt;&lt;/center&gt;</a:t>
            </a:r>
            <a:r>
              <a:rPr lang="en-US"/>
              <a:t>: Deprecated!</a:t>
            </a:r>
            <a:endParaRPr/>
          </a:p>
          <a:p>
            <a:pPr indent="-14033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&lt;font&gt;&lt;/font&gt;</a:t>
            </a:r>
            <a:r>
              <a:rPr lang="en-US"/>
              <a:t>: Deprecated!</a:t>
            </a:r>
            <a:endParaRPr/>
          </a:p>
          <a:p>
            <a:pPr indent="-825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825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618" name="Google Shape;618;p4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9" name="Google Shape;619;p48"/>
          <p:cNvSpPr/>
          <p:nvPr/>
        </p:nvSpPr>
        <p:spPr>
          <a:xfrm>
            <a:off x="609600" y="1821257"/>
            <a:ext cx="7853364" cy="464743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&lt;hr size="5" width="70%" /&gt;</a:t>
            </a:r>
            <a:endParaRPr b="1" sz="22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48"/>
          <p:cNvSpPr/>
          <p:nvPr/>
        </p:nvSpPr>
        <p:spPr>
          <a:xfrm>
            <a:off x="609600" y="3048000"/>
            <a:ext cx="7853364" cy="464743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&lt;center&gt;Hello World!&lt;/center&gt;</a:t>
            </a:r>
            <a:endParaRPr b="1" sz="22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1" name="Google Shape;621;p48"/>
          <p:cNvSpPr/>
          <p:nvPr/>
        </p:nvSpPr>
        <p:spPr>
          <a:xfrm>
            <a:off x="609600" y="4343400"/>
            <a:ext cx="7853364" cy="837152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&lt;font size="3" color="blue"&gt;Font3&lt;/font&gt;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&lt;font size="+4" color="blue"&gt;Font+4&lt;/font&gt;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9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Miscellaneous Tags – Example</a:t>
            </a:r>
            <a:endParaRPr/>
          </a:p>
        </p:txBody>
      </p:sp>
      <p:sp>
        <p:nvSpPr>
          <p:cNvPr id="627" name="Google Shape;627;p49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8" name="Google Shape;628;p49"/>
          <p:cNvSpPr/>
          <p:nvPr/>
        </p:nvSpPr>
        <p:spPr>
          <a:xfrm>
            <a:off x="290400" y="2302950"/>
            <a:ext cx="8563200" cy="3974700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&lt;title&gt;Miscellaneous Tags Example&lt;/title&gt;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&lt;hr size="5" width="70%" /&gt;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&lt;center&gt;Hello World!&lt;/center&gt;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&lt;font size="3" color="blue"&gt;Font3&lt;/font&gt;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&lt;font size="+4" color="blue"&gt;Font+4&lt;/font&gt;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&lt;/body&gt;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1" sz="22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misc" id="629" name="Google Shape;62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1143000"/>
            <a:ext cx="3569029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9"/>
          <p:cNvSpPr/>
          <p:nvPr/>
        </p:nvSpPr>
        <p:spPr>
          <a:xfrm>
            <a:off x="580911" y="1447800"/>
            <a:ext cx="5391378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misc.html</a:t>
            </a:r>
            <a:endParaRPr b="1" sz="28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HTML Pages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An HTML file must have an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.htm</a:t>
            </a:r>
            <a:r>
              <a:rPr lang="en-US"/>
              <a:t> or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.html</a:t>
            </a:r>
            <a:r>
              <a:rPr lang="en-US"/>
              <a:t> file extension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HTML files can be created with text editors: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NotePad, NotePad ++, PSPad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Or HTML editors (WYSIWYG Editors):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Microsoft FrontPage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Macromedia Dreamweaver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Netscape Composer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Microsoft Word</a:t>
            </a:r>
            <a:endParaRPr/>
          </a:p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justintadlock.com/blog/wp-content/uploads/2009/04/tag-icon.png" id="639" name="Google Shape;63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6469" y="625549"/>
            <a:ext cx="1203251" cy="1203251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www.fotosearch.com/bthumb/UNC/UNC212/u13656016.jpg" id="640" name="Google Shape;64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9783" y="625549"/>
            <a:ext cx="1842817" cy="1203251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641" name="Google Shape;641;p50"/>
          <p:cNvSpPr txBox="1"/>
          <p:nvPr>
            <p:ph type="ctrTitle"/>
          </p:nvPr>
        </p:nvSpPr>
        <p:spPr>
          <a:xfrm>
            <a:off x="1524000" y="2438400"/>
            <a:ext cx="609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Miscellaneous Tags</a:t>
            </a:r>
            <a:endParaRPr/>
          </a:p>
        </p:txBody>
      </p:sp>
      <p:sp>
        <p:nvSpPr>
          <p:cNvPr id="642" name="Google Shape;642;p50"/>
          <p:cNvSpPr txBox="1"/>
          <p:nvPr>
            <p:ph idx="1" type="subTitle"/>
          </p:nvPr>
        </p:nvSpPr>
        <p:spPr>
          <a:xfrm>
            <a:off x="1524000" y="3088479"/>
            <a:ext cx="60960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id="643" name="Google Shape;643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-10250314">
            <a:off x="762975" y="3854124"/>
            <a:ext cx="3603304" cy="2215327"/>
          </a:xfrm>
          <a:prstGeom prst="roundRect">
            <a:avLst>
              <a:gd fmla="val 6465" name="adj"/>
            </a:avLst>
          </a:prstGeom>
          <a:noFill/>
          <a:ln>
            <a:noFill/>
          </a:ln>
          <a:effectLst>
            <a:outerShdw rotWithShape="0" algn="ctr" dir="2700000" dist="35921">
              <a:schemeClr val="dk2"/>
            </a:outerShdw>
          </a:effectLst>
        </p:spPr>
      </p:pic>
      <p:pic>
        <p:nvPicPr>
          <p:cNvPr id="644" name="Google Shape;644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361840">
            <a:off x="6149963" y="3914397"/>
            <a:ext cx="2112795" cy="2381250"/>
          </a:xfrm>
          <a:prstGeom prst="roundRect">
            <a:avLst>
              <a:gd fmla="val 6465" name="adj"/>
            </a:avLst>
          </a:prstGeom>
          <a:noFill/>
          <a:ln>
            <a:noFill/>
          </a:ln>
          <a:effectLst>
            <a:outerShdw rotWithShape="0" algn="ctr" dir="2700000" dist="35921">
              <a:schemeClr val="dk2"/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1"/>
          <p:cNvSpPr txBox="1"/>
          <p:nvPr/>
        </p:nvSpPr>
        <p:spPr>
          <a:xfrm>
            <a:off x="3492500" y="4937125"/>
            <a:ext cx="20168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AutoNum type="alphaLcPeriod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Apple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AutoNum type="alphaLcPeriod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Orange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AutoNum type="alphaLcPeriod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Grapefruit</a:t>
            </a:r>
            <a:endParaRPr/>
          </a:p>
        </p:txBody>
      </p:sp>
      <p:sp>
        <p:nvSpPr>
          <p:cNvPr id="654" name="Google Shape;654;p51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Ordered Lists: &lt;ol&gt; Tag</a:t>
            </a:r>
            <a:endParaRPr/>
          </a:p>
        </p:txBody>
      </p:sp>
      <p:sp>
        <p:nvSpPr>
          <p:cNvPr id="655" name="Google Shape;655;p51"/>
          <p:cNvSpPr txBox="1"/>
          <p:nvPr>
            <p:ph idx="1" type="body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Create an </a:t>
            </a:r>
            <a:r>
              <a:rPr lang="en-US" sz="3000">
                <a:solidFill>
                  <a:srgbClr val="D9EDF1"/>
                </a:solidFill>
              </a:rPr>
              <a:t>O</a:t>
            </a:r>
            <a:r>
              <a:rPr lang="en-US" sz="3000"/>
              <a:t>rdered </a:t>
            </a:r>
            <a:r>
              <a:rPr lang="en-US" sz="3000">
                <a:solidFill>
                  <a:srgbClr val="D9EDF1"/>
                </a:solidFill>
              </a:rPr>
              <a:t>L</a:t>
            </a:r>
            <a:r>
              <a:rPr lang="en-US" sz="3000"/>
              <a:t>ist using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&lt;ol&gt;&lt;/ol&gt;</a:t>
            </a:r>
            <a:r>
              <a:rPr lang="en-US" sz="3000"/>
              <a:t>:</a:t>
            </a:r>
            <a:endParaRPr sz="3000">
              <a:solidFill>
                <a:srgbClr val="D9ED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49225" lvl="0" marL="282575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49225" lvl="0" marL="282575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49225" lvl="0" marL="282575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sz="3000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282575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Attribute values for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3000"/>
              <a:t> are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00"/>
              <a:t>,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3000"/>
              <a:t>,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3000"/>
              <a:t>,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000"/>
              <a:t>, or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/>
          </a:p>
        </p:txBody>
      </p:sp>
      <p:sp>
        <p:nvSpPr>
          <p:cNvPr id="656" name="Google Shape;656;p5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7" name="Google Shape;657;p51"/>
          <p:cNvSpPr txBox="1"/>
          <p:nvPr/>
        </p:nvSpPr>
        <p:spPr>
          <a:xfrm>
            <a:off x="457200" y="4041775"/>
            <a:ext cx="20168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AutoNum type="arabicPeriod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Apple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AutoNum type="arabicPeriod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Orange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AutoNum type="arabicPeriod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Grapefruit</a:t>
            </a:r>
            <a:endParaRPr/>
          </a:p>
        </p:txBody>
      </p:sp>
      <p:sp>
        <p:nvSpPr>
          <p:cNvPr id="658" name="Google Shape;658;p51"/>
          <p:cNvSpPr txBox="1"/>
          <p:nvPr/>
        </p:nvSpPr>
        <p:spPr>
          <a:xfrm>
            <a:off x="1479550" y="5370513"/>
            <a:ext cx="20168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AutoNum type="alphaUcPeriod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Apple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AutoNum type="alphaUcPeriod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Orange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AutoNum type="alphaUcPeriod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Grapefruit</a:t>
            </a:r>
            <a:endParaRPr/>
          </a:p>
        </p:txBody>
      </p:sp>
      <p:sp>
        <p:nvSpPr>
          <p:cNvPr id="659" name="Google Shape;659;p51"/>
          <p:cNvSpPr txBox="1"/>
          <p:nvPr/>
        </p:nvSpPr>
        <p:spPr>
          <a:xfrm>
            <a:off x="5601613" y="5297488"/>
            <a:ext cx="21707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AutoNum type="romanUcPeriod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Apple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AutoNum type="romanUcPeriod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Orange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AutoNum type="romanUcPeriod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Grapefruit</a:t>
            </a:r>
            <a:endParaRPr/>
          </a:p>
        </p:txBody>
      </p:sp>
      <p:sp>
        <p:nvSpPr>
          <p:cNvPr id="660" name="Google Shape;660;p51"/>
          <p:cNvSpPr txBox="1"/>
          <p:nvPr/>
        </p:nvSpPr>
        <p:spPr>
          <a:xfrm>
            <a:off x="6885548" y="4114800"/>
            <a:ext cx="20553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953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AutoNum type="romanLcPeriod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Apple</a:t>
            </a:r>
            <a:endParaRPr/>
          </a:p>
          <a:p>
            <a:pPr indent="-4953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AutoNum type="romanLcPeriod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Orange</a:t>
            </a:r>
            <a:endParaRPr/>
          </a:p>
          <a:p>
            <a:pPr indent="-4953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AutoNum type="romanLcPeriod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Grapefruit</a:t>
            </a:r>
            <a:endParaRPr/>
          </a:p>
        </p:txBody>
      </p:sp>
      <p:cxnSp>
        <p:nvCxnSpPr>
          <p:cNvPr id="661" name="Google Shape;661;p51"/>
          <p:cNvCxnSpPr/>
          <p:nvPr/>
        </p:nvCxnSpPr>
        <p:spPr>
          <a:xfrm flipH="1">
            <a:off x="914399" y="3859619"/>
            <a:ext cx="4465673" cy="1020725"/>
          </a:xfrm>
          <a:prstGeom prst="straightConnector1">
            <a:avLst/>
          </a:prstGeom>
          <a:noFill/>
          <a:ln cap="flat" cmpd="sng" w="38100">
            <a:solidFill>
              <a:srgbClr val="D9EDF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62" name="Google Shape;662;p51"/>
          <p:cNvSpPr/>
          <p:nvPr/>
        </p:nvSpPr>
        <p:spPr>
          <a:xfrm>
            <a:off x="347332" y="4000500"/>
            <a:ext cx="539750" cy="1333500"/>
          </a:xfrm>
          <a:prstGeom prst="ellipse">
            <a:avLst/>
          </a:prstGeom>
          <a:noFill/>
          <a:ln cap="flat" cmpd="sng" w="38100">
            <a:solidFill>
              <a:srgbClr val="D9ED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63" name="Google Shape;663;p51"/>
          <p:cNvCxnSpPr/>
          <p:nvPr/>
        </p:nvCxnSpPr>
        <p:spPr>
          <a:xfrm flipH="1">
            <a:off x="1889089" y="3886200"/>
            <a:ext cx="3902109" cy="1519813"/>
          </a:xfrm>
          <a:prstGeom prst="straightConnector1">
            <a:avLst/>
          </a:prstGeom>
          <a:noFill/>
          <a:ln cap="flat" cmpd="sng" w="38100">
            <a:solidFill>
              <a:srgbClr val="D9EDF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64" name="Google Shape;664;p51"/>
          <p:cNvSpPr/>
          <p:nvPr/>
        </p:nvSpPr>
        <p:spPr>
          <a:xfrm>
            <a:off x="1408653" y="5294313"/>
            <a:ext cx="560823" cy="1371600"/>
          </a:xfrm>
          <a:prstGeom prst="ellipse">
            <a:avLst/>
          </a:prstGeom>
          <a:noFill/>
          <a:ln cap="flat" cmpd="sng" w="38100">
            <a:solidFill>
              <a:srgbClr val="D9ED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65" name="Google Shape;665;p51"/>
          <p:cNvCxnSpPr/>
          <p:nvPr/>
        </p:nvCxnSpPr>
        <p:spPr>
          <a:xfrm flipH="1">
            <a:off x="3868613" y="3859619"/>
            <a:ext cx="2351433" cy="1184654"/>
          </a:xfrm>
          <a:prstGeom prst="straightConnector1">
            <a:avLst/>
          </a:prstGeom>
          <a:noFill/>
          <a:ln cap="flat" cmpd="sng" w="38100">
            <a:solidFill>
              <a:srgbClr val="D9EDF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66" name="Google Shape;666;p51"/>
          <p:cNvSpPr/>
          <p:nvPr/>
        </p:nvSpPr>
        <p:spPr>
          <a:xfrm>
            <a:off x="3394598" y="4941906"/>
            <a:ext cx="577850" cy="1276350"/>
          </a:xfrm>
          <a:prstGeom prst="ellipse">
            <a:avLst/>
          </a:prstGeom>
          <a:noFill/>
          <a:ln cap="flat" cmpd="sng" w="38100">
            <a:solidFill>
              <a:srgbClr val="D9ED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67" name="Google Shape;667;p51"/>
          <p:cNvCxnSpPr/>
          <p:nvPr/>
        </p:nvCxnSpPr>
        <p:spPr>
          <a:xfrm flipH="1">
            <a:off x="5908431" y="3886200"/>
            <a:ext cx="797168" cy="1348991"/>
          </a:xfrm>
          <a:prstGeom prst="straightConnector1">
            <a:avLst/>
          </a:prstGeom>
          <a:noFill/>
          <a:ln cap="flat" cmpd="sng" w="38100">
            <a:solidFill>
              <a:srgbClr val="D9EDF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68" name="Google Shape;668;p51"/>
          <p:cNvSpPr/>
          <p:nvPr/>
        </p:nvSpPr>
        <p:spPr>
          <a:xfrm>
            <a:off x="5506496" y="5221288"/>
            <a:ext cx="639763" cy="1371600"/>
          </a:xfrm>
          <a:prstGeom prst="ellipse">
            <a:avLst/>
          </a:prstGeom>
          <a:noFill/>
          <a:ln cap="flat" cmpd="sng" w="38100">
            <a:solidFill>
              <a:srgbClr val="D9ED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69" name="Google Shape;669;p51"/>
          <p:cNvCxnSpPr/>
          <p:nvPr/>
        </p:nvCxnSpPr>
        <p:spPr>
          <a:xfrm flipH="1">
            <a:off x="7219507" y="3912781"/>
            <a:ext cx="244548" cy="223284"/>
          </a:xfrm>
          <a:prstGeom prst="straightConnector1">
            <a:avLst/>
          </a:prstGeom>
          <a:noFill/>
          <a:ln cap="flat" cmpd="sng" w="38100">
            <a:solidFill>
              <a:srgbClr val="D9EDF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70" name="Google Shape;670;p51"/>
          <p:cNvSpPr/>
          <p:nvPr/>
        </p:nvSpPr>
        <p:spPr>
          <a:xfrm>
            <a:off x="6781800" y="4122738"/>
            <a:ext cx="612776" cy="1260474"/>
          </a:xfrm>
          <a:prstGeom prst="ellipse">
            <a:avLst/>
          </a:prstGeom>
          <a:noFill/>
          <a:ln cap="flat" cmpd="sng" w="38100">
            <a:solidFill>
              <a:srgbClr val="D9ED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1" name="Google Shape;671;p51"/>
          <p:cNvSpPr/>
          <p:nvPr/>
        </p:nvSpPr>
        <p:spPr>
          <a:xfrm>
            <a:off x="538163" y="1586354"/>
            <a:ext cx="8066087" cy="1766446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&lt;ol type="1"&gt;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&lt;li&gt;Apple&lt;/li&gt;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&lt;li&gt;Orange&lt;/li&gt;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&lt;li&gt;Grapefruit&lt;/li&gt;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&lt;/ol&gt;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2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25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Unordered Lists: &lt;ul&gt; Tag</a:t>
            </a:r>
            <a:endParaRPr/>
          </a:p>
        </p:txBody>
      </p:sp>
      <p:sp>
        <p:nvSpPr>
          <p:cNvPr id="681" name="Google Shape;681;p52"/>
          <p:cNvSpPr txBox="1"/>
          <p:nvPr>
            <p:ph idx="1" type="body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Create an </a:t>
            </a:r>
            <a:r>
              <a:rPr lang="en-US">
                <a:solidFill>
                  <a:srgbClr val="D9EDF1"/>
                </a:solidFill>
              </a:rPr>
              <a:t>U</a:t>
            </a:r>
            <a:r>
              <a:rPr lang="en-US"/>
              <a:t>nordered </a:t>
            </a:r>
            <a:r>
              <a:rPr lang="en-US">
                <a:solidFill>
                  <a:srgbClr val="D9EDF1"/>
                </a:solidFill>
              </a:rPr>
              <a:t>L</a:t>
            </a:r>
            <a:r>
              <a:rPr lang="en-US"/>
              <a:t>ist using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&lt;ul&gt;&lt;/ul&gt;</a:t>
            </a:r>
            <a:r>
              <a:rPr lang="en-US"/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40335" lvl="0" marL="282575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0335" lvl="0" marL="282575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0335" lvl="0" marL="282575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82575" lvl="0" marL="282575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Attribute values for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/>
              <a:t> are:</a:t>
            </a:r>
            <a:endParaRPr/>
          </a:p>
          <a:p>
            <a:pPr indent="-273050" lvl="1" marL="630238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disc</a:t>
            </a:r>
            <a:r>
              <a:rPr lang="en-US" sz="2800"/>
              <a:t>,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en-US" sz="2800"/>
              <a:t> or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endParaRPr/>
          </a:p>
        </p:txBody>
      </p:sp>
      <p:sp>
        <p:nvSpPr>
          <p:cNvPr id="682" name="Google Shape;682;p5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3" name="Google Shape;683;p52"/>
          <p:cNvCxnSpPr/>
          <p:nvPr/>
        </p:nvCxnSpPr>
        <p:spPr>
          <a:xfrm flipH="1">
            <a:off x="782096" y="4419600"/>
            <a:ext cx="381000" cy="457200"/>
          </a:xfrm>
          <a:prstGeom prst="straightConnector1">
            <a:avLst/>
          </a:prstGeom>
          <a:noFill/>
          <a:ln cap="flat" cmpd="sng" w="38100">
            <a:solidFill>
              <a:srgbClr val="D9EDF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84" name="Google Shape;684;p52"/>
          <p:cNvCxnSpPr/>
          <p:nvPr/>
        </p:nvCxnSpPr>
        <p:spPr>
          <a:xfrm>
            <a:off x="4571207" y="4419600"/>
            <a:ext cx="1657097" cy="619648"/>
          </a:xfrm>
          <a:prstGeom prst="straightConnector1">
            <a:avLst/>
          </a:prstGeom>
          <a:noFill/>
          <a:ln cap="flat" cmpd="sng" w="38100">
            <a:solidFill>
              <a:srgbClr val="D9EDF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85" name="Google Shape;685;p52"/>
          <p:cNvCxnSpPr/>
          <p:nvPr/>
        </p:nvCxnSpPr>
        <p:spPr>
          <a:xfrm>
            <a:off x="2667000" y="4419600"/>
            <a:ext cx="818104" cy="685800"/>
          </a:xfrm>
          <a:prstGeom prst="straightConnector1">
            <a:avLst/>
          </a:prstGeom>
          <a:noFill/>
          <a:ln cap="flat" cmpd="sng" w="38100">
            <a:solidFill>
              <a:srgbClr val="D9EDF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686" name="Google Shape;686;p52"/>
          <p:cNvSpPr txBox="1"/>
          <p:nvPr/>
        </p:nvSpPr>
        <p:spPr>
          <a:xfrm>
            <a:off x="563544" y="4876800"/>
            <a:ext cx="16764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Char char="•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  Apple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Char char="•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  Orange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Char char="•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  Pear</a:t>
            </a:r>
            <a:endParaRPr/>
          </a:p>
        </p:txBody>
      </p:sp>
      <p:sp>
        <p:nvSpPr>
          <p:cNvPr id="687" name="Google Shape;687;p52"/>
          <p:cNvSpPr txBox="1"/>
          <p:nvPr/>
        </p:nvSpPr>
        <p:spPr>
          <a:xfrm>
            <a:off x="3485104" y="4876800"/>
            <a:ext cx="1905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Char char="o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  Apple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Char char="o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  Orange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Corbel"/>
              <a:buChar char="o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  Pear</a:t>
            </a:r>
            <a:endParaRPr/>
          </a:p>
        </p:txBody>
      </p:sp>
      <p:sp>
        <p:nvSpPr>
          <p:cNvPr id="688" name="Google Shape;688;p52"/>
          <p:cNvSpPr txBox="1"/>
          <p:nvPr/>
        </p:nvSpPr>
        <p:spPr>
          <a:xfrm>
            <a:off x="6227763" y="4945063"/>
            <a:ext cx="1905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  Apple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  Orange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0FFA3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E0FFA3"/>
                </a:solidFill>
                <a:latin typeface="Corbel"/>
                <a:ea typeface="Corbel"/>
                <a:cs typeface="Corbel"/>
                <a:sym typeface="Corbel"/>
              </a:rPr>
              <a:t>  Pear</a:t>
            </a:r>
            <a:endParaRPr/>
          </a:p>
        </p:txBody>
      </p:sp>
      <p:sp>
        <p:nvSpPr>
          <p:cNvPr id="689" name="Google Shape;689;p52"/>
          <p:cNvSpPr/>
          <p:nvPr/>
        </p:nvSpPr>
        <p:spPr>
          <a:xfrm>
            <a:off x="533400" y="4868863"/>
            <a:ext cx="358776" cy="1655762"/>
          </a:xfrm>
          <a:prstGeom prst="ellipse">
            <a:avLst/>
          </a:prstGeom>
          <a:noFill/>
          <a:ln cap="flat" cmpd="sng" w="38100">
            <a:solidFill>
              <a:srgbClr val="D9ED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90" name="Google Shape;690;p52"/>
          <p:cNvSpPr/>
          <p:nvPr/>
        </p:nvSpPr>
        <p:spPr>
          <a:xfrm>
            <a:off x="6172200" y="4868863"/>
            <a:ext cx="447676" cy="1676400"/>
          </a:xfrm>
          <a:prstGeom prst="ellipse">
            <a:avLst/>
          </a:prstGeom>
          <a:noFill/>
          <a:ln cap="flat" cmpd="sng" w="38100">
            <a:solidFill>
              <a:srgbClr val="D9ED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91" name="Google Shape;691;p52"/>
          <p:cNvSpPr/>
          <p:nvPr/>
        </p:nvSpPr>
        <p:spPr>
          <a:xfrm>
            <a:off x="3449096" y="4884233"/>
            <a:ext cx="431800" cy="1600200"/>
          </a:xfrm>
          <a:prstGeom prst="ellipse">
            <a:avLst/>
          </a:prstGeom>
          <a:noFill/>
          <a:ln cap="flat" cmpd="sng" w="38100">
            <a:solidFill>
              <a:srgbClr val="D9ED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92" name="Google Shape;692;p52"/>
          <p:cNvSpPr/>
          <p:nvPr/>
        </p:nvSpPr>
        <p:spPr>
          <a:xfrm>
            <a:off x="608013" y="1524000"/>
            <a:ext cx="7926388" cy="1785104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&lt;ul type="disk"&gt;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&lt;li&gt;Apple&lt;/li&gt;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&lt;li&gt;Orange&lt;/li&gt;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&lt;li&gt;Grapefruit&lt;/li&gt;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3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Lists – Example</a:t>
            </a:r>
            <a:endParaRPr/>
          </a:p>
        </p:txBody>
      </p:sp>
      <p:sp>
        <p:nvSpPr>
          <p:cNvPr id="698" name="Google Shape;698;p53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9" name="Google Shape;699;p53"/>
          <p:cNvSpPr/>
          <p:nvPr/>
        </p:nvSpPr>
        <p:spPr>
          <a:xfrm>
            <a:off x="538163" y="990600"/>
            <a:ext cx="8066087" cy="5016758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&lt;ol type="1"&gt;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&lt;li&gt;Apple&lt;/li&gt;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&lt;li&gt;Orange&lt;/li&gt;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&lt;li&gt;Grapefruit&lt;/li&gt;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&lt;/ol&gt;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&lt;ul type="disc"&gt;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&lt;li&gt;Apple&lt;/li&gt;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&lt;li&gt;Orange&lt;/li&gt;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&lt;li&gt;Grapefruit&lt;/li&gt;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&lt;dl&gt;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&lt;dt&gt;HTML&lt;/dt&gt;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&lt;dd&gt;A markup lang…&lt;/dd&gt;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&lt;/dl&gt;</a:t>
            </a:r>
            <a:endParaRPr/>
          </a:p>
        </p:txBody>
      </p:sp>
      <p:sp>
        <p:nvSpPr>
          <p:cNvPr id="700" name="Google Shape;700;p53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lists.html</a:t>
            </a:r>
            <a:endParaRPr b="1" sz="28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01" name="Google Shape;70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050" y="1600200"/>
            <a:ext cx="3333750" cy="4791075"/>
          </a:xfrm>
          <a:prstGeom prst="roundRect">
            <a:avLst>
              <a:gd fmla="val 142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4"/>
          <p:cNvSpPr txBox="1"/>
          <p:nvPr>
            <p:ph type="ctrTitle"/>
          </p:nvPr>
        </p:nvSpPr>
        <p:spPr>
          <a:xfrm>
            <a:off x="3886200" y="4114801"/>
            <a:ext cx="472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Lists</a:t>
            </a:r>
            <a:endParaRPr/>
          </a:p>
        </p:txBody>
      </p:sp>
      <p:sp>
        <p:nvSpPr>
          <p:cNvPr id="711" name="Google Shape;711;p54"/>
          <p:cNvSpPr txBox="1"/>
          <p:nvPr>
            <p:ph idx="1" type="subTitle"/>
          </p:nvPr>
        </p:nvSpPr>
        <p:spPr>
          <a:xfrm>
            <a:off x="3886200" y="4917280"/>
            <a:ext cx="47244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devfiles.myopera.com/articles/371/mainpage.png" id="712" name="Google Shape;71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3241">
            <a:off x="441930" y="979803"/>
            <a:ext cx="3876868" cy="2266476"/>
          </a:xfrm>
          <a:prstGeom prst="roundRect">
            <a:avLst>
              <a:gd fmla="val 3848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damnyoulittlerock.files.wordpress.com/2009/11/lists.jpg" id="713" name="Google Shape;713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362">
            <a:off x="4916015" y="787529"/>
            <a:ext cx="3274372" cy="2176094"/>
          </a:xfrm>
          <a:prstGeom prst="roundRect">
            <a:avLst>
              <a:gd fmla="val 5585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schools.moed.bm/SP/PublishingImages/tack-list-icon.jpg" id="714" name="Google Shape;714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73372">
            <a:off x="1545863" y="4212863"/>
            <a:ext cx="1913340" cy="1913340"/>
          </a:xfrm>
          <a:prstGeom prst="roundRect">
            <a:avLst>
              <a:gd fmla="val 1032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5"/>
          <p:cNvSpPr txBox="1"/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HTML Special Characters</a:t>
            </a:r>
            <a:endParaRPr/>
          </a:p>
        </p:txBody>
      </p:sp>
      <p:grpSp>
        <p:nvGrpSpPr>
          <p:cNvPr id="724" name="Google Shape;724;p55"/>
          <p:cNvGrpSpPr/>
          <p:nvPr/>
        </p:nvGrpSpPr>
        <p:grpSpPr>
          <a:xfrm>
            <a:off x="685800" y="1066800"/>
            <a:ext cx="7696200" cy="5334000"/>
            <a:chOff x="518" y="984"/>
            <a:chExt cx="4721" cy="2990"/>
          </a:xfrm>
        </p:grpSpPr>
        <p:sp>
          <p:nvSpPr>
            <p:cNvPr id="725" name="Google Shape;725;p55"/>
            <p:cNvSpPr/>
            <p:nvPr/>
          </p:nvSpPr>
          <p:spPr>
            <a:xfrm>
              <a:off x="4151" y="3514"/>
              <a:ext cx="108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£</a:t>
              </a:r>
              <a:endParaRPr/>
            </a:p>
          </p:txBody>
        </p:sp>
        <p:sp>
          <p:nvSpPr>
            <p:cNvPr id="726" name="Google Shape;726;p55"/>
            <p:cNvSpPr/>
            <p:nvPr/>
          </p:nvSpPr>
          <p:spPr>
            <a:xfrm>
              <a:off x="2881" y="3514"/>
              <a:ext cx="127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&amp;pound;</a:t>
              </a:r>
              <a:endParaRPr/>
            </a:p>
          </p:txBody>
        </p:sp>
        <p:sp>
          <p:nvSpPr>
            <p:cNvPr id="727" name="Google Shape;727;p55"/>
            <p:cNvSpPr/>
            <p:nvPr/>
          </p:nvSpPr>
          <p:spPr>
            <a:xfrm>
              <a:off x="518" y="3514"/>
              <a:ext cx="2363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AFFC1"/>
                  </a:solidFill>
                  <a:latin typeface="Corbel"/>
                  <a:ea typeface="Corbel"/>
                  <a:cs typeface="Corbel"/>
                  <a:sym typeface="Corbel"/>
                </a:rPr>
                <a:t>British Pound</a:t>
              </a:r>
              <a:endParaRPr/>
            </a:p>
          </p:txBody>
        </p:sp>
        <p:sp>
          <p:nvSpPr>
            <p:cNvPr id="728" name="Google Shape;728;p55"/>
            <p:cNvSpPr/>
            <p:nvPr/>
          </p:nvSpPr>
          <p:spPr>
            <a:xfrm>
              <a:off x="4151" y="3284"/>
              <a:ext cx="1088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€</a:t>
              </a:r>
              <a:endParaRPr/>
            </a:p>
          </p:txBody>
        </p:sp>
        <p:sp>
          <p:nvSpPr>
            <p:cNvPr id="729" name="Google Shape;729;p55"/>
            <p:cNvSpPr/>
            <p:nvPr/>
          </p:nvSpPr>
          <p:spPr>
            <a:xfrm>
              <a:off x="2881" y="3284"/>
              <a:ext cx="1270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&amp;#8364;</a:t>
              </a:r>
              <a:endParaRPr/>
            </a:p>
          </p:txBody>
        </p:sp>
        <p:sp>
          <p:nvSpPr>
            <p:cNvPr id="730" name="Google Shape;730;p55"/>
            <p:cNvSpPr/>
            <p:nvPr/>
          </p:nvSpPr>
          <p:spPr>
            <a:xfrm>
              <a:off x="518" y="3284"/>
              <a:ext cx="2363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AFFC1"/>
                  </a:solidFill>
                  <a:latin typeface="Corbel"/>
                  <a:ea typeface="Corbel"/>
                  <a:cs typeface="Corbel"/>
                  <a:sym typeface="Corbel"/>
                </a:rPr>
                <a:t>Euro</a:t>
              </a:r>
              <a:endParaRPr/>
            </a:p>
          </p:txBody>
        </p:sp>
        <p:sp>
          <p:nvSpPr>
            <p:cNvPr id="731" name="Google Shape;731;p55"/>
            <p:cNvSpPr/>
            <p:nvPr/>
          </p:nvSpPr>
          <p:spPr>
            <a:xfrm>
              <a:off x="4151" y="3054"/>
              <a:ext cx="108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endParaRPr b="1" sz="22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32" name="Google Shape;732;p55"/>
            <p:cNvSpPr/>
            <p:nvPr/>
          </p:nvSpPr>
          <p:spPr>
            <a:xfrm>
              <a:off x="2881" y="3054"/>
              <a:ext cx="127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&amp;quot;</a:t>
              </a:r>
              <a:endParaRPr/>
            </a:p>
          </p:txBody>
        </p:sp>
        <p:sp>
          <p:nvSpPr>
            <p:cNvPr id="733" name="Google Shape;733;p55"/>
            <p:cNvSpPr/>
            <p:nvPr/>
          </p:nvSpPr>
          <p:spPr>
            <a:xfrm>
              <a:off x="518" y="3054"/>
              <a:ext cx="2363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AFFC1"/>
                  </a:solidFill>
                  <a:latin typeface="Corbel"/>
                  <a:ea typeface="Corbel"/>
                  <a:cs typeface="Corbel"/>
                  <a:sym typeface="Corbel"/>
                </a:rPr>
                <a:t>Quotation Mark</a:t>
              </a:r>
              <a:endParaRPr/>
            </a:p>
          </p:txBody>
        </p:sp>
        <p:sp>
          <p:nvSpPr>
            <p:cNvPr id="734" name="Google Shape;734;p55"/>
            <p:cNvSpPr/>
            <p:nvPr/>
          </p:nvSpPr>
          <p:spPr>
            <a:xfrm>
              <a:off x="4151" y="3744"/>
              <a:ext cx="108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¥</a:t>
              </a:r>
              <a:endParaRPr/>
            </a:p>
          </p:txBody>
        </p:sp>
        <p:sp>
          <p:nvSpPr>
            <p:cNvPr id="735" name="Google Shape;735;p55"/>
            <p:cNvSpPr/>
            <p:nvPr/>
          </p:nvSpPr>
          <p:spPr>
            <a:xfrm>
              <a:off x="2881" y="3744"/>
              <a:ext cx="127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&amp;yen;</a:t>
              </a:r>
              <a:endParaRPr/>
            </a:p>
          </p:txBody>
        </p:sp>
        <p:sp>
          <p:nvSpPr>
            <p:cNvPr id="736" name="Google Shape;736;p55"/>
            <p:cNvSpPr/>
            <p:nvPr/>
          </p:nvSpPr>
          <p:spPr>
            <a:xfrm>
              <a:off x="518" y="3744"/>
              <a:ext cx="2363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AFFC1"/>
                  </a:solidFill>
                  <a:latin typeface="Corbel"/>
                  <a:ea typeface="Corbel"/>
                  <a:cs typeface="Corbel"/>
                  <a:sym typeface="Corbel"/>
                </a:rPr>
                <a:t>Japanese Yen</a:t>
              </a:r>
              <a:endParaRPr/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4151" y="2824"/>
              <a:ext cx="108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—</a:t>
              </a:r>
              <a:endParaRPr/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2881" y="2824"/>
              <a:ext cx="127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&amp;mdash;</a:t>
              </a:r>
              <a:endParaRPr/>
            </a:p>
          </p:txBody>
        </p:sp>
        <p:sp>
          <p:nvSpPr>
            <p:cNvPr id="739" name="Google Shape;739;p55"/>
            <p:cNvSpPr/>
            <p:nvPr/>
          </p:nvSpPr>
          <p:spPr>
            <a:xfrm>
              <a:off x="518" y="2824"/>
              <a:ext cx="2363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AFFC1"/>
                  </a:solidFill>
                  <a:latin typeface="Corbel"/>
                  <a:ea typeface="Corbel"/>
                  <a:cs typeface="Corbel"/>
                  <a:sym typeface="Corbel"/>
                </a:rPr>
                <a:t>Em Dash</a:t>
              </a:r>
              <a:endParaRPr/>
            </a:p>
          </p:txBody>
        </p:sp>
        <p:sp>
          <p:nvSpPr>
            <p:cNvPr id="740" name="Google Shape;740;p55"/>
            <p:cNvSpPr/>
            <p:nvPr/>
          </p:nvSpPr>
          <p:spPr>
            <a:xfrm>
              <a:off x="4151" y="2594"/>
              <a:ext cx="108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1" name="Google Shape;741;p55"/>
            <p:cNvSpPr/>
            <p:nvPr/>
          </p:nvSpPr>
          <p:spPr>
            <a:xfrm>
              <a:off x="2881" y="2594"/>
              <a:ext cx="127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&amp;nbsp;</a:t>
              </a:r>
              <a:endParaRPr/>
            </a:p>
          </p:txBody>
        </p:sp>
        <p:sp>
          <p:nvSpPr>
            <p:cNvPr id="742" name="Google Shape;742;p55"/>
            <p:cNvSpPr/>
            <p:nvPr/>
          </p:nvSpPr>
          <p:spPr>
            <a:xfrm>
              <a:off x="518" y="2594"/>
              <a:ext cx="2363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AFFC1"/>
                  </a:solidFill>
                  <a:latin typeface="Corbel"/>
                  <a:ea typeface="Corbel"/>
                  <a:cs typeface="Corbel"/>
                  <a:sym typeface="Corbel"/>
                </a:rPr>
                <a:t>Non-breaking Space</a:t>
              </a:r>
              <a:endParaRPr/>
            </a:p>
          </p:txBody>
        </p:sp>
        <p:sp>
          <p:nvSpPr>
            <p:cNvPr id="743" name="Google Shape;743;p55"/>
            <p:cNvSpPr/>
            <p:nvPr/>
          </p:nvSpPr>
          <p:spPr>
            <a:xfrm>
              <a:off x="4151" y="2364"/>
              <a:ext cx="1088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endParaRPr/>
            </a:p>
          </p:txBody>
        </p:sp>
        <p:sp>
          <p:nvSpPr>
            <p:cNvPr id="744" name="Google Shape;744;p55"/>
            <p:cNvSpPr/>
            <p:nvPr/>
          </p:nvSpPr>
          <p:spPr>
            <a:xfrm>
              <a:off x="2881" y="2364"/>
              <a:ext cx="1270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&amp;amp;</a:t>
              </a:r>
              <a:endParaRPr/>
            </a:p>
          </p:txBody>
        </p:sp>
        <p:sp>
          <p:nvSpPr>
            <p:cNvPr id="745" name="Google Shape;745;p55"/>
            <p:cNvSpPr/>
            <p:nvPr/>
          </p:nvSpPr>
          <p:spPr>
            <a:xfrm>
              <a:off x="518" y="2364"/>
              <a:ext cx="2363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AFFC1"/>
                  </a:solidFill>
                  <a:latin typeface="Corbel"/>
                  <a:ea typeface="Corbel"/>
                  <a:cs typeface="Corbel"/>
                  <a:sym typeface="Corbel"/>
                </a:rPr>
                <a:t>Ampersand</a:t>
              </a:r>
              <a:endParaRPr/>
            </a:p>
          </p:txBody>
        </p:sp>
        <p:sp>
          <p:nvSpPr>
            <p:cNvPr id="746" name="Google Shape;746;p55"/>
            <p:cNvSpPr/>
            <p:nvPr/>
          </p:nvSpPr>
          <p:spPr>
            <a:xfrm>
              <a:off x="4151" y="2134"/>
              <a:ext cx="108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/>
            </a:p>
          </p:txBody>
        </p:sp>
        <p:sp>
          <p:nvSpPr>
            <p:cNvPr id="747" name="Google Shape;747;p55"/>
            <p:cNvSpPr/>
            <p:nvPr/>
          </p:nvSpPr>
          <p:spPr>
            <a:xfrm>
              <a:off x="2881" y="2134"/>
              <a:ext cx="127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&amp;gt;</a:t>
              </a:r>
              <a:endParaRPr/>
            </a:p>
          </p:txBody>
        </p:sp>
        <p:sp>
          <p:nvSpPr>
            <p:cNvPr id="748" name="Google Shape;748;p55"/>
            <p:cNvSpPr/>
            <p:nvPr/>
          </p:nvSpPr>
          <p:spPr>
            <a:xfrm>
              <a:off x="518" y="2134"/>
              <a:ext cx="2363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AFFC1"/>
                  </a:solidFill>
                  <a:latin typeface="Corbel"/>
                  <a:ea typeface="Corbel"/>
                  <a:cs typeface="Corbel"/>
                  <a:sym typeface="Corbel"/>
                </a:rPr>
                <a:t>Greater Than</a:t>
              </a:r>
              <a:endParaRPr/>
            </a:p>
          </p:txBody>
        </p:sp>
        <p:sp>
          <p:nvSpPr>
            <p:cNvPr id="749" name="Google Shape;749;p55"/>
            <p:cNvSpPr/>
            <p:nvPr/>
          </p:nvSpPr>
          <p:spPr>
            <a:xfrm>
              <a:off x="4151" y="1904"/>
              <a:ext cx="108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endParaRPr/>
            </a:p>
          </p:txBody>
        </p:sp>
        <p:sp>
          <p:nvSpPr>
            <p:cNvPr id="750" name="Google Shape;750;p55"/>
            <p:cNvSpPr/>
            <p:nvPr/>
          </p:nvSpPr>
          <p:spPr>
            <a:xfrm>
              <a:off x="2881" y="1904"/>
              <a:ext cx="127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&amp;lt;</a:t>
              </a:r>
              <a:endParaRPr/>
            </a:p>
          </p:txBody>
        </p:sp>
        <p:sp>
          <p:nvSpPr>
            <p:cNvPr id="751" name="Google Shape;751;p55"/>
            <p:cNvSpPr/>
            <p:nvPr/>
          </p:nvSpPr>
          <p:spPr>
            <a:xfrm>
              <a:off x="518" y="1904"/>
              <a:ext cx="2363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AFFC1"/>
                  </a:solidFill>
                  <a:latin typeface="Corbel"/>
                  <a:ea typeface="Corbel"/>
                  <a:cs typeface="Corbel"/>
                  <a:sym typeface="Corbel"/>
                </a:rPr>
                <a:t>Less Than</a:t>
              </a:r>
              <a:endParaRPr/>
            </a:p>
          </p:txBody>
        </p:sp>
        <p:sp>
          <p:nvSpPr>
            <p:cNvPr id="752" name="Google Shape;752;p55"/>
            <p:cNvSpPr/>
            <p:nvPr/>
          </p:nvSpPr>
          <p:spPr>
            <a:xfrm>
              <a:off x="4151" y="1674"/>
              <a:ext cx="108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™</a:t>
              </a:r>
              <a:endParaRPr/>
            </a:p>
          </p:txBody>
        </p:sp>
        <p:sp>
          <p:nvSpPr>
            <p:cNvPr id="753" name="Google Shape;753;p55"/>
            <p:cNvSpPr/>
            <p:nvPr/>
          </p:nvSpPr>
          <p:spPr>
            <a:xfrm>
              <a:off x="2881" y="1674"/>
              <a:ext cx="127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&amp;trade;</a:t>
              </a:r>
              <a:endParaRPr/>
            </a:p>
          </p:txBody>
        </p:sp>
        <p:sp>
          <p:nvSpPr>
            <p:cNvPr id="754" name="Google Shape;754;p55"/>
            <p:cNvSpPr/>
            <p:nvPr/>
          </p:nvSpPr>
          <p:spPr>
            <a:xfrm>
              <a:off x="518" y="1674"/>
              <a:ext cx="2363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AFFC1"/>
                  </a:solidFill>
                  <a:latin typeface="Corbel"/>
                  <a:ea typeface="Corbel"/>
                  <a:cs typeface="Corbel"/>
                  <a:sym typeface="Corbel"/>
                </a:rPr>
                <a:t>Trademark Sign</a:t>
              </a:r>
              <a:endParaRPr/>
            </a:p>
          </p:txBody>
        </p:sp>
        <p:sp>
          <p:nvSpPr>
            <p:cNvPr id="755" name="Google Shape;755;p55"/>
            <p:cNvSpPr/>
            <p:nvPr/>
          </p:nvSpPr>
          <p:spPr>
            <a:xfrm>
              <a:off x="4151" y="1444"/>
              <a:ext cx="1088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®</a:t>
              </a:r>
              <a:endParaRPr/>
            </a:p>
          </p:txBody>
        </p:sp>
        <p:sp>
          <p:nvSpPr>
            <p:cNvPr id="756" name="Google Shape;756;p55"/>
            <p:cNvSpPr/>
            <p:nvPr/>
          </p:nvSpPr>
          <p:spPr>
            <a:xfrm>
              <a:off x="2881" y="1444"/>
              <a:ext cx="1270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&amp;reg;</a:t>
              </a:r>
              <a:endParaRPr/>
            </a:p>
          </p:txBody>
        </p:sp>
        <p:sp>
          <p:nvSpPr>
            <p:cNvPr id="757" name="Google Shape;757;p55"/>
            <p:cNvSpPr/>
            <p:nvPr/>
          </p:nvSpPr>
          <p:spPr>
            <a:xfrm>
              <a:off x="518" y="1444"/>
              <a:ext cx="2363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AFFC1"/>
                  </a:solidFill>
                  <a:latin typeface="Corbel"/>
                  <a:ea typeface="Corbel"/>
                  <a:cs typeface="Corbel"/>
                  <a:sym typeface="Corbel"/>
                </a:rPr>
                <a:t>Registered Trademark Sign</a:t>
              </a:r>
              <a:endParaRPr/>
            </a:p>
          </p:txBody>
        </p:sp>
        <p:sp>
          <p:nvSpPr>
            <p:cNvPr id="758" name="Google Shape;758;p55"/>
            <p:cNvSpPr/>
            <p:nvPr/>
          </p:nvSpPr>
          <p:spPr>
            <a:xfrm>
              <a:off x="4151" y="1214"/>
              <a:ext cx="108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©</a:t>
              </a:r>
              <a:endParaRPr/>
            </a:p>
          </p:txBody>
        </p:sp>
        <p:sp>
          <p:nvSpPr>
            <p:cNvPr id="759" name="Google Shape;759;p55"/>
            <p:cNvSpPr/>
            <p:nvPr/>
          </p:nvSpPr>
          <p:spPr>
            <a:xfrm>
              <a:off x="2881" y="1214"/>
              <a:ext cx="127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D9EDF1"/>
                  </a:solidFill>
                  <a:latin typeface="Consolas"/>
                  <a:ea typeface="Consolas"/>
                  <a:cs typeface="Consolas"/>
                  <a:sym typeface="Consolas"/>
                </a:rPr>
                <a:t>&amp;copy;</a:t>
              </a:r>
              <a:endParaRPr/>
            </a:p>
          </p:txBody>
        </p:sp>
        <p:sp>
          <p:nvSpPr>
            <p:cNvPr id="760" name="Google Shape;760;p55"/>
            <p:cNvSpPr/>
            <p:nvPr/>
          </p:nvSpPr>
          <p:spPr>
            <a:xfrm>
              <a:off x="518" y="1214"/>
              <a:ext cx="2363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AFFC1"/>
                  </a:solidFill>
                  <a:latin typeface="Corbel"/>
                  <a:ea typeface="Corbel"/>
                  <a:cs typeface="Corbel"/>
                  <a:sym typeface="Corbel"/>
                </a:rPr>
                <a:t>Copyright Sign</a:t>
              </a:r>
              <a:endParaRPr/>
            </a:p>
          </p:txBody>
        </p:sp>
        <p:sp>
          <p:nvSpPr>
            <p:cNvPr id="761" name="Google Shape;761;p55"/>
            <p:cNvSpPr/>
            <p:nvPr/>
          </p:nvSpPr>
          <p:spPr>
            <a:xfrm>
              <a:off x="4151" y="984"/>
              <a:ext cx="1088" cy="230"/>
            </a:xfrm>
            <a:prstGeom prst="rect">
              <a:avLst/>
            </a:prstGeom>
            <a:solidFill>
              <a:srgbClr val="337D8F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EAFFC1"/>
                  </a:solidFill>
                  <a:latin typeface="Corbel"/>
                  <a:ea typeface="Corbel"/>
                  <a:cs typeface="Corbel"/>
                  <a:sym typeface="Corbel"/>
                </a:rPr>
                <a:t>Symbol</a:t>
              </a:r>
              <a:endParaRPr/>
            </a:p>
          </p:txBody>
        </p:sp>
        <p:sp>
          <p:nvSpPr>
            <p:cNvPr id="762" name="Google Shape;762;p55"/>
            <p:cNvSpPr/>
            <p:nvPr/>
          </p:nvSpPr>
          <p:spPr>
            <a:xfrm>
              <a:off x="2881" y="984"/>
              <a:ext cx="1270" cy="230"/>
            </a:xfrm>
            <a:prstGeom prst="rect">
              <a:avLst/>
            </a:prstGeom>
            <a:solidFill>
              <a:srgbClr val="337D8F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EAFFC1"/>
                  </a:solidFill>
                  <a:latin typeface="Corbel"/>
                  <a:ea typeface="Corbel"/>
                  <a:cs typeface="Corbel"/>
                  <a:sym typeface="Corbel"/>
                </a:rPr>
                <a:t>HTML Entity</a:t>
              </a:r>
              <a:endParaRPr/>
            </a:p>
          </p:txBody>
        </p:sp>
        <p:sp>
          <p:nvSpPr>
            <p:cNvPr id="763" name="Google Shape;763;p55"/>
            <p:cNvSpPr/>
            <p:nvPr/>
          </p:nvSpPr>
          <p:spPr>
            <a:xfrm>
              <a:off x="518" y="984"/>
              <a:ext cx="2363" cy="230"/>
            </a:xfrm>
            <a:prstGeom prst="rect">
              <a:avLst/>
            </a:prstGeom>
            <a:solidFill>
              <a:srgbClr val="337D8F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EAFFC1"/>
                  </a:solidFill>
                  <a:latin typeface="Corbel"/>
                  <a:ea typeface="Corbel"/>
                  <a:cs typeface="Corbel"/>
                  <a:sym typeface="Corbel"/>
                </a:rPr>
                <a:t>Symbol Name</a:t>
              </a:r>
              <a:endParaRPr/>
            </a:p>
          </p:txBody>
        </p:sp>
        <p:cxnSp>
          <p:nvCxnSpPr>
            <p:cNvPr id="764" name="Google Shape;764;p55"/>
            <p:cNvCxnSpPr/>
            <p:nvPr/>
          </p:nvCxnSpPr>
          <p:spPr>
            <a:xfrm>
              <a:off x="518" y="984"/>
              <a:ext cx="4721" cy="0"/>
            </a:xfrm>
            <a:prstGeom prst="straightConnector1">
              <a:avLst/>
            </a:prstGeom>
            <a:noFill/>
            <a:ln cap="sq" cmpd="sng" w="254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55"/>
            <p:cNvCxnSpPr/>
            <p:nvPr/>
          </p:nvCxnSpPr>
          <p:spPr>
            <a:xfrm>
              <a:off x="518" y="3974"/>
              <a:ext cx="4721" cy="0"/>
            </a:xfrm>
            <a:prstGeom prst="straightConnector1">
              <a:avLst/>
            </a:prstGeom>
            <a:noFill/>
            <a:ln cap="sq" cmpd="sng" w="254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55"/>
            <p:cNvCxnSpPr/>
            <p:nvPr/>
          </p:nvCxnSpPr>
          <p:spPr>
            <a:xfrm>
              <a:off x="518" y="984"/>
              <a:ext cx="0" cy="2990"/>
            </a:xfrm>
            <a:prstGeom prst="straightConnector1">
              <a:avLst/>
            </a:prstGeom>
            <a:noFill/>
            <a:ln cap="sq" cmpd="sng" w="254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55"/>
            <p:cNvCxnSpPr/>
            <p:nvPr/>
          </p:nvCxnSpPr>
          <p:spPr>
            <a:xfrm>
              <a:off x="5239" y="984"/>
              <a:ext cx="0" cy="2990"/>
            </a:xfrm>
            <a:prstGeom prst="straightConnector1">
              <a:avLst/>
            </a:prstGeom>
            <a:noFill/>
            <a:ln cap="sq" cmpd="sng" w="254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55"/>
            <p:cNvCxnSpPr/>
            <p:nvPr/>
          </p:nvCxnSpPr>
          <p:spPr>
            <a:xfrm>
              <a:off x="2881" y="984"/>
              <a:ext cx="0" cy="2990"/>
            </a:xfrm>
            <a:prstGeom prst="straightConnector1">
              <a:avLst/>
            </a:prstGeom>
            <a:noFill/>
            <a:ln cap="flat" cmpd="sng" w="127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55"/>
            <p:cNvCxnSpPr/>
            <p:nvPr/>
          </p:nvCxnSpPr>
          <p:spPr>
            <a:xfrm>
              <a:off x="4151" y="984"/>
              <a:ext cx="0" cy="2990"/>
            </a:xfrm>
            <a:prstGeom prst="straightConnector1">
              <a:avLst/>
            </a:prstGeom>
            <a:noFill/>
            <a:ln cap="flat" cmpd="sng" w="127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55"/>
            <p:cNvCxnSpPr/>
            <p:nvPr/>
          </p:nvCxnSpPr>
          <p:spPr>
            <a:xfrm>
              <a:off x="518" y="1214"/>
              <a:ext cx="4721" cy="0"/>
            </a:xfrm>
            <a:prstGeom prst="straightConnector1">
              <a:avLst/>
            </a:prstGeom>
            <a:noFill/>
            <a:ln cap="flat" cmpd="sng" w="127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55"/>
            <p:cNvCxnSpPr/>
            <p:nvPr/>
          </p:nvCxnSpPr>
          <p:spPr>
            <a:xfrm>
              <a:off x="518" y="1444"/>
              <a:ext cx="4721" cy="0"/>
            </a:xfrm>
            <a:prstGeom prst="straightConnector1">
              <a:avLst/>
            </a:prstGeom>
            <a:noFill/>
            <a:ln cap="flat" cmpd="sng" w="127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55"/>
            <p:cNvCxnSpPr/>
            <p:nvPr/>
          </p:nvCxnSpPr>
          <p:spPr>
            <a:xfrm>
              <a:off x="518" y="1674"/>
              <a:ext cx="4721" cy="0"/>
            </a:xfrm>
            <a:prstGeom prst="straightConnector1">
              <a:avLst/>
            </a:prstGeom>
            <a:noFill/>
            <a:ln cap="flat" cmpd="sng" w="127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55"/>
            <p:cNvCxnSpPr/>
            <p:nvPr/>
          </p:nvCxnSpPr>
          <p:spPr>
            <a:xfrm>
              <a:off x="518" y="1904"/>
              <a:ext cx="4721" cy="0"/>
            </a:xfrm>
            <a:prstGeom prst="straightConnector1">
              <a:avLst/>
            </a:prstGeom>
            <a:noFill/>
            <a:ln cap="flat" cmpd="sng" w="127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55"/>
            <p:cNvCxnSpPr/>
            <p:nvPr/>
          </p:nvCxnSpPr>
          <p:spPr>
            <a:xfrm>
              <a:off x="518" y="2134"/>
              <a:ext cx="4721" cy="0"/>
            </a:xfrm>
            <a:prstGeom prst="straightConnector1">
              <a:avLst/>
            </a:prstGeom>
            <a:noFill/>
            <a:ln cap="flat" cmpd="sng" w="127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55"/>
            <p:cNvCxnSpPr/>
            <p:nvPr/>
          </p:nvCxnSpPr>
          <p:spPr>
            <a:xfrm>
              <a:off x="518" y="2364"/>
              <a:ext cx="4721" cy="0"/>
            </a:xfrm>
            <a:prstGeom prst="straightConnector1">
              <a:avLst/>
            </a:prstGeom>
            <a:noFill/>
            <a:ln cap="flat" cmpd="sng" w="127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55"/>
            <p:cNvCxnSpPr/>
            <p:nvPr/>
          </p:nvCxnSpPr>
          <p:spPr>
            <a:xfrm>
              <a:off x="518" y="2594"/>
              <a:ext cx="4721" cy="0"/>
            </a:xfrm>
            <a:prstGeom prst="straightConnector1">
              <a:avLst/>
            </a:prstGeom>
            <a:noFill/>
            <a:ln cap="flat" cmpd="sng" w="127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55"/>
            <p:cNvCxnSpPr/>
            <p:nvPr/>
          </p:nvCxnSpPr>
          <p:spPr>
            <a:xfrm>
              <a:off x="518" y="2824"/>
              <a:ext cx="4721" cy="0"/>
            </a:xfrm>
            <a:prstGeom prst="straightConnector1">
              <a:avLst/>
            </a:prstGeom>
            <a:noFill/>
            <a:ln cap="flat" cmpd="sng" w="127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55"/>
            <p:cNvCxnSpPr/>
            <p:nvPr/>
          </p:nvCxnSpPr>
          <p:spPr>
            <a:xfrm>
              <a:off x="518" y="3054"/>
              <a:ext cx="4721" cy="0"/>
            </a:xfrm>
            <a:prstGeom prst="straightConnector1">
              <a:avLst/>
            </a:prstGeom>
            <a:noFill/>
            <a:ln cap="flat" cmpd="sng" w="127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55"/>
            <p:cNvCxnSpPr/>
            <p:nvPr/>
          </p:nvCxnSpPr>
          <p:spPr>
            <a:xfrm>
              <a:off x="518" y="3284"/>
              <a:ext cx="4721" cy="0"/>
            </a:xfrm>
            <a:prstGeom prst="straightConnector1">
              <a:avLst/>
            </a:prstGeom>
            <a:noFill/>
            <a:ln cap="flat" cmpd="sng" w="127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55"/>
            <p:cNvCxnSpPr/>
            <p:nvPr/>
          </p:nvCxnSpPr>
          <p:spPr>
            <a:xfrm>
              <a:off x="518" y="3514"/>
              <a:ext cx="4721" cy="0"/>
            </a:xfrm>
            <a:prstGeom prst="straightConnector1">
              <a:avLst/>
            </a:prstGeom>
            <a:noFill/>
            <a:ln cap="flat" cmpd="sng" w="127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55"/>
            <p:cNvCxnSpPr/>
            <p:nvPr/>
          </p:nvCxnSpPr>
          <p:spPr>
            <a:xfrm>
              <a:off x="518" y="3744"/>
              <a:ext cx="4721" cy="0"/>
            </a:xfrm>
            <a:prstGeom prst="straightConnector1">
              <a:avLst/>
            </a:prstGeom>
            <a:noFill/>
            <a:ln cap="flat" cmpd="sng" w="12700">
              <a:solidFill>
                <a:srgbClr val="D9E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2" name="Google Shape;782;p55"/>
          <p:cNvSpPr txBox="1"/>
          <p:nvPr/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100" u="none" cap="none" strike="noStrike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6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Characters – Example</a:t>
            </a:r>
            <a:endParaRPr/>
          </a:p>
        </p:txBody>
      </p:sp>
      <p:sp>
        <p:nvSpPr>
          <p:cNvPr id="788" name="Google Shape;788;p56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9" name="Google Shape;789;p56"/>
          <p:cNvSpPr/>
          <p:nvPr/>
        </p:nvSpPr>
        <p:spPr>
          <a:xfrm>
            <a:off x="608014" y="1153954"/>
            <a:ext cx="7926386" cy="3139321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&lt;p&gt;[&amp;gt;&amp;gt;&amp;nbsp;&amp;nbsp;Welcome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&amp;nbsp;&amp;nbsp;&amp;lt;&amp;lt;]&lt;/p&gt;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&lt;p&gt;&amp;#9658;I have following cards: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A&amp;#9827;, K&amp;#9830; and 9&amp;#9829;.&lt;/p&gt;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&lt;p&gt;&amp;#9658;I prefer hard rock &amp;#9835;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music &amp;#9835;&lt;/p&gt;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&lt;p&gt;&amp;copy; 2006 by Svetlin Nakov &amp;amp; his team&lt;/p&gt;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&lt;p&gt;Telerik Academy™&lt;/p&gt;</a:t>
            </a:r>
            <a:endParaRPr b="1" sz="22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0" name="Google Shape;790;p56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r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special-chars.html</a:t>
            </a:r>
            <a:endParaRPr b="1" sz="26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7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Chars – Example (2)</a:t>
            </a:r>
            <a:endParaRPr/>
          </a:p>
        </p:txBody>
      </p:sp>
      <p:sp>
        <p:nvSpPr>
          <p:cNvPr id="796" name="Google Shape;796;p57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7" name="Google Shape;797;p57"/>
          <p:cNvSpPr/>
          <p:nvPr/>
        </p:nvSpPr>
        <p:spPr>
          <a:xfrm>
            <a:off x="608014" y="1153954"/>
            <a:ext cx="7926386" cy="3139321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&lt;p&gt;[&amp;gt;&amp;gt;&amp;nbsp;&amp;nbsp;Welcome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&amp;nbsp;&amp;nbsp;&amp;lt;&amp;lt;]&lt;/p&gt;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&lt;p&gt;&amp;#9658;I have following cards: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A&amp;#9827;, K&amp;#9830; and 9&amp;#9829;.&lt;/p&gt;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&lt;p&gt;&amp;#9658;I prefer hard rock &amp;#9835;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music &amp;#9835;&lt;/p&gt;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&lt;p&gt;&amp;copy; 2006 by Svetlin Nakov &amp;amp; his team&lt;/p&gt;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&lt;p&gt;Telerik Academy™&lt;/p&gt;</a:t>
            </a:r>
            <a:endParaRPr b="1" sz="22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8" name="Google Shape;798;p57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r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special-chars.html</a:t>
            </a:r>
            <a:endParaRPr b="1" sz="26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99" name="Google Shape;79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623" y="1828800"/>
            <a:ext cx="6501355" cy="4343400"/>
          </a:xfrm>
          <a:prstGeom prst="roundRect">
            <a:avLst>
              <a:gd fmla="val 240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8"/>
          <p:cNvSpPr txBox="1"/>
          <p:nvPr>
            <p:ph type="ctrTitle"/>
          </p:nvPr>
        </p:nvSpPr>
        <p:spPr>
          <a:xfrm>
            <a:off x="990600" y="4648200"/>
            <a:ext cx="716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Special Characters</a:t>
            </a:r>
            <a:endParaRPr/>
          </a:p>
        </p:txBody>
      </p:sp>
      <p:sp>
        <p:nvSpPr>
          <p:cNvPr id="809" name="Google Shape;809;p58"/>
          <p:cNvSpPr txBox="1"/>
          <p:nvPr>
            <p:ph idx="1" type="subTitle"/>
          </p:nvPr>
        </p:nvSpPr>
        <p:spPr>
          <a:xfrm>
            <a:off x="990600" y="5374480"/>
            <a:ext cx="71628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reviews.cnet.com/i/bto/20091012/special-characters_500x307.png" id="810" name="Google Shape;81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81302"/>
            <a:ext cx="4076700" cy="2152498"/>
          </a:xfrm>
          <a:prstGeom prst="roundRect">
            <a:avLst>
              <a:gd fmla="val 5196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allforces.com/wp-content/uploads/2006/03/special-characters.jpg" id="811" name="Google Shape;81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505024"/>
            <a:ext cx="3886200" cy="1943101"/>
          </a:xfrm>
          <a:prstGeom prst="roundRect">
            <a:avLst>
              <a:gd fmla="val 5750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9"/>
          <p:cNvSpPr txBox="1"/>
          <p:nvPr>
            <p:ph type="ctrTitle"/>
          </p:nvPr>
        </p:nvSpPr>
        <p:spPr>
          <a:xfrm>
            <a:off x="457200" y="4495802"/>
            <a:ext cx="8229600" cy="144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/>
              <a:t> and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&lt;SPAN&gt;</a:t>
            </a:r>
            <a:r>
              <a:rPr lang="en-US"/>
              <a:t> Block and Inline Elements</a:t>
            </a:r>
            <a:endParaRPr/>
          </a:p>
        </p:txBody>
      </p:sp>
      <p:pic>
        <p:nvPicPr>
          <p:cNvPr descr="http://www.instantshift.com/wp-content/uploads/2009/11/cssbm-02.jpg" id="821" name="Google Shape;82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91679">
            <a:off x="4773825" y="1210905"/>
            <a:ext cx="3657600" cy="2585498"/>
          </a:xfrm>
          <a:prstGeom prst="roundRect">
            <a:avLst>
              <a:gd fmla="val 12629" name="adj"/>
            </a:avLst>
          </a:prstGeom>
          <a:noFill/>
          <a:ln>
            <a:noFill/>
          </a:ln>
        </p:spPr>
      </p:pic>
      <p:pic>
        <p:nvPicPr>
          <p:cNvPr descr="http://i.expression.microsoft.com/dd326790.PixieMill03_09(en-us,MSDN.10).gif" id="822" name="Google Shape;82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48508">
            <a:off x="699797" y="1212846"/>
            <a:ext cx="3532943" cy="2625398"/>
          </a:xfrm>
          <a:prstGeom prst="roundRect">
            <a:avLst>
              <a:gd fmla="val 1262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ctrTitle"/>
          </p:nvPr>
        </p:nvSpPr>
        <p:spPr>
          <a:xfrm>
            <a:off x="2057400" y="3048000"/>
            <a:ext cx="502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Basics</a:t>
            </a:r>
            <a:endParaRPr/>
          </a:p>
        </p:txBody>
      </p:sp>
      <p:sp>
        <p:nvSpPr>
          <p:cNvPr id="119" name="Google Shape;119;p6"/>
          <p:cNvSpPr txBox="1"/>
          <p:nvPr>
            <p:ph idx="1" type="subTitle"/>
          </p:nvPr>
        </p:nvSpPr>
        <p:spPr>
          <a:xfrm>
            <a:off x="2057400" y="3774280"/>
            <a:ext cx="50292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Text, Images, Tables, Forms</a:t>
            </a:r>
            <a:endParaRPr/>
          </a:p>
        </p:txBody>
      </p:sp>
      <p:pic>
        <p:nvPicPr>
          <p:cNvPr descr="C:\downloads\NASA Space Wallpapers\NASA Space Wallpaper 0037.jpg"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403">
            <a:off x="3201386" y="4561481"/>
            <a:ext cx="2970900" cy="2111749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descr="http://www.transcode.org/images/greenHTML.jpg" id="121" name="Google Shape;1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685800"/>
            <a:ext cx="3962400" cy="2057400"/>
          </a:xfrm>
          <a:prstGeom prst="roundRect">
            <a:avLst>
              <a:gd fmla="val 336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www.artistsvalley.com/images/freeIcons.jpg" id="122" name="Google Shape;12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" y="850772"/>
            <a:ext cx="4000500" cy="1816228"/>
          </a:xfrm>
          <a:prstGeom prst="roundRect">
            <a:avLst>
              <a:gd fmla="val 4365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media02.hongkiat.com/table_design/html-table-design.png" id="123" name="Google Shape;123;p6"/>
          <p:cNvPicPr preferRelativeResize="0"/>
          <p:nvPr/>
        </p:nvPicPr>
        <p:blipFill rotWithShape="1">
          <a:blip r:embed="rId6">
            <a:alphaModFix/>
          </a:blip>
          <a:srcRect b="12340" l="0" r="0" t="0"/>
          <a:stretch/>
        </p:blipFill>
        <p:spPr>
          <a:xfrm rot="-8247805">
            <a:off x="440769" y="4634677"/>
            <a:ext cx="2576488" cy="13818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ladybirdcms.com/Sites/1/userFiles/1261/image/icon_UnderConstruction.png" id="124" name="Google Shape;12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20418" y="4267200"/>
            <a:ext cx="1661582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0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and Inline Elements</a:t>
            </a:r>
            <a:endParaRPr/>
          </a:p>
        </p:txBody>
      </p:sp>
      <p:sp>
        <p:nvSpPr>
          <p:cNvPr id="828" name="Google Shape;828;p60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>
                <a:solidFill>
                  <a:srgbClr val="D9EDF1"/>
                </a:solidFill>
              </a:rPr>
              <a:t>Block elements </a:t>
            </a:r>
            <a:r>
              <a:rPr lang="en-US"/>
              <a:t>add a line break before and after them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/>
              <a:t> is a block element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Other block elements are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&lt;table&gt;</a:t>
            </a:r>
            <a:r>
              <a:rPr lang="en-US"/>
              <a:t>,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&lt;hr&gt;</a:t>
            </a:r>
            <a:r>
              <a:rPr lang="en-US"/>
              <a:t>, headings, lists,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/>
              <a:t> and etc.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>
                <a:solidFill>
                  <a:srgbClr val="D9EDF1"/>
                </a:solidFill>
              </a:rPr>
              <a:t>Inline elements </a:t>
            </a:r>
            <a:r>
              <a:rPr lang="en-US"/>
              <a:t>don’t break the text before and after them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&lt;span&gt;</a:t>
            </a:r>
            <a:r>
              <a:rPr lang="en-US"/>
              <a:t> is an inline element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Most HTML elements are inline, e.g.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&lt;a&gt;</a:t>
            </a:r>
            <a:endParaRPr>
              <a:solidFill>
                <a:srgbClr val="D9ED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9" name="Google Shape;829;p60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1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&lt;div&gt; Tag</a:t>
            </a:r>
            <a:endParaRPr/>
          </a:p>
        </p:txBody>
      </p:sp>
      <p:sp>
        <p:nvSpPr>
          <p:cNvPr id="839" name="Google Shape;839;p61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/>
              <a:t> creates logical divisions within a page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56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Block style element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56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Used with CSS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56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Example:</a:t>
            </a:r>
            <a:endParaRPr/>
          </a:p>
        </p:txBody>
      </p:sp>
      <p:sp>
        <p:nvSpPr>
          <p:cNvPr id="840" name="Google Shape;840;p6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1" name="Google Shape;841;p61"/>
          <p:cNvSpPr/>
          <p:nvPr/>
        </p:nvSpPr>
        <p:spPr>
          <a:xfrm>
            <a:off x="612775" y="4800600"/>
            <a:ext cx="7847013" cy="1600438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&lt;div style="font-size:24px; color:red"&gt;DIV example&lt;/div&gt;</a:t>
            </a:r>
            <a:endParaRPr b="1" sz="22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&lt;p&gt;This one is &lt;span style="color:red; font-weight:bold"&gt;only a test&lt;/span&gt;.&lt;/p&gt;</a:t>
            </a:r>
            <a:endParaRPr/>
          </a:p>
        </p:txBody>
      </p:sp>
      <p:pic>
        <p:nvPicPr>
          <p:cNvPr descr="div-and-span" id="842" name="Google Shape;84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2739" y="1882775"/>
            <a:ext cx="4251325" cy="26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61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div-and-span.html</a:t>
            </a:r>
            <a:endParaRPr b="1" sz="26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2"/>
          <p:cNvSpPr txBox="1"/>
          <p:nvPr>
            <p:ph type="ctrTitle"/>
          </p:nvPr>
        </p:nvSpPr>
        <p:spPr>
          <a:xfrm>
            <a:off x="3048000" y="4038600"/>
            <a:ext cx="304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&lt;DIV&gt;</a:t>
            </a:r>
            <a:endParaRPr/>
          </a:p>
        </p:txBody>
      </p:sp>
      <p:sp>
        <p:nvSpPr>
          <p:cNvPr id="853" name="Google Shape;853;p62"/>
          <p:cNvSpPr txBox="1"/>
          <p:nvPr>
            <p:ph idx="1" type="subTitle"/>
          </p:nvPr>
        </p:nvSpPr>
        <p:spPr>
          <a:xfrm>
            <a:off x="3048000" y="4764879"/>
            <a:ext cx="30480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descr="http://www.insofta.com/stock-icons/xp-artistic-icons/preview/insert-div.png" id="854" name="Google Shape;85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1028700"/>
            <a:ext cx="4114800" cy="2628900"/>
          </a:xfrm>
          <a:prstGeom prst="roundRect">
            <a:avLst>
              <a:gd fmla="val 4768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www.russellheimlich.com/blog/wp-content/uploads/2009/09/death-to-div.jpg" id="855" name="Google Shape;855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4245">
            <a:off x="826923" y="1249677"/>
            <a:ext cx="3426976" cy="2373911"/>
          </a:xfrm>
          <a:prstGeom prst="roundRect">
            <a:avLst>
              <a:gd fmla="val 6275" name="adj"/>
            </a:avLst>
          </a:prstGeom>
          <a:solidFill>
            <a:srgbClr val="ECECEC"/>
          </a:solidFill>
          <a:ln cap="flat" cmpd="sng" w="9525">
            <a:solidFill>
              <a:srgbClr val="337D8F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http://html5doctor.com/wp-content/uploads/2009/06/html5-after1.gif" id="856" name="Google Shape;856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711899">
            <a:off x="6587406" y="4710421"/>
            <a:ext cx="1514900" cy="1518686"/>
          </a:xfrm>
          <a:prstGeom prst="roundRect">
            <a:avLst>
              <a:gd fmla="val 4847" name="adj"/>
            </a:avLst>
          </a:prstGeom>
          <a:noFill/>
          <a:ln>
            <a:noFill/>
          </a:ln>
        </p:spPr>
      </p:pic>
      <p:sp>
        <p:nvSpPr>
          <p:cNvPr id="857" name="Google Shape;857;p62"/>
          <p:cNvSpPr/>
          <p:nvPr/>
        </p:nvSpPr>
        <p:spPr>
          <a:xfrm rot="558684">
            <a:off x="676859" y="5160259"/>
            <a:ext cx="2388410" cy="10091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0">
                <a:ln>
                  <a:noFill/>
                </a:ln>
                <a:solidFill>
                  <a:schemeClr val="dk1"/>
                </a:solidFill>
                <a:latin typeface="Consolas"/>
              </a:rPr>
              <a:t>&lt;DIV&gt;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3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&lt;span&gt; Tag</a:t>
            </a:r>
            <a:endParaRPr/>
          </a:p>
        </p:txBody>
      </p:sp>
      <p:sp>
        <p:nvSpPr>
          <p:cNvPr id="867" name="Google Shape;867;p63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Inline style element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Useful for modifying a specific portion of text 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Don't create a separate area			 (paragraph) in the document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Very useful with CSS</a:t>
            </a:r>
            <a:endParaRPr/>
          </a:p>
        </p:txBody>
      </p:sp>
      <p:sp>
        <p:nvSpPr>
          <p:cNvPr id="868" name="Google Shape;868;p63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9" name="Google Shape;869;p63"/>
          <p:cNvSpPr/>
          <p:nvPr/>
        </p:nvSpPr>
        <p:spPr>
          <a:xfrm>
            <a:off x="466725" y="4800362"/>
            <a:ext cx="8208963" cy="1600438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&lt;p&gt;This one is &lt;span style="color:red; font-weight:bold"&gt;only a test&lt;/span&gt;.&lt;/p&gt;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&lt;p&gt;This one is another &lt;span style="font-size:32px; font-weight:bold"&gt;TEST&lt;/span&gt;.&lt;/p&gt;</a:t>
            </a:r>
            <a:endParaRPr/>
          </a:p>
        </p:txBody>
      </p:sp>
      <p:pic>
        <p:nvPicPr>
          <p:cNvPr id="870" name="Google Shape;87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814" y="2362200"/>
            <a:ext cx="2621170" cy="2383660"/>
          </a:xfrm>
          <a:prstGeom prst="roundRect">
            <a:avLst>
              <a:gd fmla="val 4288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871" name="Google Shape;871;p63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lnSpc>
                <a:spcPct val="14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span.html</a:t>
            </a:r>
            <a:endParaRPr b="1" sz="2600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4"/>
          <p:cNvSpPr txBox="1"/>
          <p:nvPr>
            <p:ph type="ctrTitle"/>
          </p:nvPr>
        </p:nvSpPr>
        <p:spPr>
          <a:xfrm>
            <a:off x="1828800" y="2895600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&lt;SPAN&gt;</a:t>
            </a:r>
            <a:endParaRPr/>
          </a:p>
        </p:txBody>
      </p:sp>
      <p:sp>
        <p:nvSpPr>
          <p:cNvPr id="881" name="Google Shape;881;p64"/>
          <p:cNvSpPr txBox="1"/>
          <p:nvPr>
            <p:ph idx="1" type="subTitle"/>
          </p:nvPr>
        </p:nvSpPr>
        <p:spPr>
          <a:xfrm>
            <a:off x="1828800" y="3621879"/>
            <a:ext cx="54864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Live Demo</a:t>
            </a:r>
            <a:endParaRPr/>
          </a:p>
        </p:txBody>
      </p:sp>
      <p:pic>
        <p:nvPicPr>
          <p:cNvPr id="882" name="Google Shape;88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02224">
            <a:off x="5135154" y="839061"/>
            <a:ext cx="3276600" cy="1695450"/>
          </a:xfrm>
          <a:prstGeom prst="roundRect">
            <a:avLst>
              <a:gd fmla="val 8514" name="adj"/>
            </a:avLst>
          </a:prstGeom>
          <a:noFill/>
          <a:ln>
            <a:noFill/>
          </a:ln>
          <a:effectLst>
            <a:outerShdw blurRad="127000" algn="ctr" dir="2700000" dist="38100">
              <a:srgbClr val="000000">
                <a:alpha val="44705"/>
              </a:srgbClr>
            </a:outerShdw>
          </a:effectLst>
        </p:spPr>
      </p:pic>
      <p:pic>
        <p:nvPicPr>
          <p:cNvPr id="883" name="Google Shape;883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1" y="1219200"/>
            <a:ext cx="4805352" cy="1299167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pic>
      <p:sp>
        <p:nvSpPr>
          <p:cNvPr id="884" name="Google Shape;884;p64"/>
          <p:cNvSpPr/>
          <p:nvPr/>
        </p:nvSpPr>
        <p:spPr>
          <a:xfrm>
            <a:off x="609600" y="4876800"/>
            <a:ext cx="7939826" cy="11314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0">
                <a:ln>
                  <a:noFill/>
                </a:ln>
                <a:solidFill>
                  <a:srgbClr val="F6AF2E"/>
                </a:solidFill>
                <a:latin typeface="Consolas"/>
              </a:rPr>
              <a:t>&lt;SPAN&gt;some text&lt;/span&gt;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5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&lt;span&gt;</a:t>
            </a:r>
            <a:endParaRPr/>
          </a:p>
        </p:txBody>
      </p:sp>
      <p:sp>
        <p:nvSpPr>
          <p:cNvPr id="890" name="Google Shape;890;p65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b="0" lang="en-US"/>
              <a:t>A &lt;span&gt; element which is used to color a part of a text:</a:t>
            </a:r>
            <a:endParaRPr/>
          </a:p>
          <a:p>
            <a:pPr indent="0" lvl="0" marL="0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/>
          </a:p>
          <a:p>
            <a:pPr indent="-282575" lvl="0" marL="282575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Char char="◆"/>
            </a:pPr>
            <a:r>
              <a:rPr lang="en-US" sz="2800">
                <a:solidFill>
                  <a:schemeClr val="accent1"/>
                </a:solidFill>
              </a:rPr>
              <a:t>&lt;p&gt;Add the &lt;span class="ingredient"&gt;basil&lt;/span&gt;, &lt;span class="ingredient"&gt;pine nuts&lt;/span&gt; and &lt;span class="ingredient"&gt;garlic&lt;/span&gt; to a blender and blend into a paste.&lt;/p&gt;</a:t>
            </a:r>
            <a:endParaRPr sz="2800">
              <a:solidFill>
                <a:schemeClr val="accent1"/>
              </a:solidFill>
            </a:endParaRPr>
          </a:p>
          <a:p>
            <a:pPr indent="-158115" lvl="0" marL="282575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None/>
            </a:pPr>
            <a:r>
              <a:t/>
            </a:r>
            <a:endParaRPr sz="2800"/>
          </a:p>
        </p:txBody>
      </p:sp>
      <p:sp>
        <p:nvSpPr>
          <p:cNvPr id="891" name="Google Shape;891;p65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Basics</a:t>
            </a:r>
            <a:endParaRPr/>
          </a:p>
        </p:txBody>
      </p:sp>
      <p:sp>
        <p:nvSpPr>
          <p:cNvPr id="897" name="Google Shape;897;p66"/>
          <p:cNvSpPr txBox="1"/>
          <p:nvPr>
            <p:ph idx="1" type="body"/>
          </p:nvPr>
        </p:nvSpPr>
        <p:spPr>
          <a:xfrm>
            <a:off x="1748416" y="2971799"/>
            <a:ext cx="5642984" cy="137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40"/>
              <a:buNone/>
            </a:pPr>
            <a:r>
              <a:rPr lang="en-US" sz="7200"/>
              <a:t>Questions?</a:t>
            </a:r>
            <a:endParaRPr sz="7200"/>
          </a:p>
        </p:txBody>
      </p:sp>
      <p:sp>
        <p:nvSpPr>
          <p:cNvPr id="898" name="Google Shape;898;p66"/>
          <p:cNvSpPr txBox="1"/>
          <p:nvPr/>
        </p:nvSpPr>
        <p:spPr>
          <a:xfrm flipH="1" rot="-9558299">
            <a:off x="7527114" y="4715840"/>
            <a:ext cx="949687" cy="1803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rgbClr val="AEFF0C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b="1" sz="11500">
              <a:solidFill>
                <a:srgbClr val="AEFF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99" name="Google Shape;899;p66"/>
          <p:cNvSpPr txBox="1"/>
          <p:nvPr/>
        </p:nvSpPr>
        <p:spPr>
          <a:xfrm flipH="1" rot="3464797">
            <a:off x="968763" y="4574331"/>
            <a:ext cx="859648" cy="24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rgbClr val="FFBF8B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  <a:endParaRPr b="1" sz="14000">
              <a:solidFill>
                <a:srgbClr val="FFBF8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0" name="Google Shape;900;p66"/>
          <p:cNvSpPr txBox="1"/>
          <p:nvPr/>
        </p:nvSpPr>
        <p:spPr>
          <a:xfrm flipH="1" rot="9535351">
            <a:off x="793612" y="1974335"/>
            <a:ext cx="949687" cy="1401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8EC9D7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8800">
              <a:solidFill>
                <a:srgbClr val="8EC9D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1" name="Google Shape;901;p66"/>
          <p:cNvSpPr txBox="1"/>
          <p:nvPr/>
        </p:nvSpPr>
        <p:spPr>
          <a:xfrm flipH="1" rot="-4843050">
            <a:off x="4765843" y="1417276"/>
            <a:ext cx="859648" cy="19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rgbClr val="FF831D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b="1" sz="11500">
              <a:solidFill>
                <a:srgbClr val="FF831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2" name="Google Shape;902;p66"/>
          <p:cNvSpPr txBox="1"/>
          <p:nvPr/>
        </p:nvSpPr>
        <p:spPr>
          <a:xfrm flipH="1" rot="-1763049">
            <a:off x="7434275" y="1104110"/>
            <a:ext cx="94968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600">
                <a:solidFill>
                  <a:srgbClr val="6C98CB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b="1" sz="15600">
              <a:solidFill>
                <a:srgbClr val="6C98CB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3" name="Google Shape;903;p66"/>
          <p:cNvSpPr txBox="1"/>
          <p:nvPr/>
        </p:nvSpPr>
        <p:spPr>
          <a:xfrm flipH="1" rot="2233443">
            <a:off x="2904475" y="836467"/>
            <a:ext cx="584096" cy="924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ACE500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5600">
              <a:solidFill>
                <a:srgbClr val="ACE5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4" name="Google Shape;904;p66"/>
          <p:cNvSpPr txBox="1"/>
          <p:nvPr/>
        </p:nvSpPr>
        <p:spPr>
          <a:xfrm flipH="1" rot="8530737">
            <a:off x="4871755" y="4985327"/>
            <a:ext cx="64317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4A37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9600">
              <a:solidFill>
                <a:srgbClr val="FF4A3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5" name="Google Shape;905;p66"/>
          <p:cNvSpPr txBox="1"/>
          <p:nvPr/>
        </p:nvSpPr>
        <p:spPr>
          <a:xfrm flipH="1" rot="-8972975">
            <a:off x="2726518" y="4222010"/>
            <a:ext cx="584096" cy="626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AFFAD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3600">
              <a:solidFill>
                <a:srgbClr val="EAFFA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6" name="Google Shape;906;p66"/>
          <p:cNvSpPr txBox="1"/>
          <p:nvPr/>
        </p:nvSpPr>
        <p:spPr>
          <a:xfrm flipH="1" rot="1186146">
            <a:off x="6185957" y="4402802"/>
            <a:ext cx="49937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9966FF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6600">
              <a:solidFill>
                <a:srgbClr val="9966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7" name="Google Shape;907;p66"/>
          <p:cNvSpPr/>
          <p:nvPr/>
        </p:nvSpPr>
        <p:spPr>
          <a:xfrm flipH="1" rot="-2139350">
            <a:off x="2921606" y="2356458"/>
            <a:ext cx="489197" cy="7694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FF6699"/>
                </a:solidFill>
                <a:latin typeface="Corbel"/>
              </a:rPr>
              <a:t>?</a:t>
            </a:r>
          </a:p>
        </p:txBody>
      </p:sp>
      <p:sp>
        <p:nvSpPr>
          <p:cNvPr id="908" name="Google Shape;908;p66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http://academy.telerik.com</a:t>
            </a:r>
            <a:endParaRPr b="1" sz="18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9" name="Google Shape;909;p66"/>
          <p:cNvSpPr/>
          <p:nvPr/>
        </p:nvSpPr>
        <p:spPr>
          <a:xfrm rot="-166249">
            <a:off x="3706139" y="1112341"/>
            <a:ext cx="5048281" cy="4770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EBFFC2"/>
                </a:solidFill>
                <a:latin typeface="Corbel"/>
              </a:rPr>
              <a:t>HTML, Text, Images, Tables, Forms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7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915" name="Google Shape;915;p67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6088" lvl="0" marL="446088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/>
            </a:pPr>
            <a:r>
              <a:rPr lang="en-US" sz="2800"/>
              <a:t>Write an HTML page like the following:</a:t>
            </a:r>
            <a:endParaRPr/>
          </a:p>
          <a:p>
            <a:pPr indent="0" lvl="3" marL="95885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* Use headings and divs</a:t>
            </a:r>
            <a:endParaRPr/>
          </a:p>
          <a:p>
            <a:pPr indent="0" lvl="3" marL="95885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916" name="Google Shape;916;p67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Pics\Headings-paragraph.PNG" id="917" name="Google Shape;91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791" y="2514600"/>
            <a:ext cx="7835324" cy="3733800"/>
          </a:xfrm>
          <a:prstGeom prst="roundRect">
            <a:avLst>
              <a:gd fmla="val 1783" name="adj"/>
            </a:avLst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8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(2)</a:t>
            </a:r>
            <a:endParaRPr/>
          </a:p>
        </p:txBody>
      </p:sp>
      <p:sp>
        <p:nvSpPr>
          <p:cNvPr id="923" name="Google Shape;923;p68"/>
          <p:cNvSpPr txBox="1"/>
          <p:nvPr>
            <p:ph idx="1" type="body"/>
          </p:nvPr>
        </p:nvSpPr>
        <p:spPr>
          <a:xfrm>
            <a:off x="228600" y="8382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6088" lvl="0" marL="446088" rtl="0" algn="l">
              <a:lnSpc>
                <a:spcPct val="132142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 startAt="2"/>
            </a:pPr>
            <a:r>
              <a:rPr lang="en-US" sz="2800"/>
              <a:t>Write an HTML page like the following:</a:t>
            </a:r>
            <a:endParaRPr sz="2800"/>
          </a:p>
          <a:p>
            <a:pPr indent="0" lvl="0" marL="0" rtl="0" algn="l">
              <a:lnSpc>
                <a:spcPct val="132142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	</a:t>
            </a:r>
            <a:endParaRPr/>
          </a:p>
          <a:p>
            <a:pPr indent="0" lvl="0" marL="0" rtl="0" algn="l">
              <a:lnSpc>
                <a:spcPct val="132142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32142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32142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32142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32142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  <a:p>
            <a:pPr indent="-446088" lvl="0" marL="446088" rtl="0" algn="l">
              <a:lnSpc>
                <a:spcPct val="132142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3"/>
            </a:pPr>
            <a:r>
              <a:rPr lang="en-US" sz="2800"/>
              <a:t>Write an HTML page looking like the PNG file named </a:t>
            </a:r>
            <a:r>
              <a:rPr lang="en-US" sz="2800">
                <a:solidFill>
                  <a:srgbClr val="B4DAE4"/>
                </a:solidFill>
              </a:rPr>
              <a:t>3.Introduction.PNG.</a:t>
            </a:r>
            <a:r>
              <a:rPr lang="en-US" sz="2800"/>
              <a:t> Using the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en-US" sz="2800"/>
              <a:t> tag add anchors to the corresponding sections in the same page.</a:t>
            </a:r>
            <a:endParaRPr sz="2800"/>
          </a:p>
        </p:txBody>
      </p:sp>
      <p:sp>
        <p:nvSpPr>
          <p:cNvPr id="924" name="Google Shape;924;p6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Pics\HTML Fundamentals\Lists.PNG" id="925" name="Google Shape;92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441" y="1564272"/>
            <a:ext cx="2847318" cy="3541128"/>
          </a:xfrm>
          <a:prstGeom prst="roundRect">
            <a:avLst>
              <a:gd fmla="val 384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9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(3)</a:t>
            </a:r>
            <a:endParaRPr/>
          </a:p>
        </p:txBody>
      </p:sp>
      <p:sp>
        <p:nvSpPr>
          <p:cNvPr id="931" name="Google Shape;931;p69"/>
          <p:cNvSpPr txBox="1"/>
          <p:nvPr>
            <p:ph idx="1" type="body"/>
          </p:nvPr>
        </p:nvSpPr>
        <p:spPr>
          <a:xfrm>
            <a:off x="228600" y="914400"/>
            <a:ext cx="4724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6088" lvl="0" marL="446088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 startAt="4"/>
            </a:pPr>
            <a:r>
              <a:rPr lang="en-US" sz="2800"/>
              <a:t>Create an user profile Web page </a:t>
            </a:r>
            <a:r>
              <a:rPr lang="en-US" sz="2800">
                <a:solidFill>
                  <a:srgbClr val="B4DAE4"/>
                </a:solidFill>
              </a:rPr>
              <a:t>Profile.html</a:t>
            </a:r>
            <a:r>
              <a:rPr lang="en-US" sz="2800"/>
              <a:t>, friends page named </a:t>
            </a:r>
            <a:r>
              <a:rPr lang="en-US" sz="2800">
                <a:solidFill>
                  <a:srgbClr val="B4DAE4"/>
                </a:solidFill>
              </a:rPr>
              <a:t>Friends.html</a:t>
            </a:r>
            <a:r>
              <a:rPr lang="en-US" sz="2800"/>
              <a:t> and info page named </a:t>
            </a:r>
            <a:r>
              <a:rPr lang="en-US" sz="2800">
                <a:solidFill>
                  <a:srgbClr val="B4DAE4"/>
                </a:solidFill>
              </a:rPr>
              <a:t>Info.html</a:t>
            </a:r>
            <a:r>
              <a:rPr lang="en-US" sz="2800"/>
              <a:t>. Link them to one another using </a:t>
            </a:r>
            <a:r>
              <a:rPr lang="en-US" sz="2800">
                <a:solidFill>
                  <a:srgbClr val="B4DAE4"/>
                </a:solidFill>
              </a:rPr>
              <a:t>&lt;a&gt; </a:t>
            </a:r>
            <a:r>
              <a:rPr lang="en-US" sz="2800"/>
              <a:t>tag.</a:t>
            </a:r>
            <a:endParaRPr sz="2800"/>
          </a:p>
        </p:txBody>
      </p:sp>
      <p:sp>
        <p:nvSpPr>
          <p:cNvPr id="932" name="Google Shape;932;p69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Pics\HTML Fundamentals\Friends.PNG" id="933" name="Google Shape;93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1" y="1087778"/>
            <a:ext cx="3563726" cy="2068754"/>
          </a:xfrm>
          <a:prstGeom prst="roundRect">
            <a:avLst>
              <a:gd fmla="val 4242" name="adj"/>
            </a:avLst>
          </a:prstGeom>
          <a:noFill/>
          <a:ln>
            <a:noFill/>
          </a:ln>
        </p:spPr>
      </p:pic>
      <p:pic>
        <p:nvPicPr>
          <p:cNvPr descr="C:\Pics\HTML Fundamentals\Info.PNG" id="934" name="Google Shape;934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929874"/>
            <a:ext cx="3563727" cy="1653625"/>
          </a:xfrm>
          <a:prstGeom prst="roundRect">
            <a:avLst>
              <a:gd fmla="val 3876" name="adj"/>
            </a:avLst>
          </a:prstGeom>
          <a:noFill/>
          <a:ln>
            <a:noFill/>
          </a:ln>
        </p:spPr>
      </p:pic>
      <p:pic>
        <p:nvPicPr>
          <p:cNvPr descr="C:\Pics\HTML Fundamentals\Profile.PNG" id="935" name="Google Shape;935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401" y="3429000"/>
            <a:ext cx="3563726" cy="3154499"/>
          </a:xfrm>
          <a:prstGeom prst="roundRect">
            <a:avLst>
              <a:gd fmla="val 183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Structure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HTML is comprised of “elements” and “tags”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 sz="2800"/>
              <a:t>Begins with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lang="en-US" sz="2800"/>
              <a:t> and ends with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  <a:p>
            <a:pPr indent="-15811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60"/>
              <a:buChar char="◆"/>
            </a:pPr>
            <a:r>
              <a:rPr lang="en-US" sz="2800"/>
              <a:t>Elements (tags) are nested one inside another:</a:t>
            </a:r>
            <a:endParaRPr/>
          </a:p>
          <a:p>
            <a:pPr indent="-15811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60"/>
              <a:buChar char="◆"/>
            </a:pPr>
            <a:r>
              <a:rPr lang="en-US" sz="2800"/>
              <a:t>Tags have attributes:</a:t>
            </a:r>
            <a:endParaRPr/>
          </a:p>
          <a:p>
            <a:pPr indent="-15811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60"/>
              <a:buChar char="◆"/>
            </a:pPr>
            <a:r>
              <a:rPr lang="en-US" sz="2800"/>
              <a:t>HTML describes structure using two main sections: </a:t>
            </a:r>
            <a:endParaRPr sz="2800"/>
          </a:p>
          <a:p>
            <a:pPr indent="-15811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>
              <a:solidFill>
                <a:srgbClr val="D9ED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60"/>
              <a:buChar char="◆"/>
            </a:pP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n-US" sz="2800"/>
              <a:t> and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</p:txBody>
      </p:sp>
      <p:sp>
        <p:nvSpPr>
          <p:cNvPr id="135" name="Google Shape;135;p7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612776" y="4436218"/>
            <a:ext cx="7918448" cy="424732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&lt;html&gt; &lt;head&gt;&lt;/head&gt; &lt;body&gt;&lt;/body&gt; &lt;/html&gt;</a:t>
            </a:r>
            <a:endParaRPr b="1" i="0" sz="24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590317" y="5589357"/>
            <a:ext cx="7918448" cy="424732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&lt;img src="logo.jpg" alt="logo" /&gt;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0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(4)</a:t>
            </a:r>
            <a:endParaRPr/>
          </a:p>
        </p:txBody>
      </p:sp>
      <p:sp>
        <p:nvSpPr>
          <p:cNvPr id="941" name="Google Shape;941;p70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2" name="Google Shape;942;p70"/>
          <p:cNvSpPr txBox="1"/>
          <p:nvPr/>
        </p:nvSpPr>
        <p:spPr>
          <a:xfrm>
            <a:off x="228600" y="914400"/>
            <a:ext cx="870585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6088" lvl="0" marL="446088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Corbel"/>
              <a:buAutoNum type="arabicPeriod" startAt="5"/>
            </a:pPr>
            <a:r>
              <a:rPr b="1" lang="en-US" sz="28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Create a Web site like the following:</a:t>
            </a:r>
            <a:endParaRPr/>
          </a:p>
          <a:p>
            <a:pPr indent="-321628" lvl="0" marL="446088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Corbel"/>
              <a:buNone/>
            </a:pPr>
            <a:r>
              <a:t/>
            </a:r>
            <a:endParaRPr b="1" sz="2800">
              <a:solidFill>
                <a:srgbClr val="EBFFD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21628" lvl="0" marL="446088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Corbel"/>
              <a:buNone/>
            </a:pPr>
            <a:r>
              <a:t/>
            </a:r>
            <a:endParaRPr b="1" sz="2800">
              <a:solidFill>
                <a:srgbClr val="EBFFD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21628" lvl="0" marL="446088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Corbel"/>
              <a:buNone/>
            </a:pPr>
            <a:r>
              <a:t/>
            </a:r>
            <a:endParaRPr b="1" sz="2800">
              <a:solidFill>
                <a:srgbClr val="EBFFD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21628" lvl="0" marL="446088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Corbel"/>
              <a:buNone/>
            </a:pPr>
            <a:r>
              <a:t/>
            </a:r>
            <a:endParaRPr b="1" sz="2800">
              <a:solidFill>
                <a:srgbClr val="EBFFD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21628" lvl="0" marL="446088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Corbel"/>
              <a:buNone/>
            </a:pPr>
            <a:r>
              <a:t/>
            </a:r>
            <a:endParaRPr b="1" sz="2800">
              <a:solidFill>
                <a:srgbClr val="EBFFD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21628" lvl="0" marL="446088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Corbel"/>
              <a:buNone/>
            </a:pPr>
            <a:r>
              <a:t/>
            </a:r>
            <a:endParaRPr b="1" sz="2800">
              <a:solidFill>
                <a:srgbClr val="EBFFD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21628" lvl="0" marL="446088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Corbel"/>
              <a:buNone/>
            </a:pPr>
            <a:r>
              <a:t/>
            </a:r>
            <a:endParaRPr b="1" sz="2800">
              <a:solidFill>
                <a:srgbClr val="EBFFD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240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b="1" lang="en-US" sz="28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	See the image </a:t>
            </a:r>
            <a:r>
              <a:rPr b="1" lang="en-US" sz="2800">
                <a:solidFill>
                  <a:srgbClr val="D9EDF1"/>
                </a:solidFill>
                <a:latin typeface="Corbel"/>
                <a:ea typeface="Corbel"/>
                <a:cs typeface="Corbel"/>
                <a:sym typeface="Corbel"/>
              </a:rPr>
              <a:t>InetJava-site.png</a:t>
            </a:r>
            <a:r>
              <a:rPr b="1" lang="en-US" sz="2800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b="1" sz="2800">
              <a:solidFill>
                <a:srgbClr val="D9EDF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Sample-site" id="943" name="Google Shape;94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42732"/>
            <a:ext cx="6167438" cy="440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Code Formatting</a:t>
            </a:r>
            <a:endParaRPr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The HTML source code should be formatted to increase readability and facilitate debugging.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 sz="2800"/>
              <a:t>Every block element should start on a new line.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 sz="2800"/>
              <a:t>Every nested (block) element should be indented.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 sz="2800"/>
              <a:t>Browsers ignore multiple whitespaces in the page source, so formatting is harmless.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For performance reasons, formatting can be sacrificed.</a:t>
            </a:r>
            <a:endParaRPr/>
          </a:p>
          <a:p>
            <a:pPr indent="-952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D9ED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5811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  <a:p>
            <a:pPr indent="-15811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  <a:p>
            <a:pPr indent="-15811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</p:txBody>
      </p:sp>
      <p:sp>
        <p:nvSpPr>
          <p:cNvPr id="148" name="Google Shape;148;p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HTML Page</a:t>
            </a:r>
            <a:endParaRPr/>
          </a:p>
        </p:txBody>
      </p:sp>
      <p:sp>
        <p:nvSpPr>
          <p:cNvPr id="158" name="Google Shape;158;p9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541338" y="1628775"/>
            <a:ext cx="7991475" cy="3250121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&lt;title&gt;My First HTML Page&lt;/title&gt;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  &lt;p&gt;This is some text...&lt;/p&gt;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&lt;/body&gt;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1" i="0" sz="24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My-First-HTML-Page-IE"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0663" y="4221163"/>
            <a:ext cx="5556250" cy="22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9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test.html</a:t>
            </a:r>
            <a:endParaRPr b="1" i="0" sz="2800" u="none" cap="none" strike="noStrike">
              <a:solidFill>
                <a:srgbClr val="EAFFC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lerik-PowerPoint-Theme">
  <a:themeElements>
    <a:clrScheme name="Telerik Colors Theme">
      <a:dk1>
        <a:srgbClr val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2007-12-08T16:03:35Z</dcterms:created>
  <dc:creator>Svetlin Nakov</dc:creator>
</cp:coreProperties>
</file>