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9BA4D-C936-4BDB-8D37-55B7060AD2A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CD24A-B9CF-4712-B8F2-4DDA42CF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C6BC4-8009-4F8D-AF57-611BD698ACF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CF8B3-4A2B-44C6-A2CD-8708619D4E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9C45E-E25F-43C8-9948-A32B38CDDEB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07800B-49EC-46FB-B709-FC32A7A74FF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9E005-3D91-401F-A4E1-D9156997F6C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35C7C-A7BA-4128-8297-0D7F8BAE77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F592C-D993-4948-8383-6C3E8E13AFE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490BF-3E95-4924-8009-B3CC1656306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29DA-8BD2-4692-A36C-2F9CB53D6E7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D94E-A1EF-C7EE-B6BC-2236741E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2FADC-44E4-2C94-6FBC-9B18767DC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D031-EE6F-ED8A-FD4D-B23A0549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20FD-06FD-19AD-2F40-F9C0BD1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351F-5128-3168-CF7E-6A7CB5CB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1058-DD6C-4864-50A4-E6F1C749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06F63-F727-FA74-3BCA-C77DAD25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254-B7DB-4F11-FE48-7A5C90C7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1ACE-7205-14CE-0B54-8884E4C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FA33-50FC-882C-994C-D360A971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A2743-AA73-DA51-29D7-3B63A704C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276FF-5D56-7071-A8B4-730F28CCA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C7EF-3B5C-D9D9-B4F1-327B54A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F82B-02EF-A95A-AF42-079A76CD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D617-3A6E-EF07-23E2-DDFDAD85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D0D-9E1A-E338-1A9A-6E7279C2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8FDA-0F79-E01B-AFE3-96F9D21F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71FA-757A-F559-6747-8A9A017B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94D4-E816-92FC-1CF9-207453C1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1F10-DC42-7E56-6451-37CD93E8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9FCB-3023-48EE-B5C3-C0A13A67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14318-ADD0-F17B-9D3B-C8BED8BA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EE8A-6040-D8F0-7FDE-FAE9AC0A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BAAF-7105-28ED-3232-9333A8AF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4615-3D0E-A509-D239-BDA35B87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74FB-D4C3-C782-755A-C78AB791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D4FB-AFDF-0F0D-15CF-9EFE449E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EDCBB-202A-741E-8311-64C039E70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1CD8-7499-9724-6467-D71AE06E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8814-63A6-4A61-F34A-FD95732A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CF14-6480-704A-3C3B-30E289A3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6610-D365-95AE-BA4A-401A60EA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2BA3-59DD-406F-5129-57F2902BF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BB72-398A-23D2-0750-2F5FDADA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38A7E-F98B-5201-CE6A-2960A6C90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32F7C-2282-766F-5A5C-DF99694A8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CD2A-5ABD-5249-8253-1D60EB10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4C4DD-52CA-9D29-7140-E09BF9AC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4A165-1890-9717-E776-A455FE2F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653E-AE6F-68F0-B1AB-0C091F3F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3A5AA-B337-6172-8099-FDC9B74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7A0D-CAA5-AB08-6492-0DCE1355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5099-489D-B052-EFB4-20B07CDE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594C7-1E91-5FC7-79F8-86AD30A7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1C71A-DDE3-B2A2-730C-12980D37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34924-D1C9-F727-7AB8-1A651501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8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A073-7178-5590-4DF5-04D31569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6687-BE4C-7B99-0777-B433DF22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30387-6479-8B88-AF65-9A2D2CB74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B1D5C-B787-AB0A-8720-6E5CBCEA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5F572-4A69-C3D3-4162-6C32284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6F09-5E4C-22BE-322D-3A12CBF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A966-96DA-672F-BBBC-D5239C7A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23E1D-EC1A-F3D7-2C16-ABFD07AA0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5F572-0BDB-A76A-EDF3-5D39D483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B128-514A-0919-83B8-3CA124F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BD1AF-13F3-6156-82FE-3F4C8007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16F19-E9C2-BECD-0366-DEDC404A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4839B-F31F-668B-29CC-8FDE82CF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0D5B-AE31-7C27-B0C5-D0F68305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2329-8EDC-8A4F-1775-9EE5A108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0EE1-4738-4005-8456-7C51B897AA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4104-558D-ADCC-0D0E-8EF38216B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0F2F-0B4D-94DA-D270-640199BC8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FD9C7-584D-1AD7-D68B-E6583B6EE6AE}"/>
              </a:ext>
            </a:extLst>
          </p:cNvPr>
          <p:cNvSpPr txBox="1"/>
          <p:nvPr/>
        </p:nvSpPr>
        <p:spPr>
          <a:xfrm>
            <a:off x="2582064" y="1800325"/>
            <a:ext cx="7027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-300" dirty="0">
                <a:latin typeface="Mont Heavy DEMO" panose="00000A00000000000000" pitchFamily="50" charset="0"/>
              </a:rPr>
              <a:t>Fundamentals of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82652-DAC0-0BE1-090B-270B7429C476}"/>
              </a:ext>
            </a:extLst>
          </p:cNvPr>
          <p:cNvSpPr txBox="1"/>
          <p:nvPr/>
        </p:nvSpPr>
        <p:spPr>
          <a:xfrm>
            <a:off x="4852871" y="4036959"/>
            <a:ext cx="24862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spc="-300" dirty="0">
                <a:latin typeface="Mont Heavy DEMO" panose="00000A00000000000000" pitchFamily="50" charset="0"/>
              </a:rPr>
              <a:t>SESSION 7</a:t>
            </a:r>
          </a:p>
          <a:p>
            <a:pPr algn="ctr"/>
            <a:endParaRPr lang="en-US" sz="800" spc="-300" dirty="0">
              <a:latin typeface="Mont Heavy DEMO" panose="00000A00000000000000" pitchFamily="50" charset="0"/>
            </a:endParaRPr>
          </a:p>
          <a:p>
            <a:pPr algn="ctr"/>
            <a:r>
              <a:rPr lang="en-US" sz="2400" spc="-300" dirty="0">
                <a:latin typeface="Mont Heavy DEMO" panose="00000A00000000000000" pitchFamily="50" charset="0"/>
              </a:rPr>
              <a:t>BY</a:t>
            </a:r>
          </a:p>
          <a:p>
            <a:pPr algn="ctr"/>
            <a:r>
              <a:rPr lang="en-US" sz="3600" spc="-300">
                <a:latin typeface="Mont Heavy DEMO" panose="00000A00000000000000" pitchFamily="50" charset="0"/>
              </a:rPr>
              <a:t>Azar Ejaz Ateeq</a:t>
            </a:r>
            <a:endParaRPr lang="en-US" sz="3600" spc="-300" dirty="0">
              <a:latin typeface="Mont Heavy DEMO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AutoShape 2"/>
          <p:cNvSpPr>
            <a:spLocks noGrp="1" noChangeArrowheads="1"/>
          </p:cNvSpPr>
          <p:nvPr>
            <p:ph type="title"/>
          </p:nvPr>
        </p:nvSpPr>
        <p:spPr>
          <a:xfrm>
            <a:off x="1441938" y="274638"/>
            <a:ext cx="9994000" cy="1143000"/>
          </a:xfrm>
        </p:spPr>
        <p:txBody>
          <a:bodyPr>
            <a:noAutofit/>
          </a:bodyPr>
          <a:lstStyle/>
          <a:p>
            <a:pPr marL="1376363" indent="-1376363" algn="r"/>
            <a:r>
              <a:rPr lang="en-US" sz="3200" b="1" dirty="0">
                <a:solidFill>
                  <a:schemeClr val="bg1"/>
                </a:solidFill>
              </a:rPr>
              <a:t>Developing Plans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00106" y="1828800"/>
            <a:ext cx="11182293" cy="5029200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40000"/>
              </a:spcBef>
              <a:buNone/>
            </a:pPr>
            <a:r>
              <a:rPr lang="en-US" sz="2000" b="1" dirty="0"/>
              <a:t>       </a:t>
            </a:r>
            <a:r>
              <a:rPr lang="en-US" sz="2400" b="1" u="sng" dirty="0"/>
              <a:t>Contingency Factors in a Manager’s Planning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sz="2000" b="1" dirty="0"/>
              <a:t>         Manager’s level in the organization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dirty="0"/>
              <a:t>Strategic plans at higher levels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dirty="0"/>
              <a:t>Operational plans at lower levels</a:t>
            </a:r>
          </a:p>
          <a:p>
            <a:pPr marL="457200" lvl="1" indent="0" eaLnBrk="1" hangingPunct="1">
              <a:spcBef>
                <a:spcPct val="40000"/>
              </a:spcBef>
              <a:buNone/>
            </a:pPr>
            <a:r>
              <a:rPr lang="en-US" sz="2000" b="1" dirty="0"/>
              <a:t>Degree of environmental uncertainty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dirty="0"/>
              <a:t>Stable environment: specific plans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dirty="0"/>
              <a:t>Dynamic environment: specific but flexible plans</a:t>
            </a:r>
          </a:p>
          <a:p>
            <a:pPr marL="457200" lvl="1" indent="0" eaLnBrk="1" hangingPunct="1">
              <a:spcBef>
                <a:spcPct val="40000"/>
              </a:spcBef>
              <a:buNone/>
            </a:pPr>
            <a:r>
              <a:rPr lang="en-US" sz="2000" b="1" dirty="0"/>
              <a:t>Length of future commitments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b="1" dirty="0"/>
              <a:t>Commitment Concept:</a:t>
            </a:r>
            <a:r>
              <a:rPr lang="en-US" dirty="0"/>
              <a:t> current plans affecting future commitments must be sufficiently long-term to meet those commitments.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B2BA38A-9D10-4E0E-A5B9-AEACFCAA8088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122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AutoShape 2"/>
          <p:cNvSpPr>
            <a:spLocks noGrp="1" noChangeArrowheads="1"/>
          </p:cNvSpPr>
          <p:nvPr>
            <p:ph type="title"/>
          </p:nvPr>
        </p:nvSpPr>
        <p:spPr>
          <a:xfrm>
            <a:off x="1559168" y="457200"/>
            <a:ext cx="10023231" cy="9144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>
                <a:solidFill>
                  <a:schemeClr val="bg1"/>
                </a:solidFill>
              </a:rPr>
              <a:t>Approaches to Planning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24063" y="2061591"/>
            <a:ext cx="10288479" cy="372427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2000" b="1" dirty="0"/>
              <a:t>Establishing a formal planning department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800" dirty="0"/>
              <a:t>A group of planning specialists who help managers write organizational plans.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800" dirty="0"/>
              <a:t>Planning is a function of management; it should never become the sole responsibility of planners.</a:t>
            </a:r>
          </a:p>
          <a:p>
            <a:pPr marL="0" lvl="1" indent="0" eaLnBrk="1" hangingPunct="1">
              <a:spcBef>
                <a:spcPct val="5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2000" b="1" dirty="0"/>
              <a:t>Involving organizational members in the process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800" dirty="0"/>
              <a:t>Plans are developed by members of organizational units at various levels and then coordinated with other units across the organization.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578F268-BB5B-4347-AC0B-D3ECAB99951E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716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AutoShape 2"/>
          <p:cNvSpPr>
            <a:spLocks noGrp="1" noChangeArrowheads="1"/>
          </p:cNvSpPr>
          <p:nvPr>
            <p:ph type="title"/>
          </p:nvPr>
        </p:nvSpPr>
        <p:spPr>
          <a:xfrm>
            <a:off x="1477108" y="274638"/>
            <a:ext cx="10105291" cy="1143000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sz="2800" b="1" dirty="0">
                <a:solidFill>
                  <a:schemeClr val="bg1"/>
                </a:solidFill>
              </a:rPr>
              <a:t>Contemporary Issues in Planning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704907" y="1728376"/>
            <a:ext cx="10517275" cy="5181600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2000" b="1" dirty="0"/>
              <a:t>Criticisms of Planning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Planning may create rigidity.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Plans cannot be developed for dynamic environments.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Formal plans cannot replace intuition and creativity.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Planning focuses managers’ attention on today’s competition not tomorrow’s survival.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Formal planning reinforces today’s success, which may lead to tomorrow’s failure.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US" sz="2000" b="1" dirty="0"/>
              <a:t>Effective Planning in Dynamic Environments</a:t>
            </a:r>
          </a:p>
          <a:p>
            <a:pPr>
              <a:spcBef>
                <a:spcPct val="40000"/>
              </a:spcBef>
            </a:pPr>
            <a:r>
              <a:rPr lang="en-US" sz="1600" dirty="0"/>
              <a:t>Develop plans that are specific but flexible.</a:t>
            </a:r>
          </a:p>
          <a:p>
            <a:pPr>
              <a:spcBef>
                <a:spcPct val="40000"/>
              </a:spcBef>
            </a:pPr>
            <a:r>
              <a:rPr lang="en-US" sz="1600" dirty="0"/>
              <a:t>Understand that planning is an ongoing process.</a:t>
            </a:r>
          </a:p>
          <a:p>
            <a:pPr>
              <a:spcBef>
                <a:spcPct val="40000"/>
              </a:spcBef>
            </a:pPr>
            <a:r>
              <a:rPr lang="en-US" sz="1600" dirty="0"/>
              <a:t>Change plans when conditions warrant.</a:t>
            </a:r>
          </a:p>
          <a:p>
            <a:pPr>
              <a:spcBef>
                <a:spcPct val="40000"/>
              </a:spcBef>
            </a:pPr>
            <a:r>
              <a:rPr lang="en-US" sz="1600" dirty="0"/>
              <a:t>Persistence in planning eventually pay off.</a:t>
            </a:r>
          </a:p>
          <a:p>
            <a:pPr>
              <a:spcBef>
                <a:spcPct val="40000"/>
              </a:spcBef>
            </a:pPr>
            <a:r>
              <a:rPr lang="en-US" sz="1600" dirty="0"/>
              <a:t>Flatten the organizational hierarchy to foster the development of planning skills at all organizational levels.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en-US" sz="1600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058C98F-FEFB-44A2-9384-CA1A3519D19D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595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6B29B-4509-8372-1536-72B0E112C477}"/>
              </a:ext>
            </a:extLst>
          </p:cNvPr>
          <p:cNvSpPr txBox="1"/>
          <p:nvPr/>
        </p:nvSpPr>
        <p:spPr>
          <a:xfrm>
            <a:off x="3735848" y="3551285"/>
            <a:ext cx="4855768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spc="-300" dirty="0">
                <a:solidFill>
                  <a:srgbClr val="080349"/>
                </a:solidFill>
                <a:latin typeface="Algerian" panose="04020705040A02060702" pitchFamily="82" charset="0"/>
              </a:rPr>
              <a:t>THANK YOU</a:t>
            </a:r>
            <a:endParaRPr kumimoji="0" lang="en-US" sz="6600" b="1" u="none" strike="noStrike" kern="1200" cap="none" spc="-300" normalizeH="0" baseline="0" noProof="0" dirty="0">
              <a:ln>
                <a:noFill/>
              </a:ln>
              <a:solidFill>
                <a:srgbClr val="080349"/>
              </a:solidFill>
              <a:effectLst/>
              <a:uLnTx/>
              <a:uFillTx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0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25A627-8292-FA04-1847-242A68F1DC71}"/>
              </a:ext>
            </a:extLst>
          </p:cNvPr>
          <p:cNvSpPr txBox="1"/>
          <p:nvPr/>
        </p:nvSpPr>
        <p:spPr>
          <a:xfrm>
            <a:off x="3683265" y="3063760"/>
            <a:ext cx="515346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000" b="1" dirty="0">
                <a:latin typeface="Calibri" pitchFamily="34" charset="0"/>
              </a:rPr>
              <a:t>Chapter 4 </a:t>
            </a:r>
          </a:p>
          <a:p>
            <a:r>
              <a:rPr lang="en-US" sz="3600" b="1" dirty="0"/>
              <a:t>Planning and Goal-Setting</a:t>
            </a:r>
          </a:p>
        </p:txBody>
      </p:sp>
    </p:spTree>
    <p:extLst>
      <p:ext uri="{BB962C8B-B14F-4D97-AF65-F5344CB8AC3E}">
        <p14:creationId xmlns:p14="http://schemas.microsoft.com/office/powerpoint/2010/main" val="29822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65384" y="274638"/>
            <a:ext cx="10117015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>
                <a:solidFill>
                  <a:schemeClr val="bg1"/>
                </a:solidFill>
              </a:rPr>
              <a:t>Steps in Planning Process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20800" y="1479962"/>
            <a:ext cx="10281138" cy="5334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 2"/>
              <a:buNone/>
            </a:pPr>
            <a:r>
              <a:rPr lang="en-US" sz="2800" dirty="0"/>
              <a:t>Step 1</a:t>
            </a:r>
          </a:p>
          <a:p>
            <a:pPr>
              <a:lnSpc>
                <a:spcPct val="150000"/>
              </a:lnSpc>
              <a:buFont typeface="Wingdings 2"/>
              <a:buNone/>
            </a:pPr>
            <a:r>
              <a:rPr lang="en-US" sz="3200" dirty="0"/>
              <a:t>Step 2 </a:t>
            </a:r>
          </a:p>
          <a:p>
            <a:pPr>
              <a:lnSpc>
                <a:spcPct val="150000"/>
              </a:lnSpc>
              <a:buFont typeface="Wingdings 2"/>
              <a:buNone/>
            </a:pPr>
            <a:r>
              <a:rPr lang="en-US" sz="3200" dirty="0"/>
              <a:t>Step 3 </a:t>
            </a:r>
          </a:p>
          <a:p>
            <a:pPr>
              <a:lnSpc>
                <a:spcPct val="150000"/>
              </a:lnSpc>
              <a:buFont typeface="Wingdings 2"/>
              <a:buNone/>
            </a:pPr>
            <a:r>
              <a:rPr lang="en-US" sz="3200" dirty="0"/>
              <a:t>Step 4 </a:t>
            </a:r>
          </a:p>
          <a:p>
            <a:pPr>
              <a:lnSpc>
                <a:spcPct val="150000"/>
              </a:lnSpc>
              <a:buFont typeface="Wingdings 2"/>
              <a:buNone/>
            </a:pPr>
            <a:r>
              <a:rPr lang="en-US" sz="3200" dirty="0"/>
              <a:t>Step 5</a:t>
            </a:r>
          </a:p>
          <a:p>
            <a:pPr>
              <a:lnSpc>
                <a:spcPct val="150000"/>
              </a:lnSpc>
              <a:buFont typeface="Wingdings 2"/>
              <a:buNone/>
            </a:pPr>
            <a:r>
              <a:rPr lang="en-US" sz="3200" dirty="0"/>
              <a:t>Step 6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267200" y="1219200"/>
          <a:ext cx="6502400" cy="533400"/>
        </p:xfrm>
        <a:graphic>
          <a:graphicData uri="http://schemas.openxmlformats.org/drawingml/2006/table">
            <a:tbl>
              <a:tblPr/>
              <a:tblGrid>
                <a:gridCol w="650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Stating Organizational Objectives </a:t>
                      </a:r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267202" y="2209802"/>
          <a:ext cx="6502399" cy="457199"/>
        </p:xfrm>
        <a:graphic>
          <a:graphicData uri="http://schemas.openxmlformats.org/drawingml/2006/table">
            <a:tbl>
              <a:tblPr/>
              <a:tblGrid>
                <a:gridCol w="650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Listing alternative ways of reaching objectives</a:t>
                      </a:r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267200" y="2971800"/>
          <a:ext cx="6502400" cy="685800"/>
        </p:xfrm>
        <a:graphic>
          <a:graphicData uri="http://schemas.openxmlformats.org/drawingml/2006/table">
            <a:tbl>
              <a:tblPr/>
              <a:tblGrid>
                <a:gridCol w="650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Developing premises upon which each alternative is based </a:t>
                      </a:r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67201" y="4008120"/>
          <a:ext cx="6542785" cy="609600"/>
        </p:xfrm>
        <a:graphic>
          <a:graphicData uri="http://schemas.openxmlformats.org/drawingml/2006/table">
            <a:tbl>
              <a:tblPr/>
              <a:tblGrid>
                <a:gridCol w="654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Choosing best alternative for reaching objectives</a:t>
                      </a:r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267200" y="5029200"/>
          <a:ext cx="6604000" cy="457200"/>
        </p:xfrm>
        <a:graphic>
          <a:graphicData uri="http://schemas.openxmlformats.org/drawingml/2006/table">
            <a:tbl>
              <a:tblPr/>
              <a:tblGrid>
                <a:gridCol w="66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Developing plans to pursue chosen alternative </a:t>
                      </a:r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267200" y="5791200"/>
          <a:ext cx="6604000" cy="609600"/>
        </p:xfrm>
        <a:graphic>
          <a:graphicData uri="http://schemas.openxmlformats.org/drawingml/2006/table">
            <a:tbl>
              <a:tblPr/>
              <a:tblGrid>
                <a:gridCol w="66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Putting plans into</a:t>
                      </a:r>
                      <a:r>
                        <a:rPr lang="en-US" baseline="0" dirty="0"/>
                        <a:t> action </a:t>
                      </a:r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7061200" y="1787236"/>
            <a:ext cx="101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086140" y="2655455"/>
            <a:ext cx="8128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086139" y="3657600"/>
            <a:ext cx="101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086139" y="4648200"/>
            <a:ext cx="868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080598" y="5486400"/>
            <a:ext cx="74505" cy="295564"/>
          </a:xfrm>
          <a:prstGeom prst="downArrow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679FCA3B-5FF4-4832-9109-9740FFB5B325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3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724395" y="985652"/>
            <a:ext cx="11115304" cy="3882180"/>
          </a:xfrm>
        </p:spPr>
        <p:txBody>
          <a:bodyPr>
            <a:normAutofit/>
          </a:bodyPr>
          <a:lstStyle/>
          <a:p>
            <a:pPr marL="0" indent="0" algn="r" eaLnBrk="1" hangingPunct="1">
              <a:buNone/>
            </a:pPr>
            <a:r>
              <a:rPr lang="en-US" sz="2800" b="1" dirty="0">
                <a:solidFill>
                  <a:schemeClr val="bg1"/>
                </a:solidFill>
              </a:rPr>
              <a:t>Traditional Goal Setting</a:t>
            </a:r>
          </a:p>
          <a:p>
            <a:pPr marL="0" indent="0" eaLnBrk="1" hangingPunct="1">
              <a:buNone/>
            </a:pPr>
            <a:endParaRPr lang="en-US" sz="1900" dirty="0"/>
          </a:p>
          <a:p>
            <a:pPr eaLnBrk="1" hangingPunct="1"/>
            <a:r>
              <a:rPr lang="en-US" sz="1900" dirty="0"/>
              <a:t>Broad goals are set at the top of the organization.</a:t>
            </a:r>
          </a:p>
          <a:p>
            <a:pPr eaLnBrk="1" hangingPunct="1"/>
            <a:r>
              <a:rPr lang="en-US" sz="1900" dirty="0"/>
              <a:t>Goals are then broken into sub goals for each organizational level.</a:t>
            </a:r>
          </a:p>
          <a:p>
            <a:pPr eaLnBrk="1" hangingPunct="1"/>
            <a:r>
              <a:rPr lang="en-US" sz="1900" dirty="0"/>
              <a:t>Assumes that top management knows best because they can see the “big picture.”</a:t>
            </a:r>
          </a:p>
          <a:p>
            <a:pPr eaLnBrk="1" hangingPunct="1"/>
            <a:r>
              <a:rPr lang="en-US" sz="1900" dirty="0"/>
              <a:t>Goals are intended to direct, guide and constrain from above.</a:t>
            </a:r>
          </a:p>
          <a:p>
            <a:pPr eaLnBrk="1" hangingPunct="1"/>
            <a:r>
              <a:rPr lang="en-US" sz="1900" dirty="0"/>
              <a:t>Goals lose clarity and focus as lower-level managers attempt to interpret and define the goals for their areas of responsibility</a:t>
            </a:r>
            <a:r>
              <a:rPr lang="en-US" dirty="0"/>
              <a:t>.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D64EC87E-95EB-4B07-A117-DF4DDA530B45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257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748145" y="1027216"/>
            <a:ext cx="10925298" cy="5105400"/>
          </a:xfrm>
        </p:spPr>
        <p:txBody>
          <a:bodyPr>
            <a:normAutofit/>
          </a:bodyPr>
          <a:lstStyle/>
          <a:p>
            <a:pPr marL="0" indent="0" algn="r" eaLnBrk="1" hangingPunct="1">
              <a:buNone/>
            </a:pPr>
            <a:r>
              <a:rPr lang="en-US" sz="2800" b="1" dirty="0">
                <a:solidFill>
                  <a:schemeClr val="bg1"/>
                </a:solidFill>
              </a:rPr>
              <a:t>Maintaining the Hierarchy </a:t>
            </a:r>
            <a:r>
              <a:rPr lang="en-US" sz="2800" b="1" dirty="0"/>
              <a:t>of Goals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b="1" dirty="0"/>
              <a:t>Means–Ends Chain</a:t>
            </a:r>
          </a:p>
          <a:p>
            <a:pPr eaLnBrk="1" hangingPunct="1"/>
            <a:r>
              <a:rPr lang="en-US" sz="1600" dirty="0"/>
              <a:t>The integrated network of goals that results from establishing a clearly-defined hierarchy of organizational goals.</a:t>
            </a:r>
          </a:p>
          <a:p>
            <a:pPr eaLnBrk="1" hangingPunct="1"/>
            <a:r>
              <a:rPr lang="en-US" sz="1600" dirty="0"/>
              <a:t>Achievement of lower-level goals is the means by which to reach higher-level goals (ends).</a:t>
            </a:r>
          </a:p>
          <a:p>
            <a:pPr eaLnBrk="1" hangingPunct="1"/>
            <a:endParaRPr lang="en-US" sz="1600" dirty="0"/>
          </a:p>
          <a:p>
            <a:pPr marL="0" indent="0">
              <a:buNone/>
            </a:pPr>
            <a:r>
              <a:rPr lang="en-US" sz="2400" b="1" dirty="0"/>
              <a:t>Management By Objectives (MBO)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Specific performance goals are jointly determined by employees and managers.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Progress toward accomplishing goals is periodically reviewed.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Rewards are allocated on the basis of progress towards the goals.</a:t>
            </a:r>
          </a:p>
          <a:p>
            <a:pPr marL="0" indent="0" eaLnBrk="1" hangingPunct="1">
              <a:buNone/>
            </a:pPr>
            <a:endParaRPr lang="en-US" sz="1400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CFD7DD99-BB1A-4B8B-9547-2598198227ED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64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AutoShape 2"/>
          <p:cNvSpPr>
            <a:spLocks noGrp="1" noChangeArrowheads="1"/>
          </p:cNvSpPr>
          <p:nvPr>
            <p:ph type="title"/>
          </p:nvPr>
        </p:nvSpPr>
        <p:spPr>
          <a:xfrm>
            <a:off x="1465385" y="381000"/>
            <a:ext cx="10000597" cy="722312"/>
          </a:xfrm>
        </p:spPr>
        <p:txBody>
          <a:bodyPr>
            <a:normAutofit/>
          </a:bodyPr>
          <a:lstStyle/>
          <a:p>
            <a:pPr marL="1376363" indent="-1376363" algn="r"/>
            <a:r>
              <a:rPr lang="en-US" sz="2800" b="1" dirty="0">
                <a:solidFill>
                  <a:schemeClr val="bg1"/>
                </a:solidFill>
              </a:rPr>
              <a:t>Steps in a Typical MBO Program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81157" y="2157599"/>
            <a:ext cx="10153812" cy="326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FontTx/>
              <a:buAutoNum type="arabicPeriod"/>
            </a:pPr>
            <a:r>
              <a:rPr lang="en-US" dirty="0"/>
              <a:t>The organization’s overall objectives and strategies are formulated.</a:t>
            </a:r>
          </a:p>
          <a:p>
            <a:pPr marL="342900" indent="-342900">
              <a:spcBef>
                <a:spcPct val="35000"/>
              </a:spcBef>
              <a:buFontTx/>
              <a:buAutoNum type="arabicPeriod"/>
            </a:pPr>
            <a:r>
              <a:rPr lang="en-US" dirty="0"/>
              <a:t>Major objectives are allocated among divisional and departmental units.</a:t>
            </a:r>
          </a:p>
          <a:p>
            <a:pPr marL="342900" indent="-342900">
              <a:spcBef>
                <a:spcPct val="35000"/>
              </a:spcBef>
              <a:buFontTx/>
              <a:buAutoNum type="arabicPeriod"/>
            </a:pPr>
            <a:r>
              <a:rPr lang="en-US" dirty="0"/>
              <a:t>Unit managers collaboratively set specific objectives for their units with their managers.</a:t>
            </a:r>
          </a:p>
          <a:p>
            <a:pPr marL="342900" indent="-342900">
              <a:spcBef>
                <a:spcPct val="35000"/>
              </a:spcBef>
              <a:buFontTx/>
              <a:buAutoNum type="arabicPeriod"/>
            </a:pPr>
            <a:r>
              <a:rPr lang="en-US" dirty="0"/>
              <a:t>Specific objectives are collaboratively set with all department members.</a:t>
            </a:r>
          </a:p>
          <a:p>
            <a:pPr marL="342900" indent="-342900">
              <a:spcBef>
                <a:spcPct val="35000"/>
              </a:spcBef>
              <a:buFontTx/>
              <a:buAutoNum type="arabicPeriod"/>
            </a:pPr>
            <a:r>
              <a:rPr lang="en-US" dirty="0"/>
              <a:t>Action plans defining how objectives are to be achieved, are specified and agreed upon by managers and employees.</a:t>
            </a:r>
          </a:p>
          <a:p>
            <a:pPr marL="342900" indent="-342900">
              <a:spcBef>
                <a:spcPct val="35000"/>
              </a:spcBef>
              <a:buFontTx/>
              <a:buAutoNum type="arabicPeriod"/>
            </a:pPr>
            <a:r>
              <a:rPr lang="en-US" dirty="0"/>
              <a:t>The action plans are implemented.</a:t>
            </a:r>
          </a:p>
          <a:p>
            <a:pPr marL="342900" indent="-342900">
              <a:spcBef>
                <a:spcPct val="35000"/>
              </a:spcBef>
              <a:buFontTx/>
              <a:buAutoNum type="arabicPeriod"/>
            </a:pPr>
            <a:r>
              <a:rPr lang="en-US" dirty="0"/>
              <a:t>Progress toward objectives is periodically reviewed and feedback is provided.</a:t>
            </a:r>
          </a:p>
          <a:p>
            <a:pPr marL="342900" indent="-342900">
              <a:spcBef>
                <a:spcPct val="35000"/>
              </a:spcBef>
              <a:buFontTx/>
              <a:buAutoNum type="arabicPeriod"/>
            </a:pPr>
            <a:r>
              <a:rPr lang="en-US" dirty="0"/>
              <a:t>Successful achievement of objectives is reinforced by performance-based rewards.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F71815E-DBB2-4008-96EF-C5A2C939F909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504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AutoShap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9906000" cy="1143000"/>
          </a:xfrm>
        </p:spPr>
        <p:txBody>
          <a:bodyPr>
            <a:normAutofit/>
          </a:bodyPr>
          <a:lstStyle/>
          <a:p>
            <a:pPr marL="1376363" indent="-1376363" algn="r"/>
            <a:r>
              <a:rPr lang="en-US" sz="2800" b="1" dirty="0">
                <a:solidFill>
                  <a:schemeClr val="bg1"/>
                </a:solidFill>
              </a:rPr>
              <a:t>Does MBO Work?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94857" y="1926961"/>
            <a:ext cx="9379243" cy="300407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ct val="40000"/>
              </a:spcBef>
            </a:pPr>
            <a:endParaRPr lang="en-US" dirty="0"/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sz="3300" b="1" dirty="0"/>
              <a:t>Reason for MBO Success</a:t>
            </a:r>
          </a:p>
          <a:p>
            <a:pPr eaLnBrk="1" hangingPunct="1">
              <a:spcBef>
                <a:spcPct val="40000"/>
              </a:spcBef>
            </a:pPr>
            <a:r>
              <a:rPr lang="en-US" sz="2900" dirty="0"/>
              <a:t>Top management commitment and involvement</a:t>
            </a:r>
          </a:p>
          <a:p>
            <a:pPr marL="0" lvl="1" indent="0" eaLnBrk="1" hangingPunct="1">
              <a:spcBef>
                <a:spcPct val="40000"/>
              </a:spcBef>
              <a:buNone/>
            </a:pPr>
            <a:endParaRPr lang="en-US" dirty="0"/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sz="3300" b="1" dirty="0"/>
              <a:t>Potential Problems with MBO Programs</a:t>
            </a:r>
          </a:p>
          <a:p>
            <a:pPr eaLnBrk="1" hangingPunct="1">
              <a:spcBef>
                <a:spcPct val="40000"/>
              </a:spcBef>
            </a:pPr>
            <a:r>
              <a:rPr lang="en-US" sz="2900" dirty="0"/>
              <a:t>Not as effective in dynamic environments that require constant resetting of goals.</a:t>
            </a:r>
          </a:p>
          <a:p>
            <a:pPr eaLnBrk="1" hangingPunct="1">
              <a:spcBef>
                <a:spcPct val="40000"/>
              </a:spcBef>
            </a:pPr>
            <a:r>
              <a:rPr lang="en-US" sz="2900" dirty="0"/>
              <a:t>Overemphasis on individual accomplishment may create problems with teamwork.</a:t>
            </a:r>
          </a:p>
          <a:p>
            <a:pPr eaLnBrk="1" hangingPunct="1">
              <a:spcBef>
                <a:spcPct val="40000"/>
              </a:spcBef>
            </a:pPr>
            <a:r>
              <a:rPr lang="en-US" sz="2900" dirty="0"/>
              <a:t>Allowing the MBO program to become an annual paperwork shuffle.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75C4617-E233-46F7-94B1-DA5E8202F4B2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611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AutoShape 2"/>
          <p:cNvSpPr>
            <a:spLocks noGrp="1" noChangeArrowheads="1"/>
          </p:cNvSpPr>
          <p:nvPr>
            <p:ph type="title"/>
          </p:nvPr>
        </p:nvSpPr>
        <p:spPr>
          <a:xfrm>
            <a:off x="1559168" y="306388"/>
            <a:ext cx="10102401" cy="722313"/>
          </a:xfrm>
        </p:spPr>
        <p:txBody>
          <a:bodyPr>
            <a:normAutofit/>
          </a:bodyPr>
          <a:lstStyle/>
          <a:p>
            <a:pPr marL="1376363" indent="-1376363" algn="r"/>
            <a:r>
              <a:rPr lang="en-US" sz="2800" b="1" dirty="0">
                <a:solidFill>
                  <a:schemeClr val="bg1"/>
                </a:solidFill>
              </a:rPr>
              <a:t>Characteristics of Well-Designed Goals</a:t>
            </a: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470140" y="1903857"/>
            <a:ext cx="1082329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2000" b="1" dirty="0"/>
              <a:t>Written in terms of outcomes, not actions: </a:t>
            </a:r>
            <a:r>
              <a:rPr lang="en-US" sz="2000" dirty="0"/>
              <a:t>Focuses on the ends, not the means.</a:t>
            </a: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2000" b="1" dirty="0"/>
              <a:t>Measurable and quantifiable: </a:t>
            </a:r>
            <a:r>
              <a:rPr lang="en-US" sz="2000" dirty="0"/>
              <a:t>Specifically defines how the outcome is to be measured and how much is expected.</a:t>
            </a: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2000" b="1" dirty="0"/>
              <a:t>Clear as to time frame: </a:t>
            </a:r>
            <a:r>
              <a:rPr lang="en-US" sz="2000" dirty="0"/>
              <a:t>How long before measuring accomplishment.</a:t>
            </a: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2000" b="1" dirty="0"/>
              <a:t>Challenging yet attainable: </a:t>
            </a:r>
            <a:r>
              <a:rPr lang="en-US" sz="2000" dirty="0"/>
              <a:t>Low goals do not motivate. High goals motivate if they can be achieved.</a:t>
            </a: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2000" b="1" dirty="0"/>
              <a:t>Written down: </a:t>
            </a:r>
            <a:r>
              <a:rPr lang="en-US" sz="2000" dirty="0"/>
              <a:t>Focuses, defines, and makes goals visible.</a:t>
            </a: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2000" b="1" dirty="0"/>
              <a:t>Communicated to all necessary organizational members: </a:t>
            </a:r>
            <a:r>
              <a:rPr lang="en-US" sz="2000" dirty="0"/>
              <a:t>Puts everybody “on the same page.”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C527EC9-7476-462E-9085-50F86F1B81B1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69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2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2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2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28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AutoShape 2"/>
          <p:cNvSpPr>
            <a:spLocks noGrp="1" noChangeArrowheads="1"/>
          </p:cNvSpPr>
          <p:nvPr>
            <p:ph type="title"/>
          </p:nvPr>
        </p:nvSpPr>
        <p:spPr>
          <a:xfrm>
            <a:off x="1559168" y="274638"/>
            <a:ext cx="10023231" cy="1143000"/>
          </a:xfrm>
        </p:spPr>
        <p:txBody>
          <a:bodyPr>
            <a:noAutofit/>
          </a:bodyPr>
          <a:lstStyle/>
          <a:p>
            <a:pPr marL="1376363" indent="-1376363" algn="r"/>
            <a:r>
              <a:rPr lang="en-US" sz="3200" b="1" dirty="0">
                <a:solidFill>
                  <a:schemeClr val="bg1"/>
                </a:solidFill>
              </a:rPr>
              <a:t>Steps in Goal Setting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053123" y="2124693"/>
            <a:ext cx="10085754" cy="3276600"/>
          </a:xfrm>
        </p:spPr>
        <p:txBody>
          <a:bodyPr>
            <a:normAutofit/>
          </a:bodyPr>
          <a:lstStyle/>
          <a:p>
            <a:pPr marL="461963" indent="-461963" eaLnBrk="1" hangingPunct="1">
              <a:spcBef>
                <a:spcPct val="40000"/>
              </a:spcBef>
              <a:buFontTx/>
              <a:buAutoNum type="arabicPeriod"/>
            </a:pPr>
            <a:r>
              <a:rPr lang="en-US" sz="2000" b="1" dirty="0"/>
              <a:t>Review the organization’s mission statement. </a:t>
            </a:r>
            <a:r>
              <a:rPr lang="en-US" sz="2000" dirty="0"/>
              <a:t>Do goals reflect the mission?</a:t>
            </a:r>
          </a:p>
          <a:p>
            <a:pPr marL="461963" indent="-461963" eaLnBrk="1" hangingPunct="1">
              <a:spcBef>
                <a:spcPct val="40000"/>
              </a:spcBef>
              <a:buFontTx/>
              <a:buAutoNum type="arabicPeriod"/>
            </a:pPr>
            <a:r>
              <a:rPr lang="en-US" sz="2000" b="1" dirty="0"/>
              <a:t>Evaluate available resources. </a:t>
            </a:r>
            <a:r>
              <a:rPr lang="en-US" sz="2000" dirty="0"/>
              <a:t>Are resources sufficient to accomplish the mission?</a:t>
            </a:r>
          </a:p>
          <a:p>
            <a:pPr marL="461963" indent="-461963" eaLnBrk="1" hangingPunct="1">
              <a:spcBef>
                <a:spcPct val="40000"/>
              </a:spcBef>
              <a:buFontTx/>
              <a:buAutoNum type="arabicPeriod"/>
            </a:pPr>
            <a:r>
              <a:rPr lang="en-US" sz="2000" b="1" dirty="0"/>
              <a:t>Determine goals individually or with others. </a:t>
            </a:r>
            <a:r>
              <a:rPr lang="en-US" sz="2000" dirty="0"/>
              <a:t>Are goals specific, measurable, and timely?</a:t>
            </a:r>
          </a:p>
          <a:p>
            <a:pPr marL="461963" indent="-461963" eaLnBrk="1" hangingPunct="1">
              <a:spcBef>
                <a:spcPct val="40000"/>
              </a:spcBef>
              <a:buFontTx/>
              <a:buAutoNum type="arabicPeriod"/>
            </a:pPr>
            <a:r>
              <a:rPr lang="en-US" sz="2000" b="1" dirty="0"/>
              <a:t>Write down the goals and communicate them. </a:t>
            </a:r>
            <a:r>
              <a:rPr lang="en-US" sz="2000" dirty="0"/>
              <a:t>Is everybody on the same page?</a:t>
            </a:r>
          </a:p>
          <a:p>
            <a:pPr marL="461963" indent="-461963" eaLnBrk="1" hangingPunct="1">
              <a:spcBef>
                <a:spcPct val="40000"/>
              </a:spcBef>
              <a:buFontTx/>
              <a:buAutoNum type="arabicPeriod"/>
            </a:pPr>
            <a:r>
              <a:rPr lang="en-US" sz="2000" b="1" dirty="0"/>
              <a:t>Review results and whether goals are being met. </a:t>
            </a:r>
            <a:r>
              <a:rPr lang="en-US" sz="2000" dirty="0"/>
              <a:t>What changes are needed in mission, resources, or goals?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2A400DD-12FC-4A3B-B1CA-F7ADFFA7259D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099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