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9BA4D-C936-4BDB-8D37-55B7060AD2A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CD24A-B9CF-4712-B8F2-4DDA42CFC1BD}" type="slidenum">
              <a:rPr lang="en-US" smtClean="0"/>
              <a:t>‹#›</a:t>
            </a:fld>
            <a:endParaRPr lang="en-US"/>
          </a:p>
        </p:txBody>
      </p:sp>
    </p:spTree>
    <p:extLst>
      <p:ext uri="{BB962C8B-B14F-4D97-AF65-F5344CB8AC3E}">
        <p14:creationId xmlns:p14="http://schemas.microsoft.com/office/powerpoint/2010/main" val="213886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E5BA9A0-4F11-42C0-9419-8ECDF4319C0B}" type="slidenum">
              <a:rPr lang="en-US" smtClean="0"/>
              <a:pPr>
                <a:defRPr/>
              </a:pPr>
              <a:t>3</a:t>
            </a:fld>
            <a:endParaRPr lang="en-US"/>
          </a:p>
        </p:txBody>
      </p:sp>
      <p:sp>
        <p:nvSpPr>
          <p:cNvPr id="17411" name="Rectangle 2"/>
          <p:cNvSpPr>
            <a:spLocks noGrp="1" noRot="1" noChangeAspect="1" noChangeArrowheads="1" noTextEdit="1"/>
          </p:cNvSpPr>
          <p:nvPr>
            <p:ph type="sldImg"/>
          </p:nvPr>
        </p:nvSpPr>
        <p:spPr bwMode="auto">
          <a:xfrm>
            <a:off x="393700" y="692150"/>
            <a:ext cx="6070600"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extLst/>
        </p:spPr>
        <p:txBody>
          <a:bodyPr wrap="square" numCol="1" anchor="t" anchorCtr="0" compatLnSpc="1">
            <a:prstTxWarp prst="textNoShape">
              <a:avLst/>
            </a:prstTxWarp>
          </a:bodyPr>
          <a:lstStyle/>
          <a:p>
            <a:pPr>
              <a:defRPr/>
            </a:pPr>
            <a:r>
              <a:rPr lang="en-US" b="1" dirty="0"/>
              <a:t>Organizing </a:t>
            </a:r>
            <a:r>
              <a:rPr lang="en-US" dirty="0"/>
              <a:t>is the management function that creates the organization’s structure. When managers develop or change the organization’s structure, they’re engaging in </a:t>
            </a:r>
            <a:r>
              <a:rPr lang="en-US" b="1" dirty="0"/>
              <a:t>organization design</a:t>
            </a:r>
            <a:r>
              <a:rPr lang="en-US" dirty="0"/>
              <a:t>, which is the</a:t>
            </a:r>
            <a:r>
              <a:rPr lang="en-US" b="1" dirty="0"/>
              <a:t> </a:t>
            </a:r>
            <a:r>
              <a:rPr lang="en-US" dirty="0"/>
              <a:t>process of making decisions about how specialized jobs should be, the rules to guide employees’ behaviors, and the level at which decisions will be made.</a:t>
            </a:r>
          </a:p>
          <a:p>
            <a:pPr>
              <a:defRPr/>
            </a:pPr>
            <a:endParaRPr lang="en-US" dirty="0"/>
          </a:p>
          <a:p>
            <a:pPr>
              <a:defRPr/>
            </a:pPr>
            <a:r>
              <a:rPr lang="en-US" dirty="0"/>
              <a:t>Organizing and organizational structure have undergone much change in the 80 years since the basic concepts of organization design were formulated by management writers such as Henri </a:t>
            </a:r>
            <a:r>
              <a:rPr lang="en-US" dirty="0" err="1"/>
              <a:t>Fayol</a:t>
            </a:r>
            <a:r>
              <a:rPr lang="en-US" dirty="0"/>
              <a:t> and Max Weber. </a:t>
            </a:r>
          </a:p>
          <a:p>
            <a:pPr>
              <a:defRPr/>
            </a:pPr>
            <a:endParaRPr lang="en-US" dirty="0"/>
          </a:p>
          <a:p>
            <a:pPr>
              <a:defRPr/>
            </a:pPr>
            <a:r>
              <a:rPr lang="en-US" dirty="0"/>
              <a:t>Let’s now look a the six basic elements of organizational structure:</a:t>
            </a:r>
          </a:p>
          <a:p>
            <a:pPr marL="463550" indent="-225425">
              <a:buFontTx/>
              <a:buChar char="•"/>
              <a:defRPr/>
            </a:pPr>
            <a:r>
              <a:rPr lang="en-US" dirty="0"/>
              <a:t> Work specialization</a:t>
            </a:r>
          </a:p>
          <a:p>
            <a:pPr marL="463550" indent="-225425">
              <a:buFontTx/>
              <a:buChar char="•"/>
              <a:defRPr/>
            </a:pPr>
            <a:r>
              <a:rPr lang="en-US" dirty="0"/>
              <a:t> Departmentalization</a:t>
            </a:r>
          </a:p>
          <a:p>
            <a:pPr marL="463550" indent="-225425">
              <a:buFontTx/>
              <a:buChar char="•"/>
              <a:defRPr/>
            </a:pPr>
            <a:r>
              <a:rPr lang="en-US" dirty="0"/>
              <a:t> Authority and responsibility</a:t>
            </a:r>
          </a:p>
          <a:p>
            <a:pPr marL="463550" indent="-225425">
              <a:buFontTx/>
              <a:buChar char="•"/>
              <a:defRPr/>
            </a:pPr>
            <a:r>
              <a:rPr lang="en-US" dirty="0"/>
              <a:t> Span of control</a:t>
            </a:r>
          </a:p>
          <a:p>
            <a:pPr marL="463550" indent="-225425">
              <a:buFontTx/>
              <a:buChar char="•"/>
              <a:defRPr/>
            </a:pPr>
            <a:r>
              <a:rPr lang="en-US" dirty="0"/>
              <a:t> Centralization versus decentralization, and </a:t>
            </a:r>
          </a:p>
          <a:p>
            <a:pPr marL="463550" indent="-225425">
              <a:buFontTx/>
              <a:buChar char="•"/>
              <a:defRPr/>
            </a:pPr>
            <a:r>
              <a:rPr lang="en-US" dirty="0"/>
              <a:t> Formalization.</a:t>
            </a:r>
          </a:p>
        </p:txBody>
      </p:sp>
      <p:sp>
        <p:nvSpPr>
          <p:cNvPr id="4" name="Slide Number Placeholder 3"/>
          <p:cNvSpPr>
            <a:spLocks noGrp="1"/>
          </p:cNvSpPr>
          <p:nvPr>
            <p:ph type="sldNum" sz="quarter" idx="5"/>
          </p:nvPr>
        </p:nvSpPr>
        <p:spPr/>
        <p:txBody>
          <a:bodyPr/>
          <a:lstStyle/>
          <a:p>
            <a:pPr>
              <a:defRPr/>
            </a:pPr>
            <a:fld id="{83B485F0-FA38-4BC0-BA35-30E38B071333}" type="slidenum">
              <a:rPr lang="en-US" smtClean="0"/>
              <a:pPr>
                <a:defRPr/>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z="1100"/>
              <a:t>But this structure begs the question, “How many bosses does an employee report to?” Traditionally, the </a:t>
            </a:r>
            <a:r>
              <a:rPr lang="en-US" altLang="en-US" sz="1100" b="1"/>
              <a:t>unity of command </a:t>
            </a:r>
            <a:r>
              <a:rPr lang="en-US" altLang="en-US" sz="1100"/>
              <a:t>structure, in which each employee reports to only one manager, was the norm. In instances when the unity of command had to be overridden, a clear separation of activities and a supervisor responsible for each was always explicitly designated.</a:t>
            </a:r>
          </a:p>
          <a:p>
            <a:pPr>
              <a:spcBef>
                <a:spcPct val="0"/>
              </a:spcBef>
            </a:pPr>
            <a:endParaRPr lang="en-US" altLang="en-US" sz="1100"/>
          </a:p>
          <a:p>
            <a:pPr>
              <a:spcBef>
                <a:spcPct val="0"/>
              </a:spcBef>
            </a:pPr>
            <a:r>
              <a:rPr lang="en-US" altLang="en-US" sz="1100"/>
              <a:t>Today, advances in technology allow employees access to company information and communication company-wide without going through the formal chain of command.</a:t>
            </a:r>
            <a:endParaRPr lang="en-US" altLang="en-US"/>
          </a:p>
          <a:p>
            <a:endParaRPr lang="en-US" altLang="en-US"/>
          </a:p>
          <a:p>
            <a:endParaRPr lang="en-US" altLang="en-US"/>
          </a:p>
        </p:txBody>
      </p:sp>
      <p:sp>
        <p:nvSpPr>
          <p:cNvPr id="4" name="Slide Number Placeholder 3"/>
          <p:cNvSpPr>
            <a:spLocks noGrp="1"/>
          </p:cNvSpPr>
          <p:nvPr>
            <p:ph type="sldNum" sz="quarter" idx="5"/>
          </p:nvPr>
        </p:nvSpPr>
        <p:spPr/>
        <p:txBody>
          <a:bodyPr/>
          <a:lstStyle/>
          <a:p>
            <a:pPr>
              <a:defRPr/>
            </a:pPr>
            <a:fld id="{CF9047F0-0BCA-4173-9A87-C37C6B582D0E}" type="slidenum">
              <a:rPr lang="en-US" smtClean="0"/>
              <a:pPr>
                <a:defRPr/>
              </a:pPr>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r>
              <a:rPr lang="en-US" altLang="en-US" sz="1100"/>
              <a:t>Next comes the question of how many employees a manager efficiently and effectively can supervise. </a:t>
            </a:r>
          </a:p>
          <a:p>
            <a:pPr>
              <a:lnSpc>
                <a:spcPct val="80000"/>
              </a:lnSpc>
            </a:pPr>
            <a:endParaRPr lang="en-US" altLang="en-US" sz="1100"/>
          </a:p>
          <a:p>
            <a:pPr>
              <a:spcBef>
                <a:spcPct val="0"/>
              </a:spcBef>
            </a:pPr>
            <a:r>
              <a:rPr lang="en-US" altLang="en-US" sz="1100"/>
              <a:t>Increasingly, contingency variables are influencing this span. For example, the more training and experience employees have, the less direct supervision they need. Other contingency variables include similarity of employee tasks, the complexity of those tasks, the physical proximity of employees, the degree to which standardized procedures are in place, the sophistication of the organization’s management information system, the strength of the organization’s value system, and the manager’s preferred managing style.</a:t>
            </a:r>
          </a:p>
        </p:txBody>
      </p:sp>
      <p:sp>
        <p:nvSpPr>
          <p:cNvPr id="4" name="Slide Number Placeholder 3"/>
          <p:cNvSpPr>
            <a:spLocks noGrp="1"/>
          </p:cNvSpPr>
          <p:nvPr>
            <p:ph type="sldNum" sz="quarter" idx="5"/>
          </p:nvPr>
        </p:nvSpPr>
        <p:spPr/>
        <p:txBody>
          <a:bodyPr/>
          <a:lstStyle/>
          <a:p>
            <a:pPr>
              <a:defRPr/>
            </a:pPr>
            <a:fld id="{B8203838-06A6-4D02-81BC-38FE37C9A979}" type="slidenum">
              <a:rPr lang="en-US" smtClean="0"/>
              <a:pPr>
                <a:defRPr/>
              </a:pPr>
              <a:t>10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34AF612F-D836-4366-9783-C246653CC587}" type="slidenum">
              <a:rPr lang="en-US">
                <a:latin typeface="Arial" pitchFamily="34" charset="0"/>
              </a:rPr>
              <a:pPr>
                <a:defRPr/>
              </a:pPr>
              <a:t>11</a:t>
            </a:fld>
            <a:endParaRPr lang="en-US">
              <a:latin typeface="Arial"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D94E-A1EF-C7EE-B6BC-2236741EA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2FADC-44E4-2C94-6FBC-9B18767DC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4D031-EE6F-ED8A-FD4D-B23A054919F6}"/>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2D120FD-06FD-19AD-2F40-F9C0BD149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D351F-5128-3168-CF7E-6A7CB5CB358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9570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058-DD6C-4864-50A4-E6F1C7494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206F63-F727-FA74-3BCA-C77DAD254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B254-B7DB-4F11-FE48-7A5C90C7E1EC}"/>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1551ACE-7205-14CE-0B54-8884E4CC7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2FA33-50FC-882C-994C-D360A971DAA2}"/>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32638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A2743-AA73-DA51-29D7-3B63A704C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276FF-5D56-7071-A8B4-730F28CCA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C7EF-3B5C-D9D9-B4F1-327B54A816B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F48BF82B-02EF-A95A-AF42-079A76CD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BD617-3A6E-EF07-23E2-DDFDAD8528EB}"/>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01374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CD0D-9E1A-E338-1A9A-6E7279C22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8FDA-0F79-E01B-AFE3-96F9D21FC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71FA-757A-F559-6747-8A9A017BC6A1}"/>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E97994D4-E816-92FC-1CF9-207453C1C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71F10-DC42-7E56-6451-37CD93E8C4E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506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9FCB-3023-48EE-B5C3-C0A13A67A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14318-ADD0-F17B-9D3B-C8BED8BA4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2AEE8A-6040-D8F0-7FDE-FAE9AC0A4397}"/>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CAFBAAF-7105-28ED-3232-9333A8AF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4615-3D0E-A509-D239-BDA35B87D71C}"/>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1801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74FB-D4C3-C782-755A-C78AB791F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D4FB-AFDF-0F0D-15CF-9EFE449E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EDCBB-202A-741E-8311-64C039E70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51CD8-7499-9724-6467-D71AE06E57C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27B58814-63A6-4A61-F34A-FD95732A8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5CF14-6480-704A-3C3B-30E289A32C5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04054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6610-D365-95AE-BA4A-401A60EAA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22BA3-59DD-406F-5129-57F2902BF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2BB72-398A-23D2-0750-2F5FDADA8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38A7E-F98B-5201-CE6A-2960A6C90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32F7C-2282-766F-5A5C-DF99694A8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5CD2A-5ABD-5249-8253-1D60EB10953B}"/>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8" name="Footer Placeholder 7">
            <a:extLst>
              <a:ext uri="{FF2B5EF4-FFF2-40B4-BE49-F238E27FC236}">
                <a16:creationId xmlns:a16="http://schemas.microsoft.com/office/drawing/2014/main" id="{BBC4C4DD-52CA-9D29-7140-E09BF9ACA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4A165-1890-9717-E776-A455FE2F08E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7193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653E-AE6F-68F0-B1AB-0C091F3F1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3A5AA-B337-6172-8099-FDC9B74B3FC6}"/>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4" name="Footer Placeholder 3">
            <a:extLst>
              <a:ext uri="{FF2B5EF4-FFF2-40B4-BE49-F238E27FC236}">
                <a16:creationId xmlns:a16="http://schemas.microsoft.com/office/drawing/2014/main" id="{5B157A0D-CAA5-AB08-6492-0DCE1355B3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535099-489D-B052-EFB4-20B07CDEF87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6482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594C7-1E91-5FC7-79F8-86AD30A79F82}"/>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3" name="Footer Placeholder 2">
            <a:extLst>
              <a:ext uri="{FF2B5EF4-FFF2-40B4-BE49-F238E27FC236}">
                <a16:creationId xmlns:a16="http://schemas.microsoft.com/office/drawing/2014/main" id="{21E1C71A-DDE3-B2A2-730C-12980D372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34924-D1C9-F727-7AB8-1A651501A86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9618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A073-7178-5590-4DF5-04D315695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46687-BE4C-7B99-0777-B433DF224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30387-6479-8B88-AF65-9A2D2CB74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B1D5C-B787-AB0A-8720-6E5CBCEA3B6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0385F572-4A69-C3D3-4162-6C3228441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16F09-5E4C-22BE-322D-3A12CBF154A4}"/>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41060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A966-96DA-672F-BBBC-D5239C7A2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523E1D-EC1A-F3D7-2C16-ABFD07AA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5F572-0BDB-A76A-EDF3-5D39D483B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2B128-514A-0919-83B8-3CA124F86DBA}"/>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CCDBD1AF-13F3-6156-82FE-3F4C80076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16F19-E9C2-BECD-0366-DEDC404A015E}"/>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6510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4839B-F31F-668B-29CC-8FDE82CFE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00D5B-AE31-7C27-B0C5-D0F683052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2329-8EDC-8A4F-1775-9EE5A108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FCE94104-558D-ADCC-0D0E-8EF38216B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10F2F-0B4D-94DA-D270-640199BC8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504E8-AF17-4BF6-998F-C290DC26C58A}" type="slidenum">
              <a:rPr lang="en-US" smtClean="0"/>
              <a:t>‹#›</a:t>
            </a:fld>
            <a:endParaRPr lang="en-US"/>
          </a:p>
        </p:txBody>
      </p:sp>
    </p:spTree>
    <p:extLst>
      <p:ext uri="{BB962C8B-B14F-4D97-AF65-F5344CB8AC3E}">
        <p14:creationId xmlns:p14="http://schemas.microsoft.com/office/powerpoint/2010/main" val="124418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FD9C7-584D-1AD7-D68B-E6583B6EE6AE}"/>
              </a:ext>
            </a:extLst>
          </p:cNvPr>
          <p:cNvSpPr txBox="1"/>
          <p:nvPr/>
        </p:nvSpPr>
        <p:spPr>
          <a:xfrm>
            <a:off x="2582064" y="1800325"/>
            <a:ext cx="7027886" cy="830997"/>
          </a:xfrm>
          <a:prstGeom prst="rect">
            <a:avLst/>
          </a:prstGeom>
          <a:noFill/>
        </p:spPr>
        <p:txBody>
          <a:bodyPr wrap="none" rtlCol="0">
            <a:spAutoFit/>
          </a:bodyPr>
          <a:lstStyle/>
          <a:p>
            <a:pPr algn="ctr"/>
            <a:r>
              <a:rPr lang="en-US" sz="4800" b="1" spc="-300" dirty="0">
                <a:latin typeface="Mont Heavy DEMO" panose="00000A00000000000000" pitchFamily="50" charset="0"/>
              </a:rPr>
              <a:t>Fundamentals of Management</a:t>
            </a:r>
          </a:p>
        </p:txBody>
      </p:sp>
      <p:sp>
        <p:nvSpPr>
          <p:cNvPr id="7" name="TextBox 6">
            <a:extLst>
              <a:ext uri="{FF2B5EF4-FFF2-40B4-BE49-F238E27FC236}">
                <a16:creationId xmlns:a16="http://schemas.microsoft.com/office/drawing/2014/main" id="{3FB82652-DAC0-0BE1-090B-270B7429C476}"/>
              </a:ext>
            </a:extLst>
          </p:cNvPr>
          <p:cNvSpPr txBox="1"/>
          <p:nvPr/>
        </p:nvSpPr>
        <p:spPr>
          <a:xfrm>
            <a:off x="4852871" y="4036959"/>
            <a:ext cx="2486258" cy="1815882"/>
          </a:xfrm>
          <a:prstGeom prst="rect">
            <a:avLst/>
          </a:prstGeom>
          <a:noFill/>
        </p:spPr>
        <p:txBody>
          <a:bodyPr wrap="none" rtlCol="0">
            <a:spAutoFit/>
          </a:bodyPr>
          <a:lstStyle/>
          <a:p>
            <a:pPr algn="ctr"/>
            <a:r>
              <a:rPr lang="en-US" sz="4400" b="1" spc="-300" dirty="0">
                <a:latin typeface="Mont Heavy DEMO" panose="00000A00000000000000" pitchFamily="50" charset="0"/>
              </a:rPr>
              <a:t>SESSION 8</a:t>
            </a:r>
          </a:p>
          <a:p>
            <a:pPr algn="ctr"/>
            <a:endParaRPr lang="en-US" sz="800" spc="-300" dirty="0">
              <a:latin typeface="Mont Heavy DEMO" panose="00000A00000000000000" pitchFamily="50" charset="0"/>
            </a:endParaRPr>
          </a:p>
          <a:p>
            <a:pPr algn="ctr"/>
            <a:r>
              <a:rPr lang="en-US" sz="2400" spc="-300" dirty="0">
                <a:latin typeface="Mont Heavy DEMO" panose="00000A00000000000000" pitchFamily="50" charset="0"/>
              </a:rPr>
              <a:t>BY</a:t>
            </a:r>
          </a:p>
          <a:p>
            <a:pPr algn="ctr"/>
            <a:r>
              <a:rPr lang="en-US" sz="3600" spc="-300" dirty="0">
                <a:latin typeface="Mont Heavy DEMO" panose="00000A00000000000000" pitchFamily="50" charset="0"/>
              </a:rPr>
              <a:t>Azar Ejaz Ateeq</a:t>
            </a:r>
          </a:p>
        </p:txBody>
      </p:sp>
    </p:spTree>
    <p:extLst>
      <p:ext uri="{BB962C8B-B14F-4D97-AF65-F5344CB8AC3E}">
        <p14:creationId xmlns:p14="http://schemas.microsoft.com/office/powerpoint/2010/main" val="2091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1701695"/>
            <a:ext cx="10018713" cy="825500"/>
          </a:xfrm>
        </p:spPr>
        <p:txBody>
          <a:bodyPr>
            <a:normAutofit/>
          </a:bodyPr>
          <a:lstStyle/>
          <a:p>
            <a:pPr algn="l"/>
            <a:r>
              <a:rPr lang="en-US" altLang="en-US" sz="3200" b="1" dirty="0">
                <a:latin typeface="+mn-lt"/>
              </a:rPr>
              <a:t> </a:t>
            </a:r>
            <a:r>
              <a:rPr lang="en-US" altLang="en-US" sz="2800" b="1" dirty="0">
                <a:latin typeface="+mn-lt"/>
              </a:rPr>
              <a:t>Span of Control</a:t>
            </a:r>
            <a:endParaRPr lang="en-US" altLang="en-US" sz="3200" b="1" dirty="0">
              <a:latin typeface="+mn-lt"/>
            </a:endParaRPr>
          </a:p>
        </p:txBody>
      </p:sp>
      <p:sp>
        <p:nvSpPr>
          <p:cNvPr id="20483" name="Content Placeholder 2"/>
          <p:cNvSpPr>
            <a:spLocks noGrp="1"/>
          </p:cNvSpPr>
          <p:nvPr>
            <p:ph sz="half" idx="1"/>
          </p:nvPr>
        </p:nvSpPr>
        <p:spPr>
          <a:xfrm>
            <a:off x="0" y="2557462"/>
            <a:ext cx="11074400" cy="1016001"/>
          </a:xfrm>
        </p:spPr>
        <p:txBody>
          <a:bodyPr>
            <a:noAutofit/>
          </a:bodyPr>
          <a:lstStyle/>
          <a:p>
            <a:pPr lvl="1" algn="just" eaLnBrk="1" hangingPunct="1">
              <a:spcBef>
                <a:spcPct val="30000"/>
              </a:spcBef>
              <a:buFont typeface="Arial" pitchFamily="34" charset="0"/>
              <a:buNone/>
            </a:pPr>
            <a:r>
              <a:rPr lang="en-US" altLang="en-US" sz="2400" dirty="0">
                <a:cs typeface="Times New Roman" pitchFamily="18" charset="0"/>
              </a:rPr>
              <a:t>	</a:t>
            </a:r>
            <a:r>
              <a:rPr lang="en-US" altLang="en-US" sz="2000" dirty="0">
                <a:cs typeface="Times New Roman" pitchFamily="18" charset="0"/>
              </a:rPr>
              <a:t>The number of employees who can be effectively and efficiently supervised by a manager.</a:t>
            </a:r>
          </a:p>
          <a:p>
            <a:pPr marL="0" indent="0" algn="just">
              <a:buFont typeface="Arial" pitchFamily="34" charset="0"/>
              <a:buNone/>
            </a:pPr>
            <a:endParaRPr lang="en-US" altLang="en-US" sz="2400" b="1" dirty="0">
              <a:cs typeface="Times New Roman" pitchFamily="18" charset="0"/>
            </a:endParaRPr>
          </a:p>
        </p:txBody>
      </p:sp>
      <p:sp>
        <p:nvSpPr>
          <p:cNvPr id="4" name="Title 1"/>
          <p:cNvSpPr txBox="1">
            <a:spLocks/>
          </p:cNvSpPr>
          <p:nvPr/>
        </p:nvSpPr>
        <p:spPr>
          <a:xfrm>
            <a:off x="609600" y="3405188"/>
            <a:ext cx="10018713" cy="6730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en-US" sz="2800" b="1" dirty="0">
                <a:latin typeface="+mn-lt"/>
              </a:rPr>
              <a:t>Centralization and Decentralization</a:t>
            </a:r>
          </a:p>
        </p:txBody>
      </p:sp>
      <p:sp>
        <p:nvSpPr>
          <p:cNvPr id="5" name="Content Placeholder 2"/>
          <p:cNvSpPr>
            <a:spLocks noGrp="1"/>
          </p:cNvSpPr>
          <p:nvPr>
            <p:ph sz="half" idx="1"/>
          </p:nvPr>
        </p:nvSpPr>
        <p:spPr>
          <a:xfrm>
            <a:off x="660398" y="3741738"/>
            <a:ext cx="11074401" cy="2565400"/>
          </a:xfrm>
        </p:spPr>
        <p:txBody>
          <a:bodyPr>
            <a:normAutofit/>
          </a:bodyPr>
          <a:lstStyle/>
          <a:p>
            <a:pPr marL="0" indent="0">
              <a:buFont typeface="Arial" pitchFamily="34" charset="0"/>
              <a:buNone/>
            </a:pPr>
            <a:endParaRPr lang="en-US" altLang="en-US" sz="2000" b="1" dirty="0"/>
          </a:p>
          <a:p>
            <a:pPr marL="0" indent="0">
              <a:buFont typeface="Arial" pitchFamily="34" charset="0"/>
              <a:buNone/>
            </a:pPr>
            <a:r>
              <a:rPr lang="en-US" altLang="en-US" sz="2000" b="1" dirty="0"/>
              <a:t>Centralization –</a:t>
            </a:r>
            <a:r>
              <a:rPr lang="en-US" altLang="en-US" sz="2000" dirty="0"/>
              <a:t> Decision making takes place at upper levels of the organization.</a:t>
            </a:r>
          </a:p>
          <a:p>
            <a:pPr marL="0" indent="0">
              <a:buNone/>
            </a:pPr>
            <a:r>
              <a:rPr lang="en-US" altLang="en-US" sz="2000" b="1" dirty="0"/>
              <a:t>Decentralization – </a:t>
            </a:r>
            <a:r>
              <a:rPr lang="en-US" altLang="en-US" sz="2000" dirty="0"/>
              <a:t>Lower-level managers provide input or actually make decisions.</a:t>
            </a:r>
          </a:p>
          <a:p>
            <a:pPr marL="0" indent="0">
              <a:buFont typeface="Arial" pitchFamily="34" charset="0"/>
              <a:buNone/>
            </a:pPr>
            <a:endParaRPr lang="en-US" altLang="en-US" sz="2000" dirty="0"/>
          </a:p>
          <a:p>
            <a:pPr marL="0" indent="0">
              <a:buFont typeface="Arial" pitchFamily="34" charset="0"/>
              <a:buNone/>
            </a:pPr>
            <a:endParaRPr lang="en-US" altLang="en-US" sz="2400" dirty="0"/>
          </a:p>
          <a:p>
            <a:pPr marL="0" indent="0">
              <a:buFont typeface="Arial" pitchFamily="34" charset="0"/>
              <a:buNone/>
            </a:pPr>
            <a:endParaRPr lang="en-US" altLang="en-US" sz="2400" dirty="0"/>
          </a:p>
        </p:txBody>
      </p:sp>
      <p:sp>
        <p:nvSpPr>
          <p:cNvPr id="6" name="Title 4">
            <a:extLst>
              <a:ext uri="{FF2B5EF4-FFF2-40B4-BE49-F238E27FC236}">
                <a16:creationId xmlns:a16="http://schemas.microsoft.com/office/drawing/2014/main" id="{745F30FA-78AF-49A4-8955-131271AB7305}"/>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100846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497774" y="2066307"/>
            <a:ext cx="10972800" cy="4449762"/>
          </a:xfrm>
        </p:spPr>
        <p:txBody>
          <a:bodyPr/>
          <a:lstStyle/>
          <a:p>
            <a:pPr eaLnBrk="1" hangingPunct="1">
              <a:buFont typeface="Arial" pitchFamily="34" charset="0"/>
              <a:buNone/>
            </a:pPr>
            <a:r>
              <a:rPr lang="en-US" altLang="en-US" sz="3600" b="1" dirty="0">
                <a:latin typeface="Times New Roman" pitchFamily="18" charset="0"/>
                <a:cs typeface="Times New Roman" pitchFamily="18" charset="0"/>
              </a:rPr>
              <a:t>	</a:t>
            </a:r>
            <a:r>
              <a:rPr lang="en-US" altLang="en-US" sz="2400" b="1" dirty="0">
                <a:cs typeface="Times New Roman" pitchFamily="18" charset="0"/>
              </a:rPr>
              <a:t>Formalization</a:t>
            </a:r>
          </a:p>
          <a:p>
            <a:pPr algn="just" eaLnBrk="1" hangingPunct="1">
              <a:buFont typeface="Arial" pitchFamily="34" charset="0"/>
              <a:buNone/>
            </a:pPr>
            <a:r>
              <a:rPr lang="en-US" altLang="en-US" sz="2400" dirty="0">
                <a:latin typeface="Times New Roman" pitchFamily="18" charset="0"/>
                <a:cs typeface="Times New Roman" pitchFamily="18" charset="0"/>
              </a:rPr>
              <a:t>	</a:t>
            </a:r>
            <a:r>
              <a:rPr lang="en-US" altLang="en-US" sz="2400" dirty="0">
                <a:cs typeface="Times New Roman" pitchFamily="18" charset="0"/>
              </a:rPr>
              <a:t>The degree to which jobs within the organization are standardized and the extent to which employee behavior is guided by rules and procedures.</a:t>
            </a:r>
          </a:p>
          <a:p>
            <a:pPr lvl="1" algn="just" eaLnBrk="1" hangingPunct="1">
              <a:buFont typeface="Arial" pitchFamily="34" charset="0"/>
              <a:buNone/>
            </a:pPr>
            <a:endParaRPr lang="en-US" altLang="en-US" dirty="0">
              <a:latin typeface="Times New Roman" pitchFamily="18" charset="0"/>
              <a:cs typeface="Times New Roman" pitchFamily="18" charset="0"/>
            </a:endParaRPr>
          </a:p>
        </p:txBody>
      </p:sp>
      <p:sp>
        <p:nvSpPr>
          <p:cNvPr id="3" name="Title 4">
            <a:extLst>
              <a:ext uri="{FF2B5EF4-FFF2-40B4-BE49-F238E27FC236}">
                <a16:creationId xmlns:a16="http://schemas.microsoft.com/office/drawing/2014/main" id="{2536AC17-4BED-4BE9-AAA5-B46C37A64B0B}"/>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29885517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B29B-4509-8372-1536-72B0E112C477}"/>
              </a:ext>
            </a:extLst>
          </p:cNvPr>
          <p:cNvSpPr txBox="1"/>
          <p:nvPr/>
        </p:nvSpPr>
        <p:spPr>
          <a:xfrm>
            <a:off x="3735848" y="3551285"/>
            <a:ext cx="4855768" cy="1107996"/>
          </a:xfrm>
          <a:prstGeom prst="rect">
            <a:avLst/>
          </a:prstGeom>
          <a:noFill/>
          <a:ln>
            <a:noFill/>
          </a:ln>
          <a:effectLst>
            <a:outerShdw blurRad="50800" dist="38100" dir="2700000" algn="tl" rotWithShape="0">
              <a:srgbClr val="FFC000">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300" dirty="0">
                <a:solidFill>
                  <a:srgbClr val="080349"/>
                </a:solidFill>
                <a:latin typeface="Algerian" panose="04020705040A02060702" pitchFamily="82" charset="0"/>
              </a:rPr>
              <a:t>THANK YOU</a:t>
            </a:r>
            <a:endParaRPr kumimoji="0" lang="en-US" sz="6600" b="1" u="none" strike="noStrike" kern="1200" cap="none" spc="-300" normalizeH="0" baseline="0" noProof="0" dirty="0">
              <a:ln>
                <a:noFill/>
              </a:ln>
              <a:solidFill>
                <a:srgbClr val="080349"/>
              </a:solidFill>
              <a:effectLst/>
              <a:uLnTx/>
              <a:uFillTx/>
              <a:latin typeface="Algerian" panose="04020705040A02060702" pitchFamily="82" charset="0"/>
            </a:endParaRPr>
          </a:p>
        </p:txBody>
      </p:sp>
    </p:spTree>
    <p:extLst>
      <p:ext uri="{BB962C8B-B14F-4D97-AF65-F5344CB8AC3E}">
        <p14:creationId xmlns:p14="http://schemas.microsoft.com/office/powerpoint/2010/main" val="364580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5A627-8292-FA04-1847-242A68F1DC71}"/>
              </a:ext>
            </a:extLst>
          </p:cNvPr>
          <p:cNvSpPr txBox="1"/>
          <p:nvPr/>
        </p:nvSpPr>
        <p:spPr>
          <a:xfrm>
            <a:off x="4248547" y="3063760"/>
            <a:ext cx="4022896" cy="1261884"/>
          </a:xfrm>
          <a:prstGeom prst="rect">
            <a:avLst/>
          </a:prstGeom>
          <a:noFill/>
        </p:spPr>
        <p:txBody>
          <a:bodyPr wrap="none" rtlCol="0">
            <a:spAutoFit/>
          </a:bodyPr>
          <a:lstStyle/>
          <a:p>
            <a:pPr algn="ctr">
              <a:spcBef>
                <a:spcPct val="50000"/>
              </a:spcBef>
            </a:pPr>
            <a:r>
              <a:rPr lang="en-GB" altLang="en-US" sz="4000" b="1" dirty="0">
                <a:latin typeface="Calibri" pitchFamily="34" charset="0"/>
              </a:rPr>
              <a:t>Chapter 5 </a:t>
            </a:r>
          </a:p>
          <a:p>
            <a:pPr algn="ctr"/>
            <a:r>
              <a:rPr lang="en-US" sz="3600" b="1" dirty="0"/>
              <a:t>Organization Design</a:t>
            </a:r>
          </a:p>
        </p:txBody>
      </p:sp>
    </p:spTree>
    <p:extLst>
      <p:ext uri="{BB962C8B-B14F-4D97-AF65-F5344CB8AC3E}">
        <p14:creationId xmlns:p14="http://schemas.microsoft.com/office/powerpoint/2010/main" val="298221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idx="4294967295"/>
          </p:nvPr>
        </p:nvSpPr>
        <p:spPr>
          <a:xfrm>
            <a:off x="2202213" y="457200"/>
            <a:ext cx="9550400" cy="1143000"/>
          </a:xfrm>
        </p:spPr>
        <p:txBody>
          <a:bodyPr>
            <a:normAutofit/>
          </a:bodyPr>
          <a:lstStyle/>
          <a:p>
            <a:pPr algn="r"/>
            <a:r>
              <a:rPr lang="en-US" altLang="zh-TW" sz="3200" b="1" dirty="0">
                <a:solidFill>
                  <a:schemeClr val="bg1"/>
                </a:solidFill>
              </a:rPr>
              <a:t>The Changing Global Environment</a:t>
            </a:r>
          </a:p>
        </p:txBody>
      </p:sp>
      <p:sp>
        <p:nvSpPr>
          <p:cNvPr id="3075" name="Rectangle 3"/>
          <p:cNvSpPr>
            <a:spLocks noGrp="1" noChangeArrowheads="1"/>
          </p:cNvSpPr>
          <p:nvPr>
            <p:ph idx="4294967295"/>
          </p:nvPr>
        </p:nvSpPr>
        <p:spPr>
          <a:xfrm>
            <a:off x="783770" y="1744663"/>
            <a:ext cx="9960429" cy="3733800"/>
          </a:xfrm>
        </p:spPr>
        <p:txBody>
          <a:bodyPr>
            <a:normAutofit/>
          </a:bodyPr>
          <a:lstStyle/>
          <a:p>
            <a:pPr lvl="1" indent="-273050" algn="just"/>
            <a:endParaRPr lang="en-US" altLang="zh-TW" dirty="0"/>
          </a:p>
          <a:p>
            <a:pPr marL="273050" indent="-273050" algn="just">
              <a:buFont typeface="Wingdings 2" pitchFamily="18" charset="2"/>
              <a:buNone/>
            </a:pPr>
            <a:r>
              <a:rPr lang="en-US" altLang="zh-TW" sz="2200" b="1" dirty="0"/>
              <a:t>The Challenges of Global Competition</a:t>
            </a:r>
          </a:p>
          <a:p>
            <a:pPr lvl="1" indent="-273050" algn="just"/>
            <a:r>
              <a:rPr lang="en-US" altLang="zh-TW" sz="2200" dirty="0"/>
              <a:t>Establishing operations in a foreign country.</a:t>
            </a:r>
          </a:p>
          <a:p>
            <a:pPr lvl="1" indent="-273050" algn="just"/>
            <a:r>
              <a:rPr lang="en-US" altLang="zh-TW" sz="2200" dirty="0"/>
              <a:t>Obtaining inputs from foreign suppliers.</a:t>
            </a:r>
          </a:p>
          <a:p>
            <a:pPr lvl="1" indent="-273050" algn="just"/>
            <a:r>
              <a:rPr lang="en-US" altLang="zh-TW" sz="2200" dirty="0"/>
              <a:t>Managing in a foreign culture.</a:t>
            </a:r>
          </a:p>
          <a:p>
            <a:pPr marL="273050" indent="-273050" algn="just"/>
            <a:endParaRPr lang="en-US" altLang="zh-TW" sz="2200" dirty="0"/>
          </a:p>
          <a:p>
            <a:pPr marL="273050" indent="-273050" algn="just">
              <a:buFont typeface="Wingdings 2" pitchFamily="18" charset="2"/>
              <a:buNone/>
            </a:pPr>
            <a:r>
              <a:rPr lang="en-US" altLang="zh-TW" sz="2200" b="1" dirty="0"/>
              <a:t>The Global Environment Is Open</a:t>
            </a:r>
          </a:p>
          <a:p>
            <a:pPr lvl="1" indent="-273050" algn="just"/>
            <a:r>
              <a:rPr lang="en-US" altLang="zh-TW" sz="2200" dirty="0"/>
              <a:t>Managers need to learn to compete globally.</a:t>
            </a:r>
          </a:p>
        </p:txBody>
      </p:sp>
      <p:sp>
        <p:nvSpPr>
          <p:cNvPr id="4" name="Title 4">
            <a:extLst>
              <a:ext uri="{FF2B5EF4-FFF2-40B4-BE49-F238E27FC236}">
                <a16:creationId xmlns:a16="http://schemas.microsoft.com/office/drawing/2014/main" id="{AE870B32-9567-469A-8E27-58C55696D839}"/>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334882760"/>
      </p:ext>
    </p:extLst>
  </p:cSld>
  <p:clrMapOvr>
    <a:masterClrMapping/>
  </p:clrMapOvr>
  <p:transition>
    <p:cut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390526" y="252047"/>
            <a:ext cx="10018713" cy="1752599"/>
          </a:xfrm>
        </p:spPr>
        <p:txBody>
          <a:bodyPr>
            <a:normAutofit/>
          </a:bodyPr>
          <a:lstStyle/>
          <a:p>
            <a:pPr algn="r"/>
            <a:r>
              <a:rPr lang="en-US" altLang="en-US" sz="3200" b="1" dirty="0">
                <a:solidFill>
                  <a:schemeClr val="bg1"/>
                </a:solidFill>
                <a:latin typeface="+mn-lt"/>
              </a:rPr>
              <a:t>Organizing</a:t>
            </a:r>
          </a:p>
        </p:txBody>
      </p:sp>
      <p:sp>
        <p:nvSpPr>
          <p:cNvPr id="9219" name="Content Placeholder 2"/>
          <p:cNvSpPr>
            <a:spLocks noGrp="1"/>
          </p:cNvSpPr>
          <p:nvPr>
            <p:ph idx="1"/>
          </p:nvPr>
        </p:nvSpPr>
        <p:spPr>
          <a:xfrm>
            <a:off x="687959" y="2004646"/>
            <a:ext cx="10721280" cy="4536829"/>
          </a:xfrm>
        </p:spPr>
        <p:txBody>
          <a:bodyPr>
            <a:normAutofit fontScale="92500" lnSpcReduction="10000"/>
          </a:bodyPr>
          <a:lstStyle/>
          <a:p>
            <a:pPr algn="just">
              <a:buFont typeface="Arial" pitchFamily="34" charset="0"/>
              <a:buNone/>
            </a:pPr>
            <a:r>
              <a:rPr lang="en-US" dirty="0"/>
              <a:t>    </a:t>
            </a:r>
            <a:r>
              <a:rPr lang="en-US" sz="2600" dirty="0"/>
              <a:t>Management function that involves arranging and structuring work to accomplish the organization’s goals</a:t>
            </a:r>
            <a:endParaRPr lang="en-US" dirty="0"/>
          </a:p>
          <a:p>
            <a:pPr algn="just">
              <a:buFont typeface="Arial" pitchFamily="34" charset="0"/>
              <a:buNone/>
            </a:pPr>
            <a:endParaRPr lang="en-US" dirty="0"/>
          </a:p>
          <a:p>
            <a:pPr algn="just">
              <a:buFont typeface="Arial" pitchFamily="34" charset="0"/>
              <a:buNone/>
            </a:pPr>
            <a:r>
              <a:rPr lang="en-US" altLang="en-US" sz="2800" b="1" dirty="0">
                <a:solidFill>
                  <a:schemeClr val="tx2"/>
                </a:solidFill>
              </a:rPr>
              <a:t>   </a:t>
            </a:r>
            <a:r>
              <a:rPr lang="en-US" altLang="en-US" sz="3000" b="1" dirty="0">
                <a:solidFill>
                  <a:schemeClr val="tx2"/>
                </a:solidFill>
              </a:rPr>
              <a:t>Purpose of Organizing   </a:t>
            </a:r>
          </a:p>
          <a:p>
            <a:pPr>
              <a:buFont typeface="Arial" pitchFamily="34" charset="0"/>
              <a:buChar char="•"/>
            </a:pPr>
            <a:r>
              <a:rPr lang="en-US" sz="2600" dirty="0"/>
              <a:t>Divides work to be done into specific jobs and departments.</a:t>
            </a:r>
          </a:p>
          <a:p>
            <a:pPr>
              <a:buFont typeface="Arial" pitchFamily="34" charset="0"/>
              <a:buChar char="•"/>
            </a:pPr>
            <a:r>
              <a:rPr lang="en-US" sz="2600" dirty="0"/>
              <a:t>Assigns tasks and responsibilities associated with individual jobs.</a:t>
            </a:r>
          </a:p>
          <a:p>
            <a:pPr>
              <a:buFont typeface="Arial" pitchFamily="34" charset="0"/>
              <a:buChar char="•"/>
            </a:pPr>
            <a:r>
              <a:rPr lang="en-US" sz="2600" dirty="0"/>
              <a:t>Coordinates diverse organizational tasks.</a:t>
            </a:r>
          </a:p>
          <a:p>
            <a:pPr>
              <a:buFont typeface="Arial" pitchFamily="34" charset="0"/>
              <a:buChar char="•"/>
            </a:pPr>
            <a:r>
              <a:rPr lang="en-US" sz="2600" dirty="0"/>
              <a:t>Establishes relationships among individuals, groups, and departments.</a:t>
            </a:r>
          </a:p>
          <a:p>
            <a:pPr>
              <a:buFont typeface="Arial" pitchFamily="34" charset="0"/>
              <a:buChar char="•"/>
            </a:pPr>
            <a:r>
              <a:rPr lang="en-US" sz="2600" dirty="0"/>
              <a:t>Establishes formal lines of authority.</a:t>
            </a:r>
          </a:p>
          <a:p>
            <a:pPr>
              <a:buFont typeface="Arial" pitchFamily="34" charset="0"/>
              <a:buNone/>
            </a:pPr>
            <a:br>
              <a:rPr lang="en-US" altLang="en-US" sz="2600" b="1" dirty="0">
                <a:solidFill>
                  <a:schemeClr val="tx2"/>
                </a:solidFill>
              </a:rPr>
            </a:br>
            <a:endParaRPr lang="en-US" altLang="en-US" sz="2600" b="1" dirty="0">
              <a:latin typeface="Times New Roman" pitchFamily="18" charset="0"/>
              <a:cs typeface="Times New Roman" pitchFamily="18" charset="0"/>
            </a:endParaRPr>
          </a:p>
        </p:txBody>
      </p:sp>
      <p:sp>
        <p:nvSpPr>
          <p:cNvPr id="4" name="Title 4">
            <a:extLst>
              <a:ext uri="{FF2B5EF4-FFF2-40B4-BE49-F238E27FC236}">
                <a16:creationId xmlns:a16="http://schemas.microsoft.com/office/drawing/2014/main" id="{F74D121E-D8B7-463D-9204-D019EACDA895}"/>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219796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730028" y="1802993"/>
            <a:ext cx="10166594" cy="4812324"/>
          </a:xfrm>
        </p:spPr>
        <p:txBody>
          <a:bodyPr>
            <a:normAutofit/>
          </a:bodyPr>
          <a:lstStyle/>
          <a:p>
            <a:pPr algn="just" eaLnBrk="1" hangingPunct="1">
              <a:buFontTx/>
              <a:buNone/>
              <a:defRPr/>
            </a:pPr>
            <a:r>
              <a:rPr lang="en-US" sz="2800" b="1" dirty="0">
                <a:cs typeface="Times New Roman" pitchFamily="18" charset="0"/>
              </a:rPr>
              <a:t>Organization Structure</a:t>
            </a:r>
          </a:p>
          <a:p>
            <a:pPr algn="just">
              <a:buNone/>
              <a:defRPr/>
            </a:pPr>
            <a:r>
              <a:rPr lang="en-US" dirty="0"/>
              <a:t>The formal arrangement of jobs within an organization</a:t>
            </a:r>
          </a:p>
          <a:p>
            <a:pPr algn="just">
              <a:buNone/>
              <a:defRPr/>
            </a:pPr>
            <a:endParaRPr lang="en-US" b="1" dirty="0">
              <a:cs typeface="Times New Roman" pitchFamily="18" charset="0"/>
            </a:endParaRPr>
          </a:p>
          <a:p>
            <a:pPr algn="just">
              <a:buNone/>
              <a:defRPr/>
            </a:pPr>
            <a:r>
              <a:rPr lang="en-US" altLang="en-US" sz="2800" b="1" dirty="0"/>
              <a:t>Organizational Design</a:t>
            </a:r>
          </a:p>
          <a:p>
            <a:pPr algn="just">
              <a:buNone/>
              <a:defRPr/>
            </a:pPr>
            <a:r>
              <a:rPr lang="en-US" dirty="0"/>
              <a:t>Creating or changing an organization’s structure</a:t>
            </a:r>
          </a:p>
          <a:p>
            <a:pPr algn="just">
              <a:buNone/>
              <a:defRPr/>
            </a:pPr>
            <a:endParaRPr lang="en-US" dirty="0"/>
          </a:p>
          <a:p>
            <a:pPr algn="just">
              <a:buNone/>
              <a:defRPr/>
            </a:pPr>
            <a:r>
              <a:rPr lang="en-US" sz="2800" b="1" dirty="0"/>
              <a:t>Organizational Chart</a:t>
            </a:r>
          </a:p>
          <a:p>
            <a:pPr algn="just">
              <a:buNone/>
              <a:defRPr/>
            </a:pPr>
            <a:r>
              <a:rPr lang="en-US" dirty="0"/>
              <a:t>The visual representation of an organization’s structure</a:t>
            </a:r>
            <a:endParaRPr lang="en-US" b="1" dirty="0"/>
          </a:p>
          <a:p>
            <a:pPr algn="just">
              <a:buNone/>
              <a:defRPr/>
            </a:pPr>
            <a:endParaRPr lang="en-US" sz="2000" b="1" dirty="0"/>
          </a:p>
        </p:txBody>
      </p:sp>
      <p:sp>
        <p:nvSpPr>
          <p:cNvPr id="3" name="Title 4">
            <a:extLst>
              <a:ext uri="{FF2B5EF4-FFF2-40B4-BE49-F238E27FC236}">
                <a16:creationId xmlns:a16="http://schemas.microsoft.com/office/drawing/2014/main" id="{224B2500-5710-4222-83AE-E5C182EB7457}"/>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977001837"/>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484312" y="123092"/>
            <a:ext cx="9785372" cy="1752599"/>
          </a:xfrm>
        </p:spPr>
        <p:txBody>
          <a:bodyPr>
            <a:normAutofit/>
          </a:bodyPr>
          <a:lstStyle/>
          <a:p>
            <a:pPr algn="r"/>
            <a:r>
              <a:rPr lang="en-US" altLang="en-US" sz="3200" b="1" dirty="0">
                <a:solidFill>
                  <a:schemeClr val="bg1"/>
                </a:solidFill>
              </a:rPr>
              <a:t>Elements in Organizational Design</a:t>
            </a:r>
          </a:p>
        </p:txBody>
      </p:sp>
      <p:sp>
        <p:nvSpPr>
          <p:cNvPr id="13315" name="Content Placeholder 6"/>
          <p:cNvSpPr>
            <a:spLocks noGrp="1"/>
          </p:cNvSpPr>
          <p:nvPr>
            <p:ph sz="half" idx="1"/>
          </p:nvPr>
        </p:nvSpPr>
        <p:spPr>
          <a:xfrm>
            <a:off x="412439" y="1960115"/>
            <a:ext cx="5990492" cy="4525963"/>
          </a:xfrm>
        </p:spPr>
        <p:txBody>
          <a:bodyPr/>
          <a:lstStyle/>
          <a:p>
            <a:pPr marL="0" indent="0">
              <a:buFont typeface="Arial" pitchFamily="34" charset="0"/>
              <a:buNone/>
            </a:pPr>
            <a:r>
              <a:rPr lang="en-US" altLang="en-US" sz="2800" b="1" dirty="0">
                <a:cs typeface="Times New Roman" pitchFamily="18" charset="0"/>
              </a:rPr>
              <a:t>Six key elements:</a:t>
            </a:r>
            <a:endParaRPr lang="en-US" altLang="en-US" sz="2800" dirty="0">
              <a:cs typeface="Times New Roman" pitchFamily="18" charset="0"/>
            </a:endParaRPr>
          </a:p>
          <a:p>
            <a:pPr lvl="1">
              <a:buFont typeface="Wingdings" pitchFamily="2" charset="2"/>
              <a:buChar char="Ø"/>
            </a:pPr>
            <a:r>
              <a:rPr lang="en-US" altLang="en-US" sz="2400" dirty="0">
                <a:cs typeface="Times New Roman" pitchFamily="18" charset="0"/>
              </a:rPr>
              <a:t>Work specialization</a:t>
            </a:r>
          </a:p>
          <a:p>
            <a:pPr lvl="1">
              <a:buFont typeface="Wingdings" pitchFamily="2" charset="2"/>
              <a:buChar char="Ø"/>
            </a:pPr>
            <a:r>
              <a:rPr lang="en-US" altLang="en-US" sz="2400" dirty="0">
                <a:cs typeface="Times New Roman" pitchFamily="18" charset="0"/>
              </a:rPr>
              <a:t>Departmentalization</a:t>
            </a:r>
          </a:p>
          <a:p>
            <a:pPr lvl="1">
              <a:buFont typeface="Wingdings" pitchFamily="2" charset="2"/>
              <a:buChar char="Ø"/>
            </a:pPr>
            <a:r>
              <a:rPr lang="en-US" altLang="en-US" sz="2400" dirty="0">
                <a:cs typeface="Times New Roman" pitchFamily="18" charset="0"/>
              </a:rPr>
              <a:t>Chain of Command </a:t>
            </a:r>
          </a:p>
          <a:p>
            <a:pPr lvl="1">
              <a:buFont typeface="Wingdings" pitchFamily="2" charset="2"/>
              <a:buChar char="Ø"/>
            </a:pPr>
            <a:r>
              <a:rPr lang="en-US" altLang="en-US" sz="2400" dirty="0">
                <a:cs typeface="Times New Roman" pitchFamily="18" charset="0"/>
              </a:rPr>
              <a:t>Span of control</a:t>
            </a:r>
          </a:p>
          <a:p>
            <a:pPr lvl="1">
              <a:buFont typeface="Wingdings" pitchFamily="2" charset="2"/>
              <a:buChar char="Ø"/>
            </a:pPr>
            <a:r>
              <a:rPr lang="en-US" altLang="en-US" sz="2400" dirty="0">
                <a:cs typeface="Times New Roman" pitchFamily="18" charset="0"/>
              </a:rPr>
              <a:t>Centralization and Decentralization</a:t>
            </a:r>
          </a:p>
          <a:p>
            <a:pPr lvl="1">
              <a:buFont typeface="Wingdings" pitchFamily="2" charset="2"/>
              <a:buChar char="Ø"/>
            </a:pPr>
            <a:r>
              <a:rPr lang="en-US" altLang="en-US" sz="2400" dirty="0">
                <a:cs typeface="Times New Roman" pitchFamily="18" charset="0"/>
              </a:rPr>
              <a:t>Formalization</a:t>
            </a:r>
          </a:p>
          <a:p>
            <a:pPr marL="0" indent="0"/>
            <a:endParaRPr lang="en-US" altLang="en-US" dirty="0"/>
          </a:p>
        </p:txBody>
      </p:sp>
      <p:sp>
        <p:nvSpPr>
          <p:cNvPr id="4" name="Title 4">
            <a:extLst>
              <a:ext uri="{FF2B5EF4-FFF2-40B4-BE49-F238E27FC236}">
                <a16:creationId xmlns:a16="http://schemas.microsoft.com/office/drawing/2014/main" id="{2F15ABCD-C9C9-4C69-997A-739E3AC69420}"/>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282388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665018" y="1662545"/>
            <a:ext cx="11191108" cy="5003074"/>
          </a:xfrm>
        </p:spPr>
        <p:txBody>
          <a:bodyPr>
            <a:noAutofit/>
          </a:bodyPr>
          <a:lstStyle/>
          <a:p>
            <a:pPr>
              <a:buNone/>
            </a:pPr>
            <a:r>
              <a:rPr lang="en-US" sz="2000" b="1" dirty="0">
                <a:cs typeface="Times New Roman" pitchFamily="18" charset="0"/>
              </a:rPr>
              <a:t>Work Specialization</a:t>
            </a:r>
          </a:p>
          <a:p>
            <a:pPr>
              <a:buNone/>
            </a:pPr>
            <a:r>
              <a:rPr lang="en-US" sz="2000" dirty="0"/>
              <a:t>Dividing work activities into separate job tasks</a:t>
            </a:r>
          </a:p>
          <a:p>
            <a:pPr>
              <a:buNone/>
            </a:pPr>
            <a:r>
              <a:rPr lang="en-US" altLang="en-US" sz="2000" b="1" dirty="0"/>
              <a:t>Departmentalization</a:t>
            </a:r>
          </a:p>
          <a:p>
            <a:pPr>
              <a:buNone/>
            </a:pPr>
            <a:r>
              <a:rPr lang="en-US" sz="2000" dirty="0"/>
              <a:t>The basis by which jobs are grouped together</a:t>
            </a:r>
            <a:endParaRPr lang="en-US" dirty="0"/>
          </a:p>
          <a:p>
            <a:pPr>
              <a:buNone/>
            </a:pPr>
            <a:r>
              <a:rPr lang="en-US" sz="2000" b="1" dirty="0"/>
              <a:t>The Five Common Forms of Departmentalization</a:t>
            </a:r>
          </a:p>
          <a:p>
            <a:pPr>
              <a:buFont typeface="Arial" panose="020B0604020202020204" pitchFamily="34" charset="0"/>
              <a:buChar char="•"/>
            </a:pPr>
            <a:r>
              <a:rPr lang="en-US" sz="2000" b="1" dirty="0"/>
              <a:t>Functional Departmentalization</a:t>
            </a:r>
            <a:r>
              <a:rPr lang="en-US" sz="2000" dirty="0"/>
              <a:t>—Groups jobs according to function</a:t>
            </a:r>
          </a:p>
          <a:p>
            <a:pPr>
              <a:buFont typeface="Arial" panose="020B0604020202020204" pitchFamily="34" charset="0"/>
              <a:buChar char="•"/>
            </a:pPr>
            <a:r>
              <a:rPr lang="en-US" sz="2000" b="1" dirty="0"/>
              <a:t>Geographical Departmentalization</a:t>
            </a:r>
            <a:r>
              <a:rPr lang="en-US" sz="2000" dirty="0"/>
              <a:t>—Groups jobs according to geographic region</a:t>
            </a:r>
          </a:p>
          <a:p>
            <a:pPr>
              <a:buFont typeface="Arial" panose="020B0604020202020204" pitchFamily="34" charset="0"/>
              <a:buChar char="•"/>
            </a:pPr>
            <a:r>
              <a:rPr lang="en-US" sz="2000" b="1" dirty="0"/>
              <a:t>Product Departmentalization</a:t>
            </a:r>
            <a:r>
              <a:rPr lang="en-US" sz="2000" dirty="0"/>
              <a:t>—Groups jobs by product line</a:t>
            </a:r>
          </a:p>
          <a:p>
            <a:pPr>
              <a:buFont typeface="Arial" panose="020B0604020202020204" pitchFamily="34" charset="0"/>
              <a:buChar char="•"/>
            </a:pPr>
            <a:r>
              <a:rPr lang="en-US" sz="2000" b="1" dirty="0"/>
              <a:t>Process Departmentalization</a:t>
            </a:r>
            <a:r>
              <a:rPr lang="en-US" sz="2000" dirty="0"/>
              <a:t>—Groups jobs on the basis of product or customer flow</a:t>
            </a:r>
          </a:p>
          <a:p>
            <a:pPr>
              <a:buFont typeface="Arial" panose="020B0604020202020204" pitchFamily="34" charset="0"/>
              <a:buChar char="•"/>
            </a:pPr>
            <a:r>
              <a:rPr lang="en-US" sz="2000" b="1" dirty="0"/>
              <a:t>Customer Departmentalization</a:t>
            </a:r>
            <a:r>
              <a:rPr lang="en-US" sz="2000" dirty="0"/>
              <a:t>—Groups jobs on the basis of specific and unique customers who have common needs</a:t>
            </a:r>
            <a:endParaRPr lang="en-US" altLang="en-US" sz="2000" b="1" dirty="0"/>
          </a:p>
        </p:txBody>
      </p:sp>
      <p:sp>
        <p:nvSpPr>
          <p:cNvPr id="3" name="Title 4">
            <a:extLst>
              <a:ext uri="{FF2B5EF4-FFF2-40B4-BE49-F238E27FC236}">
                <a16:creationId xmlns:a16="http://schemas.microsoft.com/office/drawing/2014/main" id="{EB826B3D-8466-45E2-8961-3726332BC768}"/>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1093785074"/>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484311" y="685800"/>
            <a:ext cx="10018713" cy="1195251"/>
          </a:xfrm>
        </p:spPr>
        <p:txBody>
          <a:bodyPr>
            <a:normAutofit/>
          </a:bodyPr>
          <a:lstStyle/>
          <a:p>
            <a:pPr algn="r" eaLnBrk="1" hangingPunct="1">
              <a:defRPr/>
            </a:pPr>
            <a:r>
              <a:rPr lang="en-US" sz="3200" b="1" dirty="0">
                <a:solidFill>
                  <a:schemeClr val="bg1"/>
                </a:solidFill>
                <a:latin typeface="+mn-lt"/>
              </a:rPr>
              <a:t>Chain of Command</a:t>
            </a:r>
          </a:p>
        </p:txBody>
      </p:sp>
      <p:sp>
        <p:nvSpPr>
          <p:cNvPr id="17411" name="Rectangle 5"/>
          <p:cNvSpPr>
            <a:spLocks noGrp="1" noChangeArrowheads="1"/>
          </p:cNvSpPr>
          <p:nvPr>
            <p:ph type="body" idx="1"/>
          </p:nvPr>
        </p:nvSpPr>
        <p:spPr>
          <a:xfrm>
            <a:off x="771790" y="2056412"/>
            <a:ext cx="10098089" cy="3039290"/>
          </a:xfrm>
        </p:spPr>
        <p:txBody>
          <a:bodyPr>
            <a:normAutofit/>
          </a:bodyPr>
          <a:lstStyle/>
          <a:p>
            <a:pPr algn="just">
              <a:lnSpc>
                <a:spcPct val="150000"/>
              </a:lnSpc>
              <a:buNone/>
            </a:pPr>
            <a:r>
              <a:rPr lang="en-US" dirty="0"/>
              <a:t>	</a:t>
            </a:r>
            <a:r>
              <a:rPr lang="en-US" sz="2400" dirty="0"/>
              <a:t>The line of authority extending from upper organizational levels to the lowest levels, which clarifies who reports to whom </a:t>
            </a:r>
            <a:endParaRPr lang="en-US" altLang="en-US" sz="2400" dirty="0">
              <a:cs typeface="Times New Roman" pitchFamily="18" charset="0"/>
            </a:endParaRPr>
          </a:p>
          <a:p>
            <a:pPr algn="just" eaLnBrk="1" hangingPunct="1">
              <a:lnSpc>
                <a:spcPct val="150000"/>
              </a:lnSpc>
              <a:buFont typeface="Wingdings" pitchFamily="2" charset="2"/>
              <a:buChar char="Ø"/>
            </a:pPr>
            <a:r>
              <a:rPr lang="en-US" altLang="en-US" sz="2400" dirty="0">
                <a:cs typeface="Times New Roman" pitchFamily="18" charset="0"/>
              </a:rPr>
              <a:t>Authority and Responsibility </a:t>
            </a:r>
          </a:p>
          <a:p>
            <a:pPr algn="just" eaLnBrk="1" hangingPunct="1">
              <a:lnSpc>
                <a:spcPct val="150000"/>
              </a:lnSpc>
              <a:buFont typeface="Wingdings" pitchFamily="2" charset="2"/>
              <a:buChar char="Ø"/>
            </a:pPr>
            <a:r>
              <a:rPr lang="en-US" altLang="en-US" sz="2400" dirty="0">
                <a:cs typeface="Times New Roman" pitchFamily="18" charset="0"/>
              </a:rPr>
              <a:t>Unity of Command principle</a:t>
            </a:r>
          </a:p>
        </p:txBody>
      </p:sp>
      <p:sp>
        <p:nvSpPr>
          <p:cNvPr id="4" name="Title 4">
            <a:extLst>
              <a:ext uri="{FF2B5EF4-FFF2-40B4-BE49-F238E27FC236}">
                <a16:creationId xmlns:a16="http://schemas.microsoft.com/office/drawing/2014/main" id="{270FA0AF-E587-464A-982E-829F6644CEF0}"/>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1380929824"/>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17815" y="1226178"/>
            <a:ext cx="10018713" cy="1752599"/>
          </a:xfrm>
        </p:spPr>
        <p:txBody>
          <a:bodyPr>
            <a:normAutofit/>
          </a:bodyPr>
          <a:lstStyle/>
          <a:p>
            <a:pPr algn="l">
              <a:defRPr/>
            </a:pPr>
            <a:r>
              <a:rPr lang="en-US" sz="2400" b="1" dirty="0">
                <a:latin typeface="+mn-lt"/>
              </a:rPr>
              <a:t>Unity of Command</a:t>
            </a:r>
          </a:p>
        </p:txBody>
      </p:sp>
      <p:sp>
        <p:nvSpPr>
          <p:cNvPr id="18435" name="Content Placeholder 2"/>
          <p:cNvSpPr>
            <a:spLocks noGrp="1"/>
          </p:cNvSpPr>
          <p:nvPr>
            <p:ph sz="half" idx="1"/>
          </p:nvPr>
        </p:nvSpPr>
        <p:spPr>
          <a:xfrm>
            <a:off x="917816" y="2413165"/>
            <a:ext cx="10596604" cy="1426029"/>
          </a:xfrm>
        </p:spPr>
        <p:txBody>
          <a:bodyPr>
            <a:normAutofit/>
          </a:bodyPr>
          <a:lstStyle/>
          <a:p>
            <a:pPr marL="0" indent="0">
              <a:buFont typeface="Arial" pitchFamily="34" charset="0"/>
              <a:buNone/>
            </a:pPr>
            <a:r>
              <a:rPr lang="en-US" altLang="en-US" sz="2000" b="1" dirty="0">
                <a:cs typeface="Times New Roman" pitchFamily="18" charset="0"/>
              </a:rPr>
              <a:t>Unity of command </a:t>
            </a:r>
            <a:r>
              <a:rPr lang="en-US" altLang="en-US" sz="2000" dirty="0">
                <a:cs typeface="Times New Roman" pitchFamily="18" charset="0"/>
              </a:rPr>
              <a:t>is a structure in which each employee reports to only one manager</a:t>
            </a:r>
            <a:r>
              <a:rPr lang="en-US" altLang="en-US" sz="2000" dirty="0"/>
              <a:t>.</a:t>
            </a:r>
          </a:p>
        </p:txBody>
      </p:sp>
      <p:sp>
        <p:nvSpPr>
          <p:cNvPr id="6" name="Title 1"/>
          <p:cNvSpPr txBox="1">
            <a:spLocks/>
          </p:cNvSpPr>
          <p:nvPr/>
        </p:nvSpPr>
        <p:spPr>
          <a:xfrm>
            <a:off x="917816" y="2987040"/>
            <a:ext cx="9841814" cy="88391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en-US" sz="2400" b="1" dirty="0">
                <a:latin typeface="+mn-lt"/>
              </a:rPr>
              <a:t>Authority and </a:t>
            </a:r>
            <a:r>
              <a:rPr lang="en-US" altLang="en-US" sz="2400" b="1" dirty="0">
                <a:latin typeface="+mn-lt"/>
                <a:cs typeface="Times New Roman" pitchFamily="18" charset="0"/>
              </a:rPr>
              <a:t>Responsibility</a:t>
            </a:r>
            <a:endParaRPr lang="en-US" altLang="en-US" sz="2400" b="1" dirty="0">
              <a:latin typeface="+mn-lt"/>
            </a:endParaRPr>
          </a:p>
        </p:txBody>
      </p:sp>
      <p:sp>
        <p:nvSpPr>
          <p:cNvPr id="7" name="Content Placeholder 2"/>
          <p:cNvSpPr>
            <a:spLocks noGrp="1"/>
          </p:cNvSpPr>
          <p:nvPr>
            <p:ph sz="half" idx="1"/>
          </p:nvPr>
        </p:nvSpPr>
        <p:spPr>
          <a:xfrm>
            <a:off x="669372" y="3731820"/>
            <a:ext cx="10515600" cy="3265715"/>
          </a:xfrm>
        </p:spPr>
        <p:txBody>
          <a:bodyPr>
            <a:normAutofit/>
          </a:bodyPr>
          <a:lstStyle/>
          <a:p>
            <a:pPr algn="just">
              <a:buFont typeface="Arial" pitchFamily="34" charset="0"/>
              <a:buNone/>
            </a:pPr>
            <a:r>
              <a:rPr lang="en-US" altLang="en-US" sz="2400" b="1" dirty="0">
                <a:cs typeface="Times New Roman" pitchFamily="18" charset="0"/>
              </a:rPr>
              <a:t>	</a:t>
            </a:r>
            <a:r>
              <a:rPr lang="en-US" altLang="en-US" sz="2000" b="1" dirty="0">
                <a:cs typeface="Times New Roman" pitchFamily="18" charset="0"/>
              </a:rPr>
              <a:t>Authority</a:t>
            </a:r>
            <a:r>
              <a:rPr lang="en-US" altLang="en-US" sz="2000" dirty="0">
                <a:cs typeface="Times New Roman" pitchFamily="18" charset="0"/>
              </a:rPr>
              <a:t> is the rights inherent in a managerial position to tell people what to do and to expect them to do it.</a:t>
            </a:r>
            <a:endParaRPr lang="en-US" altLang="en-US" sz="2400" dirty="0">
              <a:cs typeface="Times New Roman" pitchFamily="18" charset="0"/>
            </a:endParaRPr>
          </a:p>
          <a:p>
            <a:pPr algn="just">
              <a:buFont typeface="Arial" pitchFamily="34" charset="0"/>
              <a:buNone/>
            </a:pPr>
            <a:r>
              <a:rPr lang="en-US" sz="2400" dirty="0"/>
              <a:t>	</a:t>
            </a:r>
            <a:r>
              <a:rPr lang="en-US" sz="2000" b="1" dirty="0"/>
              <a:t>Line Authority</a:t>
            </a:r>
            <a:r>
              <a:rPr lang="en-US" sz="2000" dirty="0"/>
              <a:t>: Authority that entitles a manager to direct the work of an employee </a:t>
            </a:r>
          </a:p>
          <a:p>
            <a:pPr algn="just">
              <a:buFont typeface="Arial" pitchFamily="34" charset="0"/>
              <a:buNone/>
            </a:pPr>
            <a:r>
              <a:rPr lang="en-US" sz="2000" dirty="0"/>
              <a:t>	</a:t>
            </a:r>
            <a:r>
              <a:rPr lang="en-US" sz="2000" b="1" dirty="0"/>
              <a:t>Staff Authority: </a:t>
            </a:r>
            <a:r>
              <a:rPr lang="en-US" sz="2000" dirty="0"/>
              <a:t>Positions with some authority that have been created to support, assist, and advise those holding line authority </a:t>
            </a:r>
            <a:endParaRPr lang="en-US" altLang="en-US" sz="2000" dirty="0">
              <a:cs typeface="Times New Roman" pitchFamily="18" charset="0"/>
            </a:endParaRPr>
          </a:p>
          <a:p>
            <a:pPr algn="just">
              <a:buFont typeface="Arial" pitchFamily="34" charset="0"/>
              <a:buNone/>
            </a:pPr>
            <a:r>
              <a:rPr lang="en-US" altLang="en-US" sz="2000" dirty="0">
                <a:cs typeface="Times New Roman" pitchFamily="18" charset="0"/>
              </a:rPr>
              <a:t>	</a:t>
            </a:r>
            <a:r>
              <a:rPr lang="en-US" altLang="en-US" sz="2000" b="1" dirty="0">
                <a:cs typeface="Times New Roman" pitchFamily="18" charset="0"/>
              </a:rPr>
              <a:t>Responsibility</a:t>
            </a:r>
            <a:r>
              <a:rPr lang="en-US" altLang="en-US" sz="2000" dirty="0">
                <a:cs typeface="Times New Roman" pitchFamily="18" charset="0"/>
              </a:rPr>
              <a:t> is the obligation to perform any assigned duties. </a:t>
            </a:r>
          </a:p>
          <a:p>
            <a:pPr>
              <a:buFont typeface="Arial" pitchFamily="34" charset="0"/>
              <a:buNone/>
            </a:pPr>
            <a:endParaRPr lang="en-US" altLang="en-US" sz="2400" dirty="0"/>
          </a:p>
        </p:txBody>
      </p:sp>
      <p:sp>
        <p:nvSpPr>
          <p:cNvPr id="8" name="Title 4">
            <a:extLst>
              <a:ext uri="{FF2B5EF4-FFF2-40B4-BE49-F238E27FC236}">
                <a16:creationId xmlns:a16="http://schemas.microsoft.com/office/drawing/2014/main" id="{1835BE3F-46DE-41E7-A77E-8D032A4D051A}"/>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2376086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