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9BA4D-C936-4BDB-8D37-55B7060AD2A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CD24A-B9CF-4712-B8F2-4DDA42CFC1BD}" type="slidenum">
              <a:rPr lang="en-US" smtClean="0"/>
              <a:t>‹#›</a:t>
            </a:fld>
            <a:endParaRPr lang="en-US"/>
          </a:p>
        </p:txBody>
      </p:sp>
    </p:spTree>
    <p:extLst>
      <p:ext uri="{BB962C8B-B14F-4D97-AF65-F5344CB8AC3E}">
        <p14:creationId xmlns:p14="http://schemas.microsoft.com/office/powerpoint/2010/main" val="213886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94E-A1EF-C7EE-B6BC-2236741E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FADC-44E4-2C94-6FBC-9B18767D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4D031-EE6F-ED8A-FD4D-B23A054919F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2D120FD-06FD-19AD-2F40-F9C0BD14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351F-5128-3168-CF7E-6A7CB5CB358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957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058-DD6C-4864-50A4-E6F1C7494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206F63-F727-FA74-3BCA-C77DAD25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B254-B7DB-4F11-FE48-7A5C90C7E1EC}"/>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1551ACE-7205-14CE-0B54-8884E4CC7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FA33-50FC-882C-994C-D360A971DAA2}"/>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3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2743-AA73-DA51-29D7-3B63A704C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FF-5D56-7071-A8B4-730F28CC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C7EF-3B5C-D9D9-B4F1-327B54A816B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48BF82B-02EF-A95A-AF42-079A76CD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D617-3A6E-EF07-23E2-DDFDAD8528EB}"/>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0137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D0D-9E1A-E338-1A9A-6E7279C2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8FDA-0F79-E01B-AFE3-96F9D21FC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71FA-757A-F559-6747-8A9A017BC6A1}"/>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E97994D4-E816-92FC-1CF9-207453C1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1F10-DC42-7E56-6451-37CD93E8C4E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506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FCB-3023-48EE-B5C3-C0A13A67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4318-ADD0-F17B-9D3B-C8BED8BA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AEE8A-6040-D8F0-7FDE-FAE9AC0A4397}"/>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CAFBAAF-7105-28ED-3232-9333A8AF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4615-3D0E-A509-D239-BDA35B87D71C}"/>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1801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4FB-D4C3-C782-755A-C78AB791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D4FB-AFDF-0F0D-15CF-9EFE449E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EDCBB-202A-741E-8311-64C039E7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51CD8-7499-9724-6467-D71AE06E57C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27B58814-63A6-4A61-F34A-FD95732A8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CF14-6480-704A-3C3B-30E289A32C5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04054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6610-D365-95AE-BA4A-401A60EAA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22BA3-59DD-406F-5129-57F2902BF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2BB72-398A-23D2-0750-2F5FDADA8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38A7E-F98B-5201-CE6A-2960A6C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2F7C-2282-766F-5A5C-DF99694A8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CD2A-5ABD-5249-8253-1D60EB10953B}"/>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8" name="Footer Placeholder 7">
            <a:extLst>
              <a:ext uri="{FF2B5EF4-FFF2-40B4-BE49-F238E27FC236}">
                <a16:creationId xmlns:a16="http://schemas.microsoft.com/office/drawing/2014/main" id="{BBC4C4DD-52CA-9D29-7140-E09BF9ACA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A165-1890-9717-E776-A455FE2F08E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7193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53E-AE6F-68F0-B1AB-0C091F3F1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3A5AA-B337-6172-8099-FDC9B74B3FC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4" name="Footer Placeholder 3">
            <a:extLst>
              <a:ext uri="{FF2B5EF4-FFF2-40B4-BE49-F238E27FC236}">
                <a16:creationId xmlns:a16="http://schemas.microsoft.com/office/drawing/2014/main" id="{5B157A0D-CAA5-AB08-6492-0DCE1355B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35099-489D-B052-EFB4-20B07CDEF87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648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94C7-1E91-5FC7-79F8-86AD30A79F82}"/>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3" name="Footer Placeholder 2">
            <a:extLst>
              <a:ext uri="{FF2B5EF4-FFF2-40B4-BE49-F238E27FC236}">
                <a16:creationId xmlns:a16="http://schemas.microsoft.com/office/drawing/2014/main" id="{21E1C71A-DDE3-B2A2-730C-12980D372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34924-D1C9-F727-7AB8-1A651501A86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961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A073-7178-5590-4DF5-04D315695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6687-BE4C-7B99-0777-B433DF224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30387-6479-8B88-AF65-9A2D2CB74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B1D5C-B787-AB0A-8720-6E5CBCEA3B6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0385F572-4A69-C3D3-4162-6C322844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6F09-5E4C-22BE-322D-3A12CBF154A4}"/>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41060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966-96DA-672F-BBBC-D5239C7A2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3E1D-EC1A-F3D7-2C16-ABFD07AA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5F572-0BDB-A76A-EDF3-5D39D483B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2B128-514A-0919-83B8-3CA124F86DBA}"/>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CCDBD1AF-13F3-6156-82FE-3F4C80076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16F19-E9C2-BECD-0366-DEDC404A015E}"/>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6510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4839B-F31F-668B-29CC-8FDE82CFE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00D5B-AE31-7C27-B0C5-D0F68305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329-8EDC-8A4F-1775-9EE5A108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CE94104-558D-ADCC-0D0E-8EF38216B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10F2F-0B4D-94DA-D270-640199BC8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504E8-AF17-4BF6-998F-C290DC26C58A}" type="slidenum">
              <a:rPr lang="en-US" smtClean="0"/>
              <a:t>‹#›</a:t>
            </a:fld>
            <a:endParaRPr lang="en-US"/>
          </a:p>
        </p:txBody>
      </p:sp>
    </p:spTree>
    <p:extLst>
      <p:ext uri="{BB962C8B-B14F-4D97-AF65-F5344CB8AC3E}">
        <p14:creationId xmlns:p14="http://schemas.microsoft.com/office/powerpoint/2010/main" val="12441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FD9C7-584D-1AD7-D68B-E6583B6EE6AE}"/>
              </a:ext>
            </a:extLst>
          </p:cNvPr>
          <p:cNvSpPr txBox="1"/>
          <p:nvPr/>
        </p:nvSpPr>
        <p:spPr>
          <a:xfrm>
            <a:off x="2582064" y="1800325"/>
            <a:ext cx="7027886" cy="830997"/>
          </a:xfrm>
          <a:prstGeom prst="rect">
            <a:avLst/>
          </a:prstGeom>
          <a:noFill/>
        </p:spPr>
        <p:txBody>
          <a:bodyPr wrap="none" rtlCol="0">
            <a:spAutoFit/>
          </a:bodyPr>
          <a:lstStyle/>
          <a:p>
            <a:pPr algn="ctr"/>
            <a:r>
              <a:rPr lang="en-US" sz="4800" b="1" spc="-300" dirty="0">
                <a:latin typeface="Mont Heavy DEMO" panose="00000A00000000000000" pitchFamily="50" charset="0"/>
              </a:rPr>
              <a:t>Fundamentals of Management</a:t>
            </a:r>
          </a:p>
        </p:txBody>
      </p:sp>
      <p:sp>
        <p:nvSpPr>
          <p:cNvPr id="7" name="TextBox 6">
            <a:extLst>
              <a:ext uri="{FF2B5EF4-FFF2-40B4-BE49-F238E27FC236}">
                <a16:creationId xmlns:a16="http://schemas.microsoft.com/office/drawing/2014/main" id="{3FB82652-DAC0-0BE1-090B-270B7429C476}"/>
              </a:ext>
            </a:extLst>
          </p:cNvPr>
          <p:cNvSpPr txBox="1"/>
          <p:nvPr/>
        </p:nvSpPr>
        <p:spPr>
          <a:xfrm>
            <a:off x="4860277" y="4036959"/>
            <a:ext cx="2471446" cy="1815882"/>
          </a:xfrm>
          <a:prstGeom prst="rect">
            <a:avLst/>
          </a:prstGeom>
          <a:noFill/>
        </p:spPr>
        <p:txBody>
          <a:bodyPr wrap="none" rtlCol="0">
            <a:spAutoFit/>
          </a:bodyPr>
          <a:lstStyle/>
          <a:p>
            <a:pPr algn="ctr"/>
            <a:r>
              <a:rPr lang="en-US" sz="4400" b="1" spc="-300" dirty="0">
                <a:latin typeface="Mont Heavy DEMO" panose="00000A00000000000000" pitchFamily="50" charset="0"/>
              </a:rPr>
              <a:t>SESSION 10</a:t>
            </a:r>
          </a:p>
          <a:p>
            <a:pPr algn="ctr"/>
            <a:endParaRPr lang="en-US" sz="800" spc="-300" dirty="0">
              <a:latin typeface="Mont Heavy DEMO" panose="00000A00000000000000" pitchFamily="50" charset="0"/>
            </a:endParaRPr>
          </a:p>
          <a:p>
            <a:pPr algn="ctr"/>
            <a:r>
              <a:rPr lang="en-US" sz="2400" spc="-300" dirty="0">
                <a:latin typeface="Mont Heavy DEMO" panose="00000A00000000000000" pitchFamily="50" charset="0"/>
              </a:rPr>
              <a:t>BY</a:t>
            </a:r>
          </a:p>
          <a:p>
            <a:pPr algn="ctr"/>
            <a:r>
              <a:rPr lang="en-US" sz="3600" spc="-300">
                <a:latin typeface="Mont Heavy DEMO" panose="00000A00000000000000" pitchFamily="50" charset="0"/>
              </a:rPr>
              <a:t>Azar Ejaz Ateeq</a:t>
            </a:r>
            <a:endParaRPr lang="en-US" sz="3600" spc="-300" dirty="0">
              <a:latin typeface="Mont Heavy DEMO" panose="00000A00000000000000" pitchFamily="50" charset="0"/>
            </a:endParaRPr>
          </a:p>
        </p:txBody>
      </p:sp>
    </p:spTree>
    <p:extLst>
      <p:ext uri="{BB962C8B-B14F-4D97-AF65-F5344CB8AC3E}">
        <p14:creationId xmlns:p14="http://schemas.microsoft.com/office/powerpoint/2010/main" val="2091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B29B-4509-8372-1536-72B0E112C477}"/>
              </a:ext>
            </a:extLst>
          </p:cNvPr>
          <p:cNvSpPr txBox="1"/>
          <p:nvPr/>
        </p:nvSpPr>
        <p:spPr>
          <a:xfrm>
            <a:off x="3735848" y="3551285"/>
            <a:ext cx="4855768" cy="1107996"/>
          </a:xfrm>
          <a:prstGeom prst="rect">
            <a:avLst/>
          </a:prstGeom>
          <a:noFill/>
          <a:ln>
            <a:noFill/>
          </a:ln>
          <a:effectLst>
            <a:outerShdw blurRad="50800" dist="38100" dir="2700000" algn="tl" rotWithShape="0">
              <a:srgbClr val="FFC000">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300" dirty="0">
                <a:solidFill>
                  <a:srgbClr val="080349"/>
                </a:solidFill>
                <a:latin typeface="Algerian" panose="04020705040A02060702" pitchFamily="82" charset="0"/>
              </a:rPr>
              <a:t>THANK YOU</a:t>
            </a:r>
            <a:endParaRPr kumimoji="0" lang="en-US" sz="6600" b="1" u="none" strike="noStrike" kern="1200" cap="none" spc="-300" normalizeH="0" baseline="0" noProof="0" dirty="0">
              <a:ln>
                <a:noFill/>
              </a:ln>
              <a:solidFill>
                <a:srgbClr val="080349"/>
              </a:solidFill>
              <a:effectLst/>
              <a:uLnTx/>
              <a:uFillTx/>
              <a:latin typeface="Algerian" panose="04020705040A02060702" pitchFamily="82" charset="0"/>
            </a:endParaRPr>
          </a:p>
        </p:txBody>
      </p:sp>
    </p:spTree>
    <p:extLst>
      <p:ext uri="{BB962C8B-B14F-4D97-AF65-F5344CB8AC3E}">
        <p14:creationId xmlns:p14="http://schemas.microsoft.com/office/powerpoint/2010/main" val="364580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5A627-8292-FA04-1847-242A68F1DC71}"/>
              </a:ext>
            </a:extLst>
          </p:cNvPr>
          <p:cNvSpPr txBox="1"/>
          <p:nvPr/>
        </p:nvSpPr>
        <p:spPr>
          <a:xfrm>
            <a:off x="5079351" y="3063760"/>
            <a:ext cx="2361287" cy="1261884"/>
          </a:xfrm>
          <a:prstGeom prst="rect">
            <a:avLst/>
          </a:prstGeom>
          <a:noFill/>
        </p:spPr>
        <p:txBody>
          <a:bodyPr wrap="none" rtlCol="0">
            <a:spAutoFit/>
          </a:bodyPr>
          <a:lstStyle/>
          <a:p>
            <a:pPr algn="ctr">
              <a:spcBef>
                <a:spcPct val="50000"/>
              </a:spcBef>
            </a:pPr>
            <a:r>
              <a:rPr lang="en-GB" altLang="en-US" sz="4000" b="1" dirty="0">
                <a:latin typeface="Calibri" pitchFamily="34" charset="0"/>
              </a:rPr>
              <a:t>Chapter 6 </a:t>
            </a:r>
          </a:p>
          <a:p>
            <a:pPr algn="ctr"/>
            <a:r>
              <a:rPr lang="en-US" sz="3600" b="1" dirty="0"/>
              <a:t>Leadership</a:t>
            </a:r>
          </a:p>
        </p:txBody>
      </p:sp>
    </p:spTree>
    <p:extLst>
      <p:ext uri="{BB962C8B-B14F-4D97-AF65-F5344CB8AC3E}">
        <p14:creationId xmlns:p14="http://schemas.microsoft.com/office/powerpoint/2010/main" val="298221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534391" y="1448790"/>
            <a:ext cx="10877796" cy="3966358"/>
          </a:xfrm>
        </p:spPr>
        <p:txBody>
          <a:bodyPr>
            <a:normAutofit fontScale="92500" lnSpcReduction="20000"/>
          </a:bodyPr>
          <a:lstStyle/>
          <a:p>
            <a:pPr eaLnBrk="1" hangingPunct="1">
              <a:buFontTx/>
              <a:buNone/>
            </a:pPr>
            <a:endParaRPr lang="en-US" altLang="zh-CN" dirty="0">
              <a:solidFill>
                <a:srgbClr val="000000"/>
              </a:solidFill>
              <a:cs typeface="华文楷体"/>
            </a:endParaRPr>
          </a:p>
          <a:p>
            <a:pPr eaLnBrk="1" hangingPunct="1">
              <a:buFontTx/>
              <a:buNone/>
            </a:pPr>
            <a:endParaRPr lang="en-US" altLang="zh-CN" b="1" dirty="0">
              <a:solidFill>
                <a:srgbClr val="000000"/>
              </a:solidFill>
              <a:cs typeface="华文楷体"/>
            </a:endParaRPr>
          </a:p>
          <a:p>
            <a:pPr>
              <a:buNone/>
            </a:pPr>
            <a:r>
              <a:rPr lang="en-US" altLang="zh-CN" sz="3200" b="1" dirty="0">
                <a:solidFill>
                  <a:srgbClr val="000000"/>
                </a:solidFill>
                <a:cs typeface="华文楷体"/>
              </a:rPr>
              <a:t>	Leaders </a:t>
            </a:r>
            <a:r>
              <a:rPr lang="en-US" altLang="zh-CN" b="1" dirty="0">
                <a:solidFill>
                  <a:srgbClr val="000000"/>
                </a:solidFill>
                <a:cs typeface="华文楷体"/>
              </a:rPr>
              <a:t>	</a:t>
            </a:r>
          </a:p>
          <a:p>
            <a:pPr eaLnBrk="1" hangingPunct="1">
              <a:buFontTx/>
              <a:buNone/>
            </a:pPr>
            <a:r>
              <a:rPr lang="en-US" altLang="zh-CN" dirty="0">
                <a:solidFill>
                  <a:srgbClr val="000000"/>
                </a:solidFill>
                <a:cs typeface="华文楷体"/>
              </a:rPr>
              <a:t>	Leaders are people who are able to influence others and who possess managerial authority.</a:t>
            </a:r>
          </a:p>
          <a:p>
            <a:pPr eaLnBrk="1" hangingPunct="1">
              <a:buFontTx/>
              <a:buNone/>
            </a:pPr>
            <a:endParaRPr lang="en-US" altLang="zh-CN" dirty="0">
              <a:solidFill>
                <a:srgbClr val="000000"/>
              </a:solidFill>
              <a:cs typeface="华文楷体"/>
            </a:endParaRPr>
          </a:p>
          <a:p>
            <a:pPr>
              <a:buNone/>
            </a:pPr>
            <a:r>
              <a:rPr lang="en-US" sz="3200" b="1" dirty="0">
                <a:cs typeface="Times New Roman" pitchFamily="18" charset="0"/>
              </a:rPr>
              <a:t>	Leadership</a:t>
            </a:r>
          </a:p>
          <a:p>
            <a:pPr>
              <a:buNone/>
            </a:pPr>
            <a:r>
              <a:rPr lang="en-US" altLang="en-US" sz="3200" dirty="0">
                <a:cs typeface="Times New Roman" panose="02020603050405020304" pitchFamily="18" charset="0"/>
              </a:rPr>
              <a:t>	</a:t>
            </a:r>
            <a:r>
              <a:rPr lang="en-US" altLang="en-US" dirty="0">
                <a:cs typeface="Times New Roman" panose="02020603050405020304" pitchFamily="18" charset="0"/>
              </a:rPr>
              <a:t>Leadership is the art to of influencing and directing people in such a way that will win their obedience, confidence, respect and loyal cooperation in achieving common objectives.</a:t>
            </a:r>
          </a:p>
          <a:p>
            <a:pPr>
              <a:buNone/>
            </a:pPr>
            <a:endParaRPr lang="en-US" altLang="zh-CN" b="1" dirty="0">
              <a:cs typeface="华文楷体"/>
            </a:endParaRPr>
          </a:p>
          <a:p>
            <a:pPr eaLnBrk="1" hangingPunct="1"/>
            <a:endParaRPr lang="en-US" altLang="zh-CN" dirty="0">
              <a:cs typeface="华文楷体"/>
            </a:endParaRPr>
          </a:p>
        </p:txBody>
      </p:sp>
      <p:sp>
        <p:nvSpPr>
          <p:cNvPr id="3" name="Title 4">
            <a:extLst>
              <a:ext uri="{FF2B5EF4-FFF2-40B4-BE49-F238E27FC236}">
                <a16:creationId xmlns:a16="http://schemas.microsoft.com/office/drawing/2014/main" id="{A8C1E079-3AEA-4C74-AF43-BAF14688DF7A}"/>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415821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524889" y="1903857"/>
            <a:ext cx="11077303" cy="4572000"/>
          </a:xfrm>
        </p:spPr>
        <p:txBody>
          <a:bodyPr>
            <a:normAutofit/>
          </a:bodyPr>
          <a:lstStyle/>
          <a:p>
            <a:pPr eaLnBrk="1" hangingPunct="1">
              <a:spcBef>
                <a:spcPct val="35000"/>
              </a:spcBef>
              <a:buFont typeface="Wingdings 2" panose="05020102010507070707" pitchFamily="18" charset="2"/>
              <a:buNone/>
            </a:pPr>
            <a:r>
              <a:rPr lang="en-US" altLang="en-US" b="1" dirty="0">
                <a:cs typeface="Times New Roman" panose="02020603050405020304" pitchFamily="18" charset="0"/>
              </a:rPr>
              <a:t>	Transactional Leadership</a:t>
            </a:r>
          </a:p>
          <a:p>
            <a:pPr eaLnBrk="1" hangingPunct="1">
              <a:spcBef>
                <a:spcPct val="35000"/>
              </a:spcBef>
              <a:buFont typeface="Wingdings 2" panose="05020102010507070707" pitchFamily="18" charset="2"/>
              <a:buNone/>
            </a:pPr>
            <a:r>
              <a:rPr lang="en-US" altLang="en-US" sz="2400" dirty="0">
                <a:cs typeface="Times New Roman" panose="02020603050405020304" pitchFamily="18" charset="0"/>
              </a:rPr>
              <a:t>	Leaders who guide or motivate their followers in the direction of established goals by clarifying role and task requirements.</a:t>
            </a:r>
          </a:p>
          <a:p>
            <a:pPr eaLnBrk="1" hangingPunct="1">
              <a:spcBef>
                <a:spcPct val="35000"/>
              </a:spcBef>
              <a:buFont typeface="Wingdings 2" panose="05020102010507070707" pitchFamily="18" charset="2"/>
              <a:buNone/>
            </a:pPr>
            <a:r>
              <a:rPr lang="en-US" altLang="en-US" b="1" dirty="0">
                <a:cs typeface="Times New Roman" panose="02020603050405020304" pitchFamily="18" charset="0"/>
              </a:rPr>
              <a:t>	Transformational Leadership</a:t>
            </a:r>
          </a:p>
          <a:p>
            <a:pPr eaLnBrk="1" hangingPunct="1">
              <a:spcBef>
                <a:spcPct val="35000"/>
              </a:spcBef>
              <a:buFont typeface="Wingdings 2" panose="05020102010507070707" pitchFamily="18" charset="2"/>
              <a:buNone/>
            </a:pPr>
            <a:r>
              <a:rPr lang="en-US" altLang="en-US" sz="2400" b="1" dirty="0">
                <a:cs typeface="Times New Roman" panose="02020603050405020304" pitchFamily="18" charset="0"/>
              </a:rPr>
              <a:t>	</a:t>
            </a:r>
            <a:r>
              <a:rPr lang="en-US" altLang="en-US" sz="2400" dirty="0">
                <a:cs typeface="Times New Roman" panose="02020603050405020304" pitchFamily="18" charset="0"/>
              </a:rPr>
              <a:t>Leaders who inspire followers to exceed their own self-interests for the good of the organization by clarifying role and task requirements. Leaders who also are capable of having a profound and extraordinary effect on their followers.</a:t>
            </a:r>
          </a:p>
        </p:txBody>
      </p:sp>
      <p:sp>
        <p:nvSpPr>
          <p:cNvPr id="5" name="Rectangle 2"/>
          <p:cNvSpPr>
            <a:spLocks noGrp="1" noChangeArrowheads="1"/>
          </p:cNvSpPr>
          <p:nvPr>
            <p:ph type="title"/>
          </p:nvPr>
        </p:nvSpPr>
        <p:spPr>
          <a:xfrm>
            <a:off x="1471248" y="293915"/>
            <a:ext cx="10018713" cy="1230086"/>
          </a:xfrm>
        </p:spPr>
        <p:txBody>
          <a:bodyPr rtlCol="0">
            <a:normAutofit/>
          </a:bodyPr>
          <a:lstStyle/>
          <a:p>
            <a:pPr algn="r">
              <a:defRPr/>
            </a:pPr>
            <a:r>
              <a:rPr lang="en-US" sz="3200" b="1" dirty="0">
                <a:solidFill>
                  <a:schemeClr val="bg1"/>
                </a:solidFill>
                <a:latin typeface="+mn-lt"/>
                <a:cs typeface="Times New Roman" pitchFamily="18" charset="0"/>
              </a:rPr>
              <a:t>Contemporary Views on Leadership</a:t>
            </a:r>
          </a:p>
        </p:txBody>
      </p:sp>
      <p:sp>
        <p:nvSpPr>
          <p:cNvPr id="4" name="Title 4">
            <a:extLst>
              <a:ext uri="{FF2B5EF4-FFF2-40B4-BE49-F238E27FC236}">
                <a16:creationId xmlns:a16="http://schemas.microsoft.com/office/drawing/2014/main" id="{BED87A19-8EC4-477E-BDD5-B3C3F369A4F1}"/>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52716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1"/>
          <p:cNvSpPr>
            <a:spLocks noGrp="1" noChangeArrowheads="1"/>
          </p:cNvSpPr>
          <p:nvPr>
            <p:ph idx="1"/>
          </p:nvPr>
        </p:nvSpPr>
        <p:spPr>
          <a:xfrm>
            <a:off x="914294" y="2046513"/>
            <a:ext cx="10018713" cy="3124201"/>
          </a:xfrm>
        </p:spPr>
        <p:txBody>
          <a:bodyPr rtlCol="0">
            <a:normAutofit/>
          </a:bodyPr>
          <a:lstStyle/>
          <a:p>
            <a:pPr marL="274320" indent="-274320" algn="just">
              <a:spcAft>
                <a:spcPts val="0"/>
              </a:spcAft>
              <a:buFont typeface="Wingdings" pitchFamily="2" charset="2"/>
              <a:buChar char="§"/>
              <a:defRPr/>
            </a:pPr>
            <a:r>
              <a:rPr lang="en-US" altLang="en-US" dirty="0">
                <a:cs typeface="Times New Roman" pitchFamily="18" charset="0"/>
              </a:rPr>
              <a:t>Trait theories of leadership</a:t>
            </a:r>
          </a:p>
          <a:p>
            <a:pPr marL="274320" indent="-274320" algn="just">
              <a:spcAft>
                <a:spcPts val="0"/>
              </a:spcAft>
              <a:buFont typeface="Wingdings" pitchFamily="2" charset="2"/>
              <a:buChar char="§"/>
              <a:defRPr/>
            </a:pPr>
            <a:r>
              <a:rPr lang="en-US" altLang="en-US" dirty="0">
                <a:cs typeface="Times New Roman" pitchFamily="18" charset="0"/>
              </a:rPr>
              <a:t>Behavioral theory of leadership</a:t>
            </a:r>
          </a:p>
          <a:p>
            <a:pPr lvl="2" algn="just">
              <a:spcAft>
                <a:spcPts val="0"/>
              </a:spcAft>
              <a:buFont typeface="Arial" panose="020B0604020202020204" pitchFamily="34" charset="0"/>
              <a:buChar char="•"/>
              <a:defRPr/>
            </a:pPr>
            <a:r>
              <a:rPr lang="en-US" altLang="en-US" sz="2400" dirty="0">
                <a:cs typeface="Times New Roman" pitchFamily="18" charset="0"/>
              </a:rPr>
              <a:t>IOWA study</a:t>
            </a:r>
          </a:p>
          <a:p>
            <a:pPr lvl="2" algn="just">
              <a:spcAft>
                <a:spcPts val="0"/>
              </a:spcAft>
              <a:buFont typeface="Arial" panose="020B0604020202020204" pitchFamily="34" charset="0"/>
              <a:buChar char="•"/>
              <a:defRPr/>
            </a:pPr>
            <a:r>
              <a:rPr lang="en-US" altLang="en-US" sz="2400" dirty="0">
                <a:cs typeface="Times New Roman" pitchFamily="18" charset="0"/>
              </a:rPr>
              <a:t>University of Michigan study</a:t>
            </a:r>
          </a:p>
          <a:p>
            <a:pPr lvl="2" algn="just">
              <a:spcAft>
                <a:spcPts val="0"/>
              </a:spcAft>
              <a:buFont typeface="Arial" panose="020B0604020202020204" pitchFamily="34" charset="0"/>
              <a:buChar char="•"/>
              <a:defRPr/>
            </a:pPr>
            <a:r>
              <a:rPr lang="en-US" altLang="en-US" sz="2400" dirty="0">
                <a:cs typeface="Times New Roman" pitchFamily="18" charset="0"/>
              </a:rPr>
              <a:t>University of Ohio study</a:t>
            </a:r>
          </a:p>
          <a:p>
            <a:pPr lvl="2" algn="just">
              <a:spcAft>
                <a:spcPts val="0"/>
              </a:spcAft>
              <a:buFont typeface="Arial" panose="020B0604020202020204" pitchFamily="34" charset="0"/>
              <a:buChar char="•"/>
              <a:defRPr/>
            </a:pPr>
            <a:r>
              <a:rPr lang="en-US" altLang="en-US" sz="2400" dirty="0">
                <a:cs typeface="Times New Roman" pitchFamily="18" charset="0"/>
              </a:rPr>
              <a:t>Managerial grids  </a:t>
            </a:r>
          </a:p>
          <a:p>
            <a:pPr marL="274320" indent="-274320" algn="just">
              <a:spcAft>
                <a:spcPts val="0"/>
              </a:spcAft>
              <a:buFont typeface="Wingdings" pitchFamily="2" charset="2"/>
              <a:buChar char="§"/>
              <a:defRPr/>
            </a:pPr>
            <a:r>
              <a:rPr lang="en-US" altLang="en-US" dirty="0">
                <a:cs typeface="Times New Roman" pitchFamily="18" charset="0"/>
              </a:rPr>
              <a:t>Contingency Theories</a:t>
            </a:r>
          </a:p>
        </p:txBody>
      </p:sp>
      <p:sp>
        <p:nvSpPr>
          <p:cNvPr id="5" name="Rectangle 10"/>
          <p:cNvSpPr>
            <a:spLocks noGrp="1" noChangeArrowheads="1"/>
          </p:cNvSpPr>
          <p:nvPr>
            <p:ph type="title"/>
          </p:nvPr>
        </p:nvSpPr>
        <p:spPr>
          <a:xfrm>
            <a:off x="6804456" y="139535"/>
            <a:ext cx="4642169" cy="1752599"/>
          </a:xfrm>
        </p:spPr>
        <p:txBody>
          <a:bodyPr rtlCol="0" anchorCtr="1">
            <a:normAutofit/>
          </a:bodyPr>
          <a:lstStyle/>
          <a:p>
            <a:pPr algn="r">
              <a:defRPr/>
            </a:pPr>
            <a:r>
              <a:rPr lang="en-US" sz="3200" b="1" dirty="0">
                <a:solidFill>
                  <a:schemeClr val="bg1"/>
                </a:solidFill>
                <a:latin typeface="+mn-lt"/>
              </a:rPr>
              <a:t>Leadership Theories</a:t>
            </a:r>
          </a:p>
        </p:txBody>
      </p:sp>
      <p:sp>
        <p:nvSpPr>
          <p:cNvPr id="4" name="Title 4">
            <a:extLst>
              <a:ext uri="{FF2B5EF4-FFF2-40B4-BE49-F238E27FC236}">
                <a16:creationId xmlns:a16="http://schemas.microsoft.com/office/drawing/2014/main" id="{7B915ED5-00B0-4A3B-8B6E-32BAF1109323}"/>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58472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3"/>
          <p:cNvSpPr>
            <a:spLocks noGrp="1" noChangeArrowheads="1"/>
          </p:cNvSpPr>
          <p:nvPr>
            <p:ph idx="1"/>
          </p:nvPr>
        </p:nvSpPr>
        <p:spPr>
          <a:xfrm>
            <a:off x="1086643" y="1866899"/>
            <a:ext cx="10018713" cy="3124201"/>
          </a:xfrm>
        </p:spPr>
        <p:txBody>
          <a:bodyPr rtlCol="0">
            <a:noAutofit/>
          </a:bodyPr>
          <a:lstStyle/>
          <a:p>
            <a:pPr marL="274320" indent="-274320">
              <a:spcAft>
                <a:spcPts val="0"/>
              </a:spcAft>
              <a:defRPr/>
            </a:pPr>
            <a:r>
              <a:rPr lang="en-US" altLang="en-US" dirty="0"/>
              <a:t>Trait theory of leadership differentiates leaders from non leaders by focusing on personal qualities and characteristics.</a:t>
            </a:r>
          </a:p>
          <a:p>
            <a:pPr marL="274320" indent="-274320">
              <a:spcAft>
                <a:spcPts val="0"/>
              </a:spcAft>
              <a:defRPr/>
            </a:pPr>
            <a:endParaRPr lang="en-US" altLang="en-US" dirty="0"/>
          </a:p>
          <a:p>
            <a:pPr marL="274320" indent="-274320">
              <a:spcAft>
                <a:spcPts val="0"/>
              </a:spcAft>
              <a:defRPr/>
            </a:pPr>
            <a:r>
              <a:rPr lang="en-US" altLang="en-US" dirty="0"/>
              <a:t>Trait theory of leadership sought personality, social, physical and intellectual traits.</a:t>
            </a:r>
          </a:p>
          <a:p>
            <a:pPr marL="274320" indent="-274320">
              <a:spcAft>
                <a:spcPts val="0"/>
              </a:spcAft>
              <a:defRPr/>
            </a:pPr>
            <a:endParaRPr lang="en-US" altLang="en-US" dirty="0"/>
          </a:p>
          <a:p>
            <a:pPr marL="274320" indent="-274320">
              <a:spcAft>
                <a:spcPts val="0"/>
              </a:spcAft>
              <a:defRPr/>
            </a:pPr>
            <a:r>
              <a:rPr lang="en-US" altLang="en-US" dirty="0"/>
              <a:t>Trait theory assumes that leaders are born.</a:t>
            </a:r>
            <a:br>
              <a:rPr lang="en-US" altLang="en-US" dirty="0"/>
            </a:br>
            <a:endParaRPr lang="en-US" altLang="en-US" dirty="0">
              <a:cs typeface="Times New Roman" pitchFamily="18" charset="0"/>
            </a:endParaRPr>
          </a:p>
        </p:txBody>
      </p:sp>
      <p:sp>
        <p:nvSpPr>
          <p:cNvPr id="5" name="Rectangle 11"/>
          <p:cNvSpPr>
            <a:spLocks noGrp="1" noChangeArrowheads="1"/>
          </p:cNvSpPr>
          <p:nvPr>
            <p:ph type="title"/>
          </p:nvPr>
        </p:nvSpPr>
        <p:spPr>
          <a:xfrm>
            <a:off x="7802088" y="385354"/>
            <a:ext cx="3574472" cy="1752599"/>
          </a:xfrm>
        </p:spPr>
        <p:txBody>
          <a:bodyPr rtlCol="0" anchorCtr="1">
            <a:normAutofit/>
          </a:bodyPr>
          <a:lstStyle/>
          <a:p>
            <a:pPr algn="r">
              <a:defRPr/>
            </a:pPr>
            <a:r>
              <a:rPr lang="en-US" sz="3200" b="1" dirty="0">
                <a:solidFill>
                  <a:schemeClr val="bg1"/>
                </a:solidFill>
                <a:latin typeface="+mn-lt"/>
              </a:rPr>
              <a:t>Trait Theory</a:t>
            </a:r>
          </a:p>
        </p:txBody>
      </p:sp>
      <p:sp>
        <p:nvSpPr>
          <p:cNvPr id="4" name="Title 4">
            <a:extLst>
              <a:ext uri="{FF2B5EF4-FFF2-40B4-BE49-F238E27FC236}">
                <a16:creationId xmlns:a16="http://schemas.microsoft.com/office/drawing/2014/main" id="{7D889349-CD78-485F-AB3A-CEEB18F0A491}"/>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288954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idx="1"/>
          </p:nvPr>
        </p:nvSpPr>
        <p:spPr>
          <a:xfrm>
            <a:off x="688663" y="1992481"/>
            <a:ext cx="10018713" cy="3124201"/>
          </a:xfrm>
        </p:spPr>
        <p:txBody>
          <a:bodyPr>
            <a:normAutofit/>
          </a:bodyPr>
          <a:lstStyle/>
          <a:p>
            <a:pPr marL="457200" lvl="1" indent="0" algn="just">
              <a:spcBef>
                <a:spcPts val="600"/>
              </a:spcBef>
              <a:spcAft>
                <a:spcPts val="150"/>
              </a:spcAft>
              <a:buNone/>
            </a:pPr>
            <a:r>
              <a:rPr lang="en-US" altLang="en-US" sz="2400" b="1" dirty="0">
                <a:cs typeface="Times New Roman" panose="02020603050405020304" pitchFamily="18" charset="0"/>
              </a:rPr>
              <a:t>Basic Assumptions of Trait Theory</a:t>
            </a:r>
          </a:p>
          <a:p>
            <a:pPr marL="457200" lvl="1" indent="0" algn="just">
              <a:spcBef>
                <a:spcPts val="600"/>
              </a:spcBef>
              <a:spcAft>
                <a:spcPts val="150"/>
              </a:spcAft>
              <a:buNone/>
            </a:pPr>
            <a:endParaRPr lang="en-US" altLang="en-US" sz="2400" b="1" dirty="0">
              <a:cs typeface="Times New Roman" panose="02020603050405020304" pitchFamily="18" charset="0"/>
            </a:endParaRPr>
          </a:p>
          <a:p>
            <a:pPr lvl="2" algn="just">
              <a:spcBef>
                <a:spcPts val="300"/>
              </a:spcBef>
              <a:spcAft>
                <a:spcPts val="75"/>
              </a:spcAft>
              <a:buFontTx/>
              <a:buChar char="•"/>
            </a:pPr>
            <a:r>
              <a:rPr lang="en-US" altLang="en-US" sz="2400" dirty="0">
                <a:cs typeface="Times New Roman" panose="02020603050405020304" pitchFamily="18" charset="0"/>
              </a:rPr>
              <a:t>People are born with inherited traits.</a:t>
            </a:r>
          </a:p>
          <a:p>
            <a:pPr lvl="2" algn="just">
              <a:spcBef>
                <a:spcPts val="300"/>
              </a:spcBef>
              <a:spcAft>
                <a:spcPts val="75"/>
              </a:spcAft>
              <a:buFontTx/>
              <a:buChar char="•"/>
            </a:pPr>
            <a:r>
              <a:rPr lang="en-US" altLang="en-US" sz="2400" dirty="0">
                <a:cs typeface="Times New Roman" panose="02020603050405020304" pitchFamily="18" charset="0"/>
              </a:rPr>
              <a:t>Some traits are particularly suited to leadership.</a:t>
            </a:r>
          </a:p>
          <a:p>
            <a:pPr lvl="2" algn="just">
              <a:spcBef>
                <a:spcPts val="300"/>
              </a:spcBef>
              <a:spcAft>
                <a:spcPts val="75"/>
              </a:spcAft>
              <a:buFontTx/>
              <a:buChar char="•"/>
            </a:pPr>
            <a:r>
              <a:rPr lang="en-US" altLang="en-US" sz="2400" dirty="0">
                <a:cs typeface="Times New Roman" panose="02020603050405020304" pitchFamily="18" charset="0"/>
              </a:rPr>
              <a:t>People who make good leaders have the right    combination of traits.</a:t>
            </a:r>
          </a:p>
          <a:p>
            <a:pPr eaLnBrk="1" hangingPunct="1"/>
            <a:endParaRPr lang="en-US" altLang="en-US" sz="2000" dirty="0">
              <a:latin typeface="Monotype Corsiva" panose="03010101010201010101" pitchFamily="66" charset="0"/>
            </a:endParaRPr>
          </a:p>
        </p:txBody>
      </p:sp>
      <p:sp>
        <p:nvSpPr>
          <p:cNvPr id="3" name="Title 4">
            <a:extLst>
              <a:ext uri="{FF2B5EF4-FFF2-40B4-BE49-F238E27FC236}">
                <a16:creationId xmlns:a16="http://schemas.microsoft.com/office/drawing/2014/main" id="{DF07C97D-96B5-4BED-B446-4DD616FAEA08}"/>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32840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0655" y="1733796"/>
            <a:ext cx="10270967" cy="4438403"/>
          </a:xfrm>
        </p:spPr>
        <p:txBody>
          <a:bodyPr rtlCol="0">
            <a:normAutofit fontScale="92500"/>
          </a:bodyPr>
          <a:lstStyle/>
          <a:p>
            <a:pPr marL="457200" indent="-457200">
              <a:spcAft>
                <a:spcPts val="0"/>
              </a:spcAft>
              <a:defRPr/>
            </a:pPr>
            <a:r>
              <a:rPr lang="en-US" b="1" dirty="0"/>
              <a:t>Drive:</a:t>
            </a:r>
            <a:r>
              <a:rPr lang="en-US" dirty="0"/>
              <a:t> leaders have high desire for achievement</a:t>
            </a:r>
          </a:p>
          <a:p>
            <a:pPr marL="457200" indent="-457200">
              <a:spcAft>
                <a:spcPts val="0"/>
              </a:spcAft>
              <a:defRPr/>
            </a:pPr>
            <a:r>
              <a:rPr lang="en-US" b="1" dirty="0"/>
              <a:t>Desire to lead:</a:t>
            </a:r>
            <a:r>
              <a:rPr lang="en-US" dirty="0"/>
              <a:t> leaders have high desire to influence and lead others. </a:t>
            </a:r>
          </a:p>
          <a:p>
            <a:pPr marL="457200" indent="-457200">
              <a:spcAft>
                <a:spcPts val="0"/>
              </a:spcAft>
              <a:defRPr/>
            </a:pPr>
            <a:r>
              <a:rPr lang="en-US" b="1" dirty="0"/>
              <a:t>Honesty and integrity:</a:t>
            </a:r>
            <a:r>
              <a:rPr lang="en-US" dirty="0"/>
              <a:t> build relationship or trust based on consistency.</a:t>
            </a:r>
          </a:p>
          <a:p>
            <a:pPr marL="457200" indent="-457200">
              <a:spcAft>
                <a:spcPts val="0"/>
              </a:spcAft>
              <a:defRPr/>
            </a:pPr>
            <a:r>
              <a:rPr lang="en-US" b="1" dirty="0"/>
              <a:t>Self confidence:</a:t>
            </a:r>
            <a:r>
              <a:rPr lang="en-US" dirty="0"/>
              <a:t> leaders have to show self confidence in order to convince follower</a:t>
            </a:r>
          </a:p>
          <a:p>
            <a:pPr marL="457200" indent="-457200">
              <a:spcAft>
                <a:spcPts val="0"/>
              </a:spcAft>
              <a:defRPr/>
            </a:pPr>
            <a:r>
              <a:rPr lang="en-US" b="1" dirty="0"/>
              <a:t>Intelligence:</a:t>
            </a:r>
            <a:r>
              <a:rPr lang="en-US" dirty="0"/>
              <a:t> leader need to be intelligent enough to gather and interpret large amount of information</a:t>
            </a:r>
          </a:p>
          <a:p>
            <a:pPr marL="457200" indent="-457200">
              <a:spcAft>
                <a:spcPts val="0"/>
              </a:spcAft>
              <a:defRPr/>
            </a:pPr>
            <a:r>
              <a:rPr lang="en-US" b="1" dirty="0"/>
              <a:t>Job relevant knowledge: </a:t>
            </a:r>
            <a:r>
              <a:rPr lang="en-US" dirty="0"/>
              <a:t>effective leaders have a high degree of knowledge about the company, industry and technical matters.</a:t>
            </a:r>
          </a:p>
          <a:p>
            <a:pPr marL="457200" indent="-457200">
              <a:spcAft>
                <a:spcPts val="0"/>
              </a:spcAft>
              <a:defRPr/>
            </a:pPr>
            <a:r>
              <a:rPr lang="en-US" b="1" dirty="0"/>
              <a:t>Extroversion:</a:t>
            </a:r>
            <a:r>
              <a:rPr lang="en-US" dirty="0"/>
              <a:t> leaders are energetic and lively peoples.</a:t>
            </a:r>
          </a:p>
          <a:p>
            <a:pPr marL="274320" indent="-274320">
              <a:spcAft>
                <a:spcPts val="0"/>
              </a:spcAft>
              <a:defRPr/>
            </a:pPr>
            <a:endParaRPr lang="en-US" dirty="0"/>
          </a:p>
        </p:txBody>
      </p:sp>
      <p:sp>
        <p:nvSpPr>
          <p:cNvPr id="5" name="Title 1"/>
          <p:cNvSpPr>
            <a:spLocks noGrp="1"/>
          </p:cNvSpPr>
          <p:nvPr>
            <p:ph type="title"/>
          </p:nvPr>
        </p:nvSpPr>
        <p:spPr>
          <a:xfrm>
            <a:off x="3695799" y="287138"/>
            <a:ext cx="7772400" cy="1143000"/>
          </a:xfrm>
        </p:spPr>
        <p:txBody>
          <a:bodyPr rtlCol="0">
            <a:normAutofit/>
          </a:bodyPr>
          <a:lstStyle/>
          <a:p>
            <a:pPr algn="r">
              <a:defRPr/>
            </a:pPr>
            <a:r>
              <a:rPr lang="en-US" sz="3600" b="1" dirty="0">
                <a:solidFill>
                  <a:schemeClr val="bg1"/>
                </a:solidFill>
              </a:rPr>
              <a:t>Seven Traits Associated with Leadership</a:t>
            </a:r>
          </a:p>
        </p:txBody>
      </p:sp>
      <p:sp>
        <p:nvSpPr>
          <p:cNvPr id="4" name="Title 4">
            <a:extLst>
              <a:ext uri="{FF2B5EF4-FFF2-40B4-BE49-F238E27FC236}">
                <a16:creationId xmlns:a16="http://schemas.microsoft.com/office/drawing/2014/main" id="{0FA68BA4-DC9E-4735-9267-733C1013E848}"/>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234684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1069966" y="1800299"/>
            <a:ext cx="9731829" cy="2082932"/>
          </a:xfrm>
        </p:spPr>
        <p:txBody>
          <a:bodyPr rtlCol="0">
            <a:noAutofit/>
          </a:bodyPr>
          <a:lstStyle/>
          <a:p>
            <a:pPr marL="274320" indent="-274320">
              <a:spcAft>
                <a:spcPts val="0"/>
              </a:spcAft>
              <a:defRPr/>
            </a:pPr>
            <a:r>
              <a:rPr lang="en-US" sz="2000" dirty="0"/>
              <a:t>Behavioral theories of leadership do not seek inborn traits or capabilities. Rather, they look at what leaders actually do.</a:t>
            </a:r>
          </a:p>
          <a:p>
            <a:pPr marL="274320" indent="-274320">
              <a:spcAft>
                <a:spcPts val="0"/>
              </a:spcAft>
              <a:defRPr/>
            </a:pPr>
            <a:r>
              <a:rPr lang="en-US" sz="2000" dirty="0"/>
              <a:t>If success can be defined in terms of describable actions, then it should be relatively easy for other people to act in the same way. This is easier to teach and learn then to adopt the more ephemeral 'traits' or 'capabilities'.</a:t>
            </a:r>
            <a:endParaRPr lang="en-US" sz="2000" b="1" dirty="0"/>
          </a:p>
          <a:p>
            <a:pPr marL="274320" indent="-274320">
              <a:spcAft>
                <a:spcPts val="0"/>
              </a:spcAft>
              <a:buNone/>
              <a:defRPr/>
            </a:pPr>
            <a:r>
              <a:rPr lang="en-US" sz="2000" b="1" dirty="0"/>
              <a:t>Basic Assumptions:</a:t>
            </a:r>
          </a:p>
          <a:p>
            <a:pPr marL="274320" indent="-274320">
              <a:spcAft>
                <a:spcPts val="0"/>
              </a:spcAft>
              <a:defRPr/>
            </a:pPr>
            <a:r>
              <a:rPr lang="en-US" sz="2000" dirty="0"/>
              <a:t>Leaders can be made, rather than are born.</a:t>
            </a:r>
          </a:p>
          <a:p>
            <a:pPr marL="274320" indent="-274320">
              <a:spcAft>
                <a:spcPts val="0"/>
              </a:spcAft>
              <a:defRPr/>
            </a:pPr>
            <a:r>
              <a:rPr lang="en-US" sz="2000" dirty="0"/>
              <a:t>Successful leadership is based in definable, learnable behavior.</a:t>
            </a:r>
          </a:p>
          <a:p>
            <a:pPr marL="274320" indent="-274320">
              <a:spcAft>
                <a:spcPts val="0"/>
              </a:spcAft>
              <a:defRPr/>
            </a:pPr>
            <a:r>
              <a:rPr lang="en-US" altLang="zh-CN" sz="2000" dirty="0"/>
              <a:t>The styles of leadership</a:t>
            </a:r>
          </a:p>
          <a:p>
            <a:pPr marL="274320" indent="-274320">
              <a:spcAft>
                <a:spcPts val="0"/>
              </a:spcAft>
              <a:defRPr/>
            </a:pPr>
            <a:r>
              <a:rPr lang="en-US" altLang="zh-CN" sz="2000" dirty="0"/>
              <a:t>Two independent dimensions of leader behaviors</a:t>
            </a:r>
          </a:p>
          <a:p>
            <a:pPr marL="274320" indent="-274320">
              <a:spcAft>
                <a:spcPts val="0"/>
              </a:spcAft>
              <a:defRPr/>
            </a:pPr>
            <a:endParaRPr lang="en-US" altLang="en-US" dirty="0"/>
          </a:p>
          <a:p>
            <a:pPr marL="274320" indent="-274320">
              <a:spcAft>
                <a:spcPts val="0"/>
              </a:spcAft>
              <a:defRPr/>
            </a:pPr>
            <a:endParaRPr lang="en-US" dirty="0"/>
          </a:p>
        </p:txBody>
      </p:sp>
      <p:sp>
        <p:nvSpPr>
          <p:cNvPr id="2" name="Title 1"/>
          <p:cNvSpPr>
            <a:spLocks noGrp="1"/>
          </p:cNvSpPr>
          <p:nvPr>
            <p:ph type="title"/>
          </p:nvPr>
        </p:nvSpPr>
        <p:spPr>
          <a:xfrm>
            <a:off x="3597432" y="482139"/>
            <a:ext cx="7772400" cy="1143000"/>
          </a:xfrm>
        </p:spPr>
        <p:txBody>
          <a:bodyPr rtlCol="0">
            <a:normAutofit/>
          </a:bodyPr>
          <a:lstStyle/>
          <a:p>
            <a:pPr algn="r">
              <a:defRPr/>
            </a:pPr>
            <a:r>
              <a:rPr lang="en-US" sz="3200" b="1" dirty="0">
                <a:solidFill>
                  <a:schemeClr val="bg1"/>
                </a:solidFill>
                <a:latin typeface="+mn-lt"/>
              </a:rPr>
              <a:t>Behavioral Theories</a:t>
            </a:r>
          </a:p>
        </p:txBody>
      </p:sp>
      <p:sp>
        <p:nvSpPr>
          <p:cNvPr id="4" name="Title 4">
            <a:extLst>
              <a:ext uri="{FF2B5EF4-FFF2-40B4-BE49-F238E27FC236}">
                <a16:creationId xmlns:a16="http://schemas.microsoft.com/office/drawing/2014/main" id="{C92DB2CE-415D-43E3-B3A3-2BCA9DA82967}"/>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773669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