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BA4D-C936-4BDB-8D37-55B7060AD2A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D24A-B9CF-4712-B8F2-4DDA42CF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FD9C7-584D-1AD7-D68B-E6583B6EE6AE}"/>
              </a:ext>
            </a:extLst>
          </p:cNvPr>
          <p:cNvSpPr txBox="1"/>
          <p:nvPr/>
        </p:nvSpPr>
        <p:spPr>
          <a:xfrm>
            <a:off x="2582064" y="1800325"/>
            <a:ext cx="7027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-300" dirty="0">
                <a:latin typeface="Mont Heavy DEMO" panose="00000A00000000000000" pitchFamily="50" charset="0"/>
              </a:rPr>
              <a:t>Fundamentals of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82652-DAC0-0BE1-090B-270B7429C476}"/>
              </a:ext>
            </a:extLst>
          </p:cNvPr>
          <p:cNvSpPr txBox="1"/>
          <p:nvPr/>
        </p:nvSpPr>
        <p:spPr>
          <a:xfrm>
            <a:off x="4860277" y="4036959"/>
            <a:ext cx="2471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-300" dirty="0">
                <a:latin typeface="Mont Heavy DEMO" panose="00000A00000000000000" pitchFamily="50" charset="0"/>
              </a:rPr>
              <a:t>SESSION 11</a:t>
            </a:r>
          </a:p>
          <a:p>
            <a:pPr algn="ctr"/>
            <a:endParaRPr lang="en-US" sz="800" spc="-300" dirty="0">
              <a:latin typeface="Mont Heavy DEMO" panose="00000A00000000000000" pitchFamily="50" charset="0"/>
            </a:endParaRPr>
          </a:p>
          <a:p>
            <a:pPr algn="ctr"/>
            <a:r>
              <a:rPr lang="en-US" sz="2400" spc="-300" dirty="0">
                <a:latin typeface="Mont Heavy DEMO" panose="00000A00000000000000" pitchFamily="50" charset="0"/>
              </a:rPr>
              <a:t>BY</a:t>
            </a:r>
          </a:p>
          <a:p>
            <a:pPr algn="ctr"/>
            <a:r>
              <a:rPr lang="en-US" sz="3600" spc="-300">
                <a:latin typeface="Mont Heavy DEMO" panose="00000A00000000000000" pitchFamily="50" charset="0"/>
              </a:rPr>
              <a:t>Azar Ejaz Ateeq</a:t>
            </a:r>
            <a:endParaRPr lang="en-US" sz="3600" spc="-300" dirty="0">
              <a:latin typeface="Mont Heavy DEMO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5A627-8292-FA04-1847-242A68F1DC71}"/>
              </a:ext>
            </a:extLst>
          </p:cNvPr>
          <p:cNvSpPr txBox="1"/>
          <p:nvPr/>
        </p:nvSpPr>
        <p:spPr>
          <a:xfrm>
            <a:off x="5079351" y="3063760"/>
            <a:ext cx="23612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b="1" dirty="0">
                <a:latin typeface="Calibri" pitchFamily="34" charset="0"/>
              </a:rPr>
              <a:t>Chapter 6 </a:t>
            </a:r>
          </a:p>
          <a:p>
            <a:pPr algn="ctr"/>
            <a:r>
              <a:rPr lang="en-US" sz="3600" b="1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2982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26523" y="2034125"/>
            <a:ext cx="7772400" cy="3008811"/>
          </a:xfrm>
        </p:spPr>
        <p:txBody>
          <a:bodyPr>
            <a:normAutofit/>
          </a:bodyPr>
          <a:lstStyle/>
          <a:p>
            <a:pPr marL="914400" lvl="2" indent="0" eaLnBrk="1" hangingPunct="1">
              <a:buNone/>
            </a:pPr>
            <a:endParaRPr lang="en-US" altLang="en-US" sz="2400" dirty="0"/>
          </a:p>
          <a:p>
            <a:pPr lvl="2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IOWA study</a:t>
            </a:r>
          </a:p>
          <a:p>
            <a:pPr lvl="2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University of Michigan study</a:t>
            </a:r>
          </a:p>
          <a:p>
            <a:pPr lvl="2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University of Ohio study</a:t>
            </a:r>
          </a:p>
          <a:p>
            <a:pPr lvl="2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Managerial grids</a:t>
            </a:r>
            <a:endParaRPr lang="en-US" altLang="en-US" sz="24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47453" y="852139"/>
            <a:ext cx="9320349" cy="792163"/>
          </a:xfrm>
        </p:spPr>
        <p:txBody>
          <a:bodyPr rtlCol="0">
            <a:normAutofit/>
          </a:bodyPr>
          <a:lstStyle/>
          <a:p>
            <a:pPr algn="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Behavioral theories of leadership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2B5BCCF-333A-469B-9C5B-4A6AE0F03757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711331" y="2096588"/>
            <a:ext cx="9928960" cy="26648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University of Iowa studies by Kurt Lewin was a Polish Jew living in Germany under Hitler. </a:t>
            </a:r>
          </a:p>
          <a:p>
            <a:pPr eaLnBrk="1" hangingPunct="1"/>
            <a:r>
              <a:rPr lang="en-US" altLang="en-US" sz="2400" dirty="0"/>
              <a:t>Identified 3 types of leadership behavior. They are Autocratic / Directive leaders, Democratic / participative leaders and Laissez-faire / Delegate leaders.</a:t>
            </a: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929642" y="523403"/>
            <a:ext cx="8172995" cy="715962"/>
          </a:xfrm>
        </p:spPr>
        <p:txBody>
          <a:bodyPr rtlCol="0">
            <a:normAutofit/>
          </a:bodyPr>
          <a:lstStyle/>
          <a:p>
            <a:pPr marL="342900" indent="-342900" algn="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IOWA Study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217E2F-915E-4054-9756-1A7DA70833A6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890649" y="903514"/>
            <a:ext cx="10625437" cy="3124201"/>
          </a:xfrm>
        </p:spPr>
        <p:txBody>
          <a:bodyPr rtlCol="0">
            <a:noAutofit/>
          </a:bodyPr>
          <a:lstStyle/>
          <a:p>
            <a:pPr marL="274320" indent="-274320" algn="r">
              <a:spcAft>
                <a:spcPts val="0"/>
              </a:spcAft>
              <a:buNone/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Autocratic style of leadership: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marL="274320" indent="-274320" algn="r">
              <a:spcAft>
                <a:spcPts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marL="274320" indent="-274320">
              <a:spcAft>
                <a:spcPts val="0"/>
              </a:spcAft>
              <a:buNone/>
              <a:defRPr/>
            </a:pPr>
            <a:r>
              <a:rPr lang="en-US" altLang="zh-CN" dirty="0"/>
              <a:t>The term  used to describe a leader who centralizes authority, 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r>
              <a:rPr lang="en-US" altLang="zh-CN" dirty="0"/>
              <a:t>dictates work method, makes unilateral decisions, and limits 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r>
              <a:rPr lang="en-US" altLang="zh-CN" dirty="0"/>
              <a:t>employee participation.</a:t>
            </a:r>
          </a:p>
          <a:p>
            <a:pPr marL="274320" indent="-274320">
              <a:spcAft>
                <a:spcPts val="0"/>
              </a:spcAft>
              <a:defRPr/>
            </a:pPr>
            <a:endParaRPr lang="en-US" altLang="zh-CN" dirty="0"/>
          </a:p>
          <a:p>
            <a:pPr lvl="2" algn="just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en-US" sz="2400" dirty="0">
                <a:cs typeface="Times New Roman" pitchFamily="18" charset="0"/>
              </a:rPr>
              <a:t>Leader tells “what, when, why, &amp; how” of task</a:t>
            </a:r>
          </a:p>
          <a:p>
            <a:pPr lvl="2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en-US" sz="2400" dirty="0">
                <a:cs typeface="Times New Roman" pitchFamily="18" charset="0"/>
              </a:rPr>
              <a:t>Followers do what they’re told</a:t>
            </a:r>
            <a:endParaRPr lang="en-US" altLang="zh-CN" sz="24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2FF0583-2DF7-4A2A-B9D4-0962DDB8E405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534391" y="723900"/>
            <a:ext cx="1081941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400" b="1" dirty="0">
                <a:solidFill>
                  <a:schemeClr val="tx2"/>
                </a:solidFill>
                <a:latin typeface="+mn-lt"/>
                <a:cs typeface="华文楷体"/>
              </a:rPr>
              <a:t>	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  <a:cs typeface="华文楷体"/>
              </a:rPr>
              <a:t>Democratic Style of Leadership: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+mn-lt"/>
                <a:cs typeface="华文楷体"/>
              </a:rPr>
              <a:t>   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+mn-lt"/>
                <a:cs typeface="华文楷体"/>
              </a:rPr>
              <a:t>	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+mn-lt"/>
                <a:cs typeface="华文楷体"/>
              </a:rPr>
              <a:t>	The term used to describe a leader who involves employees in decision making delegates authority, encourages participation in deciding work methods and goals, and uses feedback to coach employees.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endParaRPr lang="en-US" altLang="zh-CN" sz="2400" dirty="0">
              <a:latin typeface="+mn-lt"/>
              <a:cs typeface="华文楷体"/>
            </a:endParaRP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+mn-lt"/>
                <a:cs typeface="华文楷体"/>
              </a:rPr>
              <a:t>     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  <a:cs typeface="华文楷体"/>
              </a:rPr>
              <a:t>This style can be further  classified in two ways: consultative and participative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endParaRPr lang="en-US" altLang="zh-CN" sz="2400" i="1" dirty="0">
              <a:solidFill>
                <a:schemeClr val="tx2"/>
              </a:solidFill>
              <a:latin typeface="+mn-lt"/>
              <a:cs typeface="华文楷体"/>
            </a:endParaRPr>
          </a:p>
          <a:p>
            <a:pPr lvl="2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Leader seeks input about task from group</a:t>
            </a:r>
          </a:p>
          <a:p>
            <a:pPr lvl="2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Followers &amp; leader are equal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</a:pPr>
            <a:endParaRPr lang="en-US" altLang="zh-CN" sz="2400" i="1" dirty="0">
              <a:solidFill>
                <a:schemeClr val="tx2"/>
              </a:solidFill>
              <a:latin typeface="+mn-lt"/>
              <a:cs typeface="华文楷体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F5C3B80-39EA-4A19-B78E-7558876A1376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2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866899" y="446314"/>
            <a:ext cx="1079467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cs typeface="华文楷体"/>
              </a:rPr>
              <a:t>  </a:t>
            </a:r>
          </a:p>
          <a:p>
            <a:pPr algn="r" eaLnBrk="1" hangingPunct="1">
              <a:buFontTx/>
              <a:buNone/>
            </a:pPr>
            <a:r>
              <a:rPr lang="en-US" altLang="zh-CN" b="1" dirty="0">
                <a:cs typeface="华文楷体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cs typeface="华文楷体"/>
              </a:rPr>
              <a:t>Laissez-faire style of leadership:</a:t>
            </a:r>
            <a:r>
              <a:rPr lang="en-US" altLang="zh-CN" dirty="0">
                <a:solidFill>
                  <a:schemeClr val="bg1"/>
                </a:solidFill>
                <a:cs typeface="华文楷体"/>
              </a:rPr>
              <a:t> </a:t>
            </a:r>
          </a:p>
          <a:p>
            <a:pPr algn="r" eaLnBrk="1" hangingPunct="1">
              <a:buFontTx/>
              <a:buNone/>
            </a:pPr>
            <a:endParaRPr lang="en-US" altLang="zh-CN" dirty="0">
              <a:solidFill>
                <a:schemeClr val="bg1"/>
              </a:solidFill>
              <a:cs typeface="华文楷体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cs typeface="华文楷体"/>
              </a:rPr>
              <a:t>	The term used to describe a leader who gives employees complete freedom to make decisions and to decide on work method. </a:t>
            </a:r>
          </a:p>
          <a:p>
            <a:pPr eaLnBrk="1" hangingPunct="1">
              <a:buFontTx/>
              <a:buNone/>
            </a:pPr>
            <a:endParaRPr lang="en-US" altLang="zh-CN" dirty="0">
              <a:cs typeface="华文楷体"/>
            </a:endParaRPr>
          </a:p>
          <a:p>
            <a:pPr lvl="2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Leader lets followers make all decisions</a:t>
            </a:r>
          </a:p>
          <a:p>
            <a:pPr lvl="2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Followers do what they think is best</a:t>
            </a:r>
          </a:p>
          <a:p>
            <a:pPr eaLnBrk="1" hangingPunct="1">
              <a:buFontTx/>
              <a:buNone/>
            </a:pPr>
            <a:endParaRPr lang="en-US" altLang="zh-CN" dirty="0">
              <a:cs typeface="华文楷体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9F96620-AFC9-48A8-A6DB-09764E069B67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11579" y="1638795"/>
            <a:ext cx="9744891" cy="4512623"/>
          </a:xfrm>
        </p:spPr>
        <p:txBody>
          <a:bodyPr rtlCol="0">
            <a:noAutofit/>
          </a:bodyPr>
          <a:lstStyle/>
          <a:p>
            <a:pPr marL="468630" lvl="1" indent="0" algn="just">
              <a:spcAft>
                <a:spcPts val="100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Autocratic (Directive)</a:t>
            </a:r>
          </a:p>
          <a:p>
            <a:pPr lvl="2" algn="just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Leader tells “what, when, why, &amp; how” of task</a:t>
            </a:r>
          </a:p>
          <a:p>
            <a:pPr lvl="2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Followers do what they’re told</a:t>
            </a:r>
          </a:p>
          <a:p>
            <a:pPr marL="468630" lvl="1" indent="0" algn="just">
              <a:spcAft>
                <a:spcPts val="100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Democratic (Participative)</a:t>
            </a:r>
          </a:p>
          <a:p>
            <a:pPr lvl="2" algn="just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Leader seeks input about task from group</a:t>
            </a:r>
          </a:p>
          <a:p>
            <a:pPr lvl="2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Followers &amp; leader are equal</a:t>
            </a:r>
          </a:p>
          <a:p>
            <a:pPr marL="468630" lvl="1" indent="0" algn="just">
              <a:spcAft>
                <a:spcPts val="100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Laissez-faire (Delegate)</a:t>
            </a:r>
          </a:p>
          <a:p>
            <a:pPr lvl="2" algn="just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Leader lets followers make all decisions</a:t>
            </a:r>
          </a:p>
          <a:p>
            <a:pPr lvl="2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Followers do what they think is best</a:t>
            </a:r>
          </a:p>
          <a:p>
            <a:pPr marL="274320" indent="-274320"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5618CDB-14AF-469D-AFDF-6D66DCFB262A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7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