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9BA4D-C936-4BDB-8D37-55B7060AD2A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CD24A-B9CF-4712-B8F2-4DDA42CFC1BD}" type="slidenum">
              <a:rPr lang="en-US" smtClean="0"/>
              <a:t>‹#›</a:t>
            </a:fld>
            <a:endParaRPr lang="en-US"/>
          </a:p>
        </p:txBody>
      </p:sp>
    </p:spTree>
    <p:extLst>
      <p:ext uri="{BB962C8B-B14F-4D97-AF65-F5344CB8AC3E}">
        <p14:creationId xmlns:p14="http://schemas.microsoft.com/office/powerpoint/2010/main" val="213886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defRPr>
            </a:lvl1pPr>
            <a:lvl2pPr marL="742950" indent="-285750" eaLnBrk="0" hangingPunct="0">
              <a:defRPr sz="1200">
                <a:solidFill>
                  <a:schemeClr val="tx1"/>
                </a:solidFill>
                <a:latin typeface="Arial" panose="020B0604020202020204" pitchFamily="34" charset="0"/>
              </a:defRPr>
            </a:lvl2pPr>
            <a:lvl3pPr marL="1143000" indent="-228600" eaLnBrk="0" hangingPunct="0">
              <a:defRPr sz="1200">
                <a:solidFill>
                  <a:schemeClr val="tx1"/>
                </a:solidFill>
                <a:latin typeface="Arial" panose="020B0604020202020204" pitchFamily="34" charset="0"/>
              </a:defRPr>
            </a:lvl3pPr>
            <a:lvl4pPr marL="1600200" indent="-228600" eaLnBrk="0" hangingPunct="0">
              <a:defRPr sz="1200">
                <a:solidFill>
                  <a:schemeClr val="tx1"/>
                </a:solidFill>
                <a:latin typeface="Arial" panose="020B0604020202020204" pitchFamily="34" charset="0"/>
              </a:defRPr>
            </a:lvl4pPr>
            <a:lvl5pPr marL="2057400" indent="-228600" eaLnBrk="0" hangingPunct="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eaLnBrk="1" hangingPunct="1"/>
            <a:fld id="{D6895E54-2968-4222-8E26-93F50B705C31}" type="slidenum">
              <a:rPr lang="en-US" altLang="en-US"/>
              <a:pPr eaLnBrk="1" hangingPunct="1"/>
              <a:t>5</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54224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defRPr>
            </a:lvl1pPr>
            <a:lvl2pPr marL="742950" indent="-285750" eaLnBrk="0" hangingPunct="0">
              <a:defRPr sz="1200">
                <a:solidFill>
                  <a:schemeClr val="tx1"/>
                </a:solidFill>
                <a:latin typeface="Arial" panose="020B0604020202020204" pitchFamily="34" charset="0"/>
              </a:defRPr>
            </a:lvl2pPr>
            <a:lvl3pPr marL="1143000" indent="-228600" eaLnBrk="0" hangingPunct="0">
              <a:defRPr sz="1200">
                <a:solidFill>
                  <a:schemeClr val="tx1"/>
                </a:solidFill>
                <a:latin typeface="Arial" panose="020B0604020202020204" pitchFamily="34" charset="0"/>
              </a:defRPr>
            </a:lvl3pPr>
            <a:lvl4pPr marL="1600200" indent="-228600" eaLnBrk="0" hangingPunct="0">
              <a:defRPr sz="1200">
                <a:solidFill>
                  <a:schemeClr val="tx1"/>
                </a:solidFill>
                <a:latin typeface="Arial" panose="020B0604020202020204" pitchFamily="34" charset="0"/>
              </a:defRPr>
            </a:lvl4pPr>
            <a:lvl5pPr marL="2057400" indent="-228600" eaLnBrk="0" hangingPunct="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eaLnBrk="1" hangingPunct="1"/>
            <a:fld id="{805E1892-35AD-4E2B-B214-121A6F9FE7F9}" type="slidenum">
              <a:rPr lang="en-US" altLang="en-US"/>
              <a:pPr eaLnBrk="1" hangingPunct="1"/>
              <a:t>6</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3623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94E-A1EF-C7EE-B6BC-2236741E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FADC-44E4-2C94-6FBC-9B18767D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4D031-EE6F-ED8A-FD4D-B23A054919F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2D120FD-06FD-19AD-2F40-F9C0BD14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351F-5128-3168-CF7E-6A7CB5CB358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957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058-DD6C-4864-50A4-E6F1C7494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206F63-F727-FA74-3BCA-C77DAD25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B254-B7DB-4F11-FE48-7A5C90C7E1EC}"/>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1551ACE-7205-14CE-0B54-8884E4CC7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FA33-50FC-882C-994C-D360A971DAA2}"/>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3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2743-AA73-DA51-29D7-3B63A704C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FF-5D56-7071-A8B4-730F28CC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C7EF-3B5C-D9D9-B4F1-327B54A816B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48BF82B-02EF-A95A-AF42-079A76CD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D617-3A6E-EF07-23E2-DDFDAD8528EB}"/>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0137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D0D-9E1A-E338-1A9A-6E7279C2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8FDA-0F79-E01B-AFE3-96F9D21FC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71FA-757A-F559-6747-8A9A017BC6A1}"/>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E97994D4-E816-92FC-1CF9-207453C1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1F10-DC42-7E56-6451-37CD93E8C4E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506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FCB-3023-48EE-B5C3-C0A13A67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4318-ADD0-F17B-9D3B-C8BED8BA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AEE8A-6040-D8F0-7FDE-FAE9AC0A4397}"/>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CAFBAAF-7105-28ED-3232-9333A8AF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4615-3D0E-A509-D239-BDA35B87D71C}"/>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1801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4FB-D4C3-C782-755A-C78AB791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D4FB-AFDF-0F0D-15CF-9EFE449E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EDCBB-202A-741E-8311-64C039E7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51CD8-7499-9724-6467-D71AE06E57C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27B58814-63A6-4A61-F34A-FD95732A8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CF14-6480-704A-3C3B-30E289A32C5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04054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6610-D365-95AE-BA4A-401A60EAA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22BA3-59DD-406F-5129-57F2902BF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2BB72-398A-23D2-0750-2F5FDADA8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38A7E-F98B-5201-CE6A-2960A6C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2F7C-2282-766F-5A5C-DF99694A8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CD2A-5ABD-5249-8253-1D60EB10953B}"/>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8" name="Footer Placeholder 7">
            <a:extLst>
              <a:ext uri="{FF2B5EF4-FFF2-40B4-BE49-F238E27FC236}">
                <a16:creationId xmlns:a16="http://schemas.microsoft.com/office/drawing/2014/main" id="{BBC4C4DD-52CA-9D29-7140-E09BF9ACA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A165-1890-9717-E776-A455FE2F08E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7193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53E-AE6F-68F0-B1AB-0C091F3F1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3A5AA-B337-6172-8099-FDC9B74B3FC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4" name="Footer Placeholder 3">
            <a:extLst>
              <a:ext uri="{FF2B5EF4-FFF2-40B4-BE49-F238E27FC236}">
                <a16:creationId xmlns:a16="http://schemas.microsoft.com/office/drawing/2014/main" id="{5B157A0D-CAA5-AB08-6492-0DCE1355B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35099-489D-B052-EFB4-20B07CDEF87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648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94C7-1E91-5FC7-79F8-86AD30A79F82}"/>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3" name="Footer Placeholder 2">
            <a:extLst>
              <a:ext uri="{FF2B5EF4-FFF2-40B4-BE49-F238E27FC236}">
                <a16:creationId xmlns:a16="http://schemas.microsoft.com/office/drawing/2014/main" id="{21E1C71A-DDE3-B2A2-730C-12980D372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34924-D1C9-F727-7AB8-1A651501A86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961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A073-7178-5590-4DF5-04D315695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6687-BE4C-7B99-0777-B433DF224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30387-6479-8B88-AF65-9A2D2CB74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B1D5C-B787-AB0A-8720-6E5CBCEA3B6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0385F572-4A69-C3D3-4162-6C322844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6F09-5E4C-22BE-322D-3A12CBF154A4}"/>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41060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966-96DA-672F-BBBC-D5239C7A2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3E1D-EC1A-F3D7-2C16-ABFD07AA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5F572-0BDB-A76A-EDF3-5D39D483B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2B128-514A-0919-83B8-3CA124F86DBA}"/>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CCDBD1AF-13F3-6156-82FE-3F4C80076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16F19-E9C2-BECD-0366-DEDC404A015E}"/>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6510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4839B-F31F-668B-29CC-8FDE82CFE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00D5B-AE31-7C27-B0C5-D0F68305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329-8EDC-8A4F-1775-9EE5A108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CE94104-558D-ADCC-0D0E-8EF38216B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10F2F-0B4D-94DA-D270-640199BC8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504E8-AF17-4BF6-998F-C290DC26C58A}" type="slidenum">
              <a:rPr lang="en-US" smtClean="0"/>
              <a:t>‹#›</a:t>
            </a:fld>
            <a:endParaRPr lang="en-US"/>
          </a:p>
        </p:txBody>
      </p:sp>
    </p:spTree>
    <p:extLst>
      <p:ext uri="{BB962C8B-B14F-4D97-AF65-F5344CB8AC3E}">
        <p14:creationId xmlns:p14="http://schemas.microsoft.com/office/powerpoint/2010/main" val="12441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FD9C7-584D-1AD7-D68B-E6583B6EE6AE}"/>
              </a:ext>
            </a:extLst>
          </p:cNvPr>
          <p:cNvSpPr txBox="1"/>
          <p:nvPr/>
        </p:nvSpPr>
        <p:spPr>
          <a:xfrm>
            <a:off x="2582064" y="1800325"/>
            <a:ext cx="7027886" cy="830997"/>
          </a:xfrm>
          <a:prstGeom prst="rect">
            <a:avLst/>
          </a:prstGeom>
          <a:noFill/>
        </p:spPr>
        <p:txBody>
          <a:bodyPr wrap="none" rtlCol="0">
            <a:spAutoFit/>
          </a:bodyPr>
          <a:lstStyle/>
          <a:p>
            <a:pPr algn="ctr"/>
            <a:r>
              <a:rPr lang="en-US" sz="4800" b="1" spc="-300" dirty="0">
                <a:latin typeface="Mont Heavy DEMO" panose="00000A00000000000000" pitchFamily="50" charset="0"/>
              </a:rPr>
              <a:t>Fundamentals of Management</a:t>
            </a:r>
          </a:p>
        </p:txBody>
      </p:sp>
      <p:sp>
        <p:nvSpPr>
          <p:cNvPr id="7" name="TextBox 6">
            <a:extLst>
              <a:ext uri="{FF2B5EF4-FFF2-40B4-BE49-F238E27FC236}">
                <a16:creationId xmlns:a16="http://schemas.microsoft.com/office/drawing/2014/main" id="{3FB82652-DAC0-0BE1-090B-270B7429C476}"/>
              </a:ext>
            </a:extLst>
          </p:cNvPr>
          <p:cNvSpPr txBox="1"/>
          <p:nvPr/>
        </p:nvSpPr>
        <p:spPr>
          <a:xfrm>
            <a:off x="4860277" y="4036959"/>
            <a:ext cx="2471446" cy="1815882"/>
          </a:xfrm>
          <a:prstGeom prst="rect">
            <a:avLst/>
          </a:prstGeom>
          <a:noFill/>
        </p:spPr>
        <p:txBody>
          <a:bodyPr wrap="none" rtlCol="0">
            <a:spAutoFit/>
          </a:bodyPr>
          <a:lstStyle/>
          <a:p>
            <a:pPr algn="ctr"/>
            <a:r>
              <a:rPr lang="en-US" sz="4400" b="1" spc="-300" dirty="0">
                <a:latin typeface="Mont Heavy DEMO" panose="00000A00000000000000" pitchFamily="50" charset="0"/>
              </a:rPr>
              <a:t>SESSION 13</a:t>
            </a:r>
          </a:p>
          <a:p>
            <a:pPr algn="ctr"/>
            <a:endParaRPr lang="en-US" sz="800" spc="-300" dirty="0">
              <a:latin typeface="Mont Heavy DEMO" panose="00000A00000000000000" pitchFamily="50" charset="0"/>
            </a:endParaRPr>
          </a:p>
          <a:p>
            <a:pPr algn="ctr"/>
            <a:r>
              <a:rPr lang="en-US" sz="2400" spc="-300" dirty="0">
                <a:latin typeface="Mont Heavy DEMO" panose="00000A00000000000000" pitchFamily="50" charset="0"/>
              </a:rPr>
              <a:t>BY</a:t>
            </a:r>
          </a:p>
          <a:p>
            <a:pPr algn="ctr"/>
            <a:r>
              <a:rPr lang="en-US" sz="3600" spc="-300">
                <a:latin typeface="Mont Heavy DEMO" panose="00000A00000000000000" pitchFamily="50" charset="0"/>
              </a:rPr>
              <a:t>Azar Ejaz Ateeq</a:t>
            </a:r>
            <a:endParaRPr lang="en-US" sz="3600" spc="-300" dirty="0">
              <a:latin typeface="Mont Heavy DEMO" panose="00000A00000000000000" pitchFamily="50" charset="0"/>
            </a:endParaRPr>
          </a:p>
        </p:txBody>
      </p:sp>
    </p:spTree>
    <p:extLst>
      <p:ext uri="{BB962C8B-B14F-4D97-AF65-F5344CB8AC3E}">
        <p14:creationId xmlns:p14="http://schemas.microsoft.com/office/powerpoint/2010/main" val="2091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5A627-8292-FA04-1847-242A68F1DC71}"/>
              </a:ext>
            </a:extLst>
          </p:cNvPr>
          <p:cNvSpPr txBox="1"/>
          <p:nvPr/>
        </p:nvSpPr>
        <p:spPr>
          <a:xfrm>
            <a:off x="4059009" y="3063759"/>
            <a:ext cx="2953181" cy="2369880"/>
          </a:xfrm>
          <a:prstGeom prst="rect">
            <a:avLst/>
          </a:prstGeom>
          <a:noFill/>
        </p:spPr>
        <p:txBody>
          <a:bodyPr wrap="none" rtlCol="0">
            <a:spAutoFit/>
          </a:bodyPr>
          <a:lstStyle/>
          <a:p>
            <a:pPr algn="ctr">
              <a:spcBef>
                <a:spcPct val="50000"/>
              </a:spcBef>
            </a:pPr>
            <a:r>
              <a:rPr lang="en-GB" altLang="en-US" sz="4000" b="1" dirty="0">
                <a:latin typeface="Calibri" pitchFamily="34" charset="0"/>
              </a:rPr>
              <a:t>Chapter 7</a:t>
            </a:r>
          </a:p>
          <a:p>
            <a:pPr algn="ctr"/>
            <a:r>
              <a:rPr lang="en-US" sz="3600" b="1" dirty="0"/>
              <a:t> </a:t>
            </a:r>
            <a:br>
              <a:rPr lang="en-US" sz="3600" b="1" dirty="0"/>
            </a:br>
            <a:r>
              <a:rPr lang="en-US" sz="3600" b="1" dirty="0"/>
              <a:t>CONTROLLING</a:t>
            </a:r>
            <a:br>
              <a:rPr lang="en-US" sz="3600" b="1" dirty="0"/>
            </a:br>
            <a:r>
              <a:rPr lang="en-US" sz="3600" b="1" dirty="0"/>
              <a:t> </a:t>
            </a:r>
          </a:p>
        </p:txBody>
      </p:sp>
    </p:spTree>
    <p:extLst>
      <p:ext uri="{BB962C8B-B14F-4D97-AF65-F5344CB8AC3E}">
        <p14:creationId xmlns:p14="http://schemas.microsoft.com/office/powerpoint/2010/main" val="298221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534391" y="1448790"/>
            <a:ext cx="10877796" cy="3966358"/>
          </a:xfrm>
        </p:spPr>
        <p:txBody>
          <a:bodyPr>
            <a:normAutofit fontScale="92500" lnSpcReduction="20000"/>
          </a:bodyPr>
          <a:lstStyle/>
          <a:p>
            <a:pPr eaLnBrk="1" hangingPunct="1">
              <a:buFontTx/>
              <a:buNone/>
            </a:pPr>
            <a:endParaRPr lang="en-US" altLang="zh-CN" dirty="0">
              <a:solidFill>
                <a:srgbClr val="000000"/>
              </a:solidFill>
              <a:cs typeface="华文楷体"/>
            </a:endParaRPr>
          </a:p>
          <a:p>
            <a:pPr eaLnBrk="1" hangingPunct="1">
              <a:buFontTx/>
              <a:buNone/>
            </a:pPr>
            <a:endParaRPr lang="en-US" altLang="zh-CN" b="1" dirty="0">
              <a:solidFill>
                <a:srgbClr val="000000"/>
              </a:solidFill>
              <a:cs typeface="华文楷体"/>
            </a:endParaRPr>
          </a:p>
          <a:p>
            <a:pPr>
              <a:buNone/>
            </a:pPr>
            <a:r>
              <a:rPr lang="en-US" altLang="zh-CN" sz="3200" b="1" dirty="0">
                <a:solidFill>
                  <a:srgbClr val="000000"/>
                </a:solidFill>
                <a:cs typeface="华文楷体"/>
              </a:rPr>
              <a:t>	Leaders </a:t>
            </a:r>
            <a:r>
              <a:rPr lang="en-US" altLang="zh-CN" b="1" dirty="0">
                <a:solidFill>
                  <a:srgbClr val="000000"/>
                </a:solidFill>
                <a:cs typeface="华文楷体"/>
              </a:rPr>
              <a:t>	</a:t>
            </a:r>
          </a:p>
          <a:p>
            <a:pPr eaLnBrk="1" hangingPunct="1">
              <a:buFontTx/>
              <a:buNone/>
            </a:pPr>
            <a:r>
              <a:rPr lang="en-US" altLang="zh-CN" dirty="0">
                <a:solidFill>
                  <a:srgbClr val="000000"/>
                </a:solidFill>
                <a:cs typeface="华文楷体"/>
              </a:rPr>
              <a:t>	Leaders are people who are able to influence others and who possess managerial authority.</a:t>
            </a:r>
          </a:p>
          <a:p>
            <a:pPr eaLnBrk="1" hangingPunct="1">
              <a:buFontTx/>
              <a:buNone/>
            </a:pPr>
            <a:endParaRPr lang="en-US" altLang="zh-CN" dirty="0">
              <a:solidFill>
                <a:srgbClr val="000000"/>
              </a:solidFill>
              <a:cs typeface="华文楷体"/>
            </a:endParaRPr>
          </a:p>
          <a:p>
            <a:pPr>
              <a:buNone/>
            </a:pPr>
            <a:r>
              <a:rPr lang="en-US" sz="3200" b="1" dirty="0">
                <a:cs typeface="Times New Roman" pitchFamily="18" charset="0"/>
              </a:rPr>
              <a:t>	Leadership</a:t>
            </a:r>
          </a:p>
          <a:p>
            <a:pPr>
              <a:buNone/>
            </a:pPr>
            <a:r>
              <a:rPr lang="en-US" altLang="en-US" sz="3200" dirty="0">
                <a:cs typeface="Times New Roman" panose="02020603050405020304" pitchFamily="18" charset="0"/>
              </a:rPr>
              <a:t>	</a:t>
            </a:r>
            <a:r>
              <a:rPr lang="en-US" altLang="en-US" dirty="0">
                <a:cs typeface="Times New Roman" panose="02020603050405020304" pitchFamily="18" charset="0"/>
              </a:rPr>
              <a:t>Leadership is the art to of influencing and directing people in such a way that will win their obedience, confidence, respect and loyal cooperation in achieving common objectives.</a:t>
            </a:r>
          </a:p>
          <a:p>
            <a:pPr>
              <a:buNone/>
            </a:pPr>
            <a:endParaRPr lang="en-US" altLang="zh-CN" b="1" dirty="0">
              <a:cs typeface="华文楷体"/>
            </a:endParaRPr>
          </a:p>
          <a:p>
            <a:pPr eaLnBrk="1" hangingPunct="1"/>
            <a:endParaRPr lang="en-US" altLang="zh-CN" dirty="0">
              <a:cs typeface="华文楷体"/>
            </a:endParaRPr>
          </a:p>
        </p:txBody>
      </p:sp>
      <p:sp>
        <p:nvSpPr>
          <p:cNvPr id="3" name="Title 4">
            <a:extLst>
              <a:ext uri="{FF2B5EF4-FFF2-40B4-BE49-F238E27FC236}">
                <a16:creationId xmlns:a16="http://schemas.microsoft.com/office/drawing/2014/main" id="{A8C1E079-3AEA-4C74-AF43-BAF14688DF7A}"/>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415821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Content Placeholder 2"/>
          <p:cNvSpPr>
            <a:spLocks noGrp="1"/>
          </p:cNvSpPr>
          <p:nvPr>
            <p:ph idx="1"/>
          </p:nvPr>
        </p:nvSpPr>
        <p:spPr>
          <a:xfrm>
            <a:off x="600891" y="2206956"/>
            <a:ext cx="10559143" cy="1754777"/>
          </a:xfrm>
        </p:spPr>
        <p:txBody>
          <a:bodyPr>
            <a:normAutofit/>
          </a:bodyPr>
          <a:lstStyle/>
          <a:p>
            <a:pPr marL="365760" indent="-256032">
              <a:spcAft>
                <a:spcPts val="0"/>
              </a:spcAft>
              <a:buNone/>
              <a:defRPr/>
            </a:pPr>
            <a:r>
              <a:rPr lang="en-US" altLang="en-US" dirty="0">
                <a:cs typeface="Times New Roman" pitchFamily="18" charset="0"/>
              </a:rPr>
              <a:t>	</a:t>
            </a:r>
            <a:r>
              <a:rPr lang="en-US" altLang="en-US" sz="2400" dirty="0">
                <a:cs typeface="Times New Roman" pitchFamily="18" charset="0"/>
              </a:rPr>
              <a:t>Controlling  is a management function that involves comparing actual performance with planned performance and taking corrective action if needed, to ensure the objectives are achieved.</a:t>
            </a:r>
          </a:p>
          <a:p>
            <a:pPr marL="365760" indent="-256032">
              <a:spcAft>
                <a:spcPts val="0"/>
              </a:spcAft>
              <a:buNone/>
              <a:defRPr/>
            </a:pPr>
            <a:endParaRPr lang="en-US" altLang="en-US" dirty="0"/>
          </a:p>
        </p:txBody>
      </p:sp>
      <p:sp>
        <p:nvSpPr>
          <p:cNvPr id="2" name="Title 1"/>
          <p:cNvSpPr>
            <a:spLocks noGrp="1"/>
          </p:cNvSpPr>
          <p:nvPr>
            <p:ph type="title"/>
          </p:nvPr>
        </p:nvSpPr>
        <p:spPr>
          <a:xfrm>
            <a:off x="3311236" y="339615"/>
            <a:ext cx="7467600" cy="1112838"/>
          </a:xfrm>
        </p:spPr>
        <p:txBody>
          <a:bodyPr>
            <a:noAutofit/>
          </a:bodyPr>
          <a:lstStyle/>
          <a:p>
            <a:pPr algn="r">
              <a:defRPr/>
            </a:pPr>
            <a:r>
              <a:rPr lang="en-US" sz="2800" b="1" dirty="0">
                <a:solidFill>
                  <a:schemeClr val="bg1"/>
                </a:solidFill>
                <a:latin typeface="+mn-lt"/>
                <a:cs typeface="Times New Roman" pitchFamily="18" charset="0"/>
              </a:rPr>
              <a:t>Controlling</a:t>
            </a:r>
            <a:endParaRPr lang="en-US" sz="2800" b="1" dirty="0">
              <a:solidFill>
                <a:schemeClr val="bg1"/>
              </a:solidFill>
              <a:latin typeface="+mn-lt"/>
            </a:endParaRPr>
          </a:p>
        </p:txBody>
      </p:sp>
      <p:sp>
        <p:nvSpPr>
          <p:cNvPr id="3" name="Rectangle 2"/>
          <p:cNvSpPr/>
          <p:nvPr/>
        </p:nvSpPr>
        <p:spPr>
          <a:xfrm>
            <a:off x="1031966" y="2786733"/>
            <a:ext cx="6217920" cy="1569660"/>
          </a:xfrm>
          <a:prstGeom prst="rect">
            <a:avLst/>
          </a:prstGeom>
        </p:spPr>
        <p:txBody>
          <a:bodyPr wrap="square">
            <a:spAutoFit/>
          </a:bodyPr>
          <a:lstStyle/>
          <a:p>
            <a:br>
              <a:rPr lang="en-US" sz="2400" b="1" dirty="0">
                <a:cs typeface="Times New Roman" pitchFamily="18" charset="0"/>
              </a:rPr>
            </a:br>
            <a:endParaRPr lang="en-US" sz="2400" b="1" dirty="0">
              <a:cs typeface="Times New Roman" pitchFamily="18" charset="0"/>
            </a:endParaRPr>
          </a:p>
          <a:p>
            <a:r>
              <a:rPr lang="en-US" sz="2400" b="1" dirty="0">
                <a:cs typeface="Times New Roman" pitchFamily="18" charset="0"/>
              </a:rPr>
              <a:t>The Purpose of Control</a:t>
            </a:r>
            <a:br>
              <a:rPr lang="en-US" sz="2400" b="1" dirty="0">
                <a:cs typeface="Times New Roman" pitchFamily="18" charset="0"/>
              </a:rPr>
            </a:br>
            <a:endParaRPr lang="en-US" sz="2400" dirty="0"/>
          </a:p>
        </p:txBody>
      </p:sp>
      <p:sp>
        <p:nvSpPr>
          <p:cNvPr id="4" name="Rectangle 3"/>
          <p:cNvSpPr/>
          <p:nvPr/>
        </p:nvSpPr>
        <p:spPr>
          <a:xfrm>
            <a:off x="587036" y="3972123"/>
            <a:ext cx="9757953" cy="1138773"/>
          </a:xfrm>
          <a:prstGeom prst="rect">
            <a:avLst/>
          </a:prstGeom>
        </p:spPr>
        <p:txBody>
          <a:bodyPr wrap="square">
            <a:spAutoFit/>
          </a:bodyPr>
          <a:lstStyle/>
          <a:p>
            <a:pPr lvl="1" algn="just"/>
            <a:r>
              <a:rPr lang="en-US" altLang="en-US" sz="2400" dirty="0">
                <a:cs typeface="Times New Roman" panose="02020603050405020304" pitchFamily="18" charset="0"/>
              </a:rPr>
              <a:t>To ensure that activities are completed in ways that lead to accomplishment of organizational goals.</a:t>
            </a:r>
          </a:p>
          <a:p>
            <a:pPr algn="just"/>
            <a:endParaRPr lang="en-US" altLang="en-US" sz="2000" dirty="0">
              <a:cs typeface="Times New Roman" panose="02020603050405020304" pitchFamily="18" charset="0"/>
            </a:endParaRPr>
          </a:p>
        </p:txBody>
      </p:sp>
      <p:sp>
        <p:nvSpPr>
          <p:cNvPr id="6" name="Title 4">
            <a:extLst>
              <a:ext uri="{FF2B5EF4-FFF2-40B4-BE49-F238E27FC236}">
                <a16:creationId xmlns:a16="http://schemas.microsoft.com/office/drawing/2014/main" id="{48E74BDA-0B23-4004-B0D5-36348ED33638}"/>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94183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idx="1"/>
          </p:nvPr>
        </p:nvSpPr>
        <p:spPr>
          <a:xfrm>
            <a:off x="635219" y="2333622"/>
            <a:ext cx="9405257" cy="3124200"/>
          </a:xfrm>
        </p:spPr>
        <p:txBody>
          <a:bodyPr>
            <a:noAutofit/>
          </a:bodyPr>
          <a:lstStyle/>
          <a:p>
            <a:pPr marL="274320" indent="-274320" algn="just">
              <a:spcBef>
                <a:spcPts val="580"/>
              </a:spcBef>
              <a:spcAft>
                <a:spcPts val="0"/>
              </a:spcAft>
              <a:buNone/>
              <a:defRPr/>
            </a:pPr>
            <a:r>
              <a:rPr lang="en-US" kern="0" dirty="0">
                <a:cs typeface="Times New Roman" pitchFamily="18" charset="0"/>
              </a:rPr>
              <a:t>	Control is important in view of the many variables that can put things off track.  Because anything involving human is imperfect, Management must use control to monitor progress and to make intelligent adjustments as required.</a:t>
            </a:r>
          </a:p>
          <a:p>
            <a:pPr marL="274320" indent="-274320" algn="just">
              <a:spcBef>
                <a:spcPts val="580"/>
              </a:spcBef>
              <a:spcAft>
                <a:spcPts val="0"/>
              </a:spcAft>
              <a:buNone/>
              <a:defRPr/>
            </a:pPr>
            <a:endParaRPr lang="en-US" dirty="0">
              <a:cs typeface="Times New Roman" pitchFamily="18" charset="0"/>
            </a:endParaRPr>
          </a:p>
        </p:txBody>
      </p:sp>
      <p:sp>
        <p:nvSpPr>
          <p:cNvPr id="134146" name="Rectangle 2"/>
          <p:cNvSpPr>
            <a:spLocks noGrp="1" noChangeArrowheads="1"/>
          </p:cNvSpPr>
          <p:nvPr>
            <p:ph type="title"/>
          </p:nvPr>
        </p:nvSpPr>
        <p:spPr>
          <a:xfrm>
            <a:off x="1981199" y="685800"/>
            <a:ext cx="8789719" cy="868362"/>
          </a:xfrm>
        </p:spPr>
        <p:txBody>
          <a:bodyPr>
            <a:normAutofit/>
          </a:bodyPr>
          <a:lstStyle/>
          <a:p>
            <a:pPr algn="r">
              <a:defRPr/>
            </a:pPr>
            <a:r>
              <a:rPr lang="en-US" sz="3200" b="1" dirty="0">
                <a:solidFill>
                  <a:schemeClr val="bg1"/>
                </a:solidFill>
                <a:latin typeface="+mn-lt"/>
                <a:cs typeface="Times New Roman" pitchFamily="18" charset="0"/>
              </a:rPr>
              <a:t>Why Is Control Important?</a:t>
            </a:r>
          </a:p>
        </p:txBody>
      </p:sp>
      <p:sp>
        <p:nvSpPr>
          <p:cNvPr id="2" name="Rectangle 1"/>
          <p:cNvSpPr/>
          <p:nvPr/>
        </p:nvSpPr>
        <p:spPr>
          <a:xfrm>
            <a:off x="868616" y="4079320"/>
            <a:ext cx="4706738" cy="523220"/>
          </a:xfrm>
          <a:prstGeom prst="rect">
            <a:avLst/>
          </a:prstGeom>
        </p:spPr>
        <p:txBody>
          <a:bodyPr wrap="none">
            <a:spAutoFit/>
          </a:bodyPr>
          <a:lstStyle/>
          <a:p>
            <a:r>
              <a:rPr lang="en-US" sz="2800" b="1" dirty="0">
                <a:cs typeface="Times New Roman" pitchFamily="18" charset="0"/>
              </a:rPr>
              <a:t>What Do Managers Measure?</a:t>
            </a:r>
            <a:endParaRPr lang="en-US" sz="2800" dirty="0"/>
          </a:p>
        </p:txBody>
      </p:sp>
      <p:sp>
        <p:nvSpPr>
          <p:cNvPr id="3" name="Rectangle 2"/>
          <p:cNvSpPr/>
          <p:nvPr/>
        </p:nvSpPr>
        <p:spPr>
          <a:xfrm>
            <a:off x="994756" y="4602540"/>
            <a:ext cx="6096000" cy="1569660"/>
          </a:xfrm>
          <a:prstGeom prst="rect">
            <a:avLst/>
          </a:prstGeom>
        </p:spPr>
        <p:txBody>
          <a:bodyPr>
            <a:spAutoFit/>
          </a:bodyPr>
          <a:lstStyle/>
          <a:p>
            <a:pPr marL="342900" indent="-342900">
              <a:buFont typeface="Arial" panose="020B0604020202020204" pitchFamily="34" charset="0"/>
              <a:buChar char="•"/>
            </a:pPr>
            <a:r>
              <a:rPr lang="en-US" altLang="en-US" sz="2400" dirty="0">
                <a:cs typeface="Times New Roman" panose="02020603050405020304" pitchFamily="18" charset="0"/>
              </a:rPr>
              <a:t>Information</a:t>
            </a:r>
          </a:p>
          <a:p>
            <a:pPr marL="342900" indent="-342900">
              <a:buFont typeface="Arial" panose="020B0604020202020204" pitchFamily="34" charset="0"/>
              <a:buChar char="•"/>
            </a:pPr>
            <a:r>
              <a:rPr lang="en-US" altLang="en-US" sz="2400" dirty="0">
                <a:cs typeface="Times New Roman" panose="02020603050405020304" pitchFamily="18" charset="0"/>
              </a:rPr>
              <a:t>Operations</a:t>
            </a:r>
          </a:p>
          <a:p>
            <a:pPr marL="342900" indent="-342900">
              <a:buFont typeface="Arial" panose="020B0604020202020204" pitchFamily="34" charset="0"/>
              <a:buChar char="•"/>
            </a:pPr>
            <a:r>
              <a:rPr lang="en-US" altLang="en-US" sz="2400" dirty="0">
                <a:cs typeface="Times New Roman" panose="02020603050405020304" pitchFamily="18" charset="0"/>
              </a:rPr>
              <a:t>Finances</a:t>
            </a:r>
          </a:p>
          <a:p>
            <a:pPr marL="342900" indent="-342900">
              <a:buFont typeface="Arial" panose="020B0604020202020204" pitchFamily="34" charset="0"/>
              <a:buChar char="•"/>
            </a:pPr>
            <a:r>
              <a:rPr lang="en-US" altLang="en-US" sz="2400" dirty="0">
                <a:cs typeface="Times New Roman" panose="02020603050405020304" pitchFamily="18" charset="0"/>
              </a:rPr>
              <a:t>People</a:t>
            </a:r>
          </a:p>
        </p:txBody>
      </p:sp>
      <p:sp>
        <p:nvSpPr>
          <p:cNvPr id="6" name="Title 4">
            <a:extLst>
              <a:ext uri="{FF2B5EF4-FFF2-40B4-BE49-F238E27FC236}">
                <a16:creationId xmlns:a16="http://schemas.microsoft.com/office/drawing/2014/main" id="{6BFC5E8E-171B-4B86-8FF6-F65F16127132}"/>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00834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a:xfrm>
            <a:off x="1143000" y="1865040"/>
            <a:ext cx="4572000" cy="2991394"/>
          </a:xfrm>
        </p:spPr>
        <p:txBody>
          <a:bodyPr>
            <a:noAutofit/>
          </a:bodyPr>
          <a:lstStyle/>
          <a:p>
            <a:pPr marL="0" indent="0" algn="just">
              <a:spcBef>
                <a:spcPct val="40000"/>
              </a:spcBef>
              <a:spcAft>
                <a:spcPts val="0"/>
              </a:spcAft>
              <a:buNone/>
              <a:defRPr/>
            </a:pPr>
            <a:endParaRPr lang="en-US" b="1" dirty="0"/>
          </a:p>
          <a:p>
            <a:pPr marL="685800" lvl="1" indent="-338138">
              <a:spcBef>
                <a:spcPct val="40000"/>
              </a:spcBef>
              <a:spcAft>
                <a:spcPts val="0"/>
              </a:spcAft>
              <a:buFont typeface="Wingdings" pitchFamily="2" charset="2"/>
              <a:buAutoNum type="arabicPeriod"/>
              <a:defRPr/>
            </a:pPr>
            <a:r>
              <a:rPr lang="en-US" sz="2400" dirty="0"/>
              <a:t>Measuring actual performance.</a:t>
            </a:r>
          </a:p>
          <a:p>
            <a:pPr marL="685800" lvl="1" indent="-338138">
              <a:spcBef>
                <a:spcPct val="40000"/>
              </a:spcBef>
              <a:spcAft>
                <a:spcPts val="0"/>
              </a:spcAft>
              <a:buFont typeface="Wingdings" pitchFamily="2" charset="2"/>
              <a:buAutoNum type="arabicPeriod"/>
              <a:defRPr/>
            </a:pPr>
            <a:r>
              <a:rPr lang="en-US" sz="2400" dirty="0"/>
              <a:t>Comparing actual performance against a standard.</a:t>
            </a:r>
          </a:p>
          <a:p>
            <a:pPr marL="685800" lvl="1" indent="-338138">
              <a:spcBef>
                <a:spcPct val="40000"/>
              </a:spcBef>
              <a:spcAft>
                <a:spcPts val="0"/>
              </a:spcAft>
              <a:buFont typeface="Wingdings" pitchFamily="2" charset="2"/>
              <a:buAutoNum type="arabicPeriod"/>
              <a:defRPr/>
            </a:pPr>
            <a:r>
              <a:rPr lang="en-US" sz="2400" dirty="0"/>
              <a:t>Taking action to correct deviations or inadequate standards.</a:t>
            </a:r>
          </a:p>
        </p:txBody>
      </p:sp>
      <p:sp>
        <p:nvSpPr>
          <p:cNvPr id="138242" name="Rectangle 2"/>
          <p:cNvSpPr>
            <a:spLocks noGrp="1" noChangeArrowheads="1"/>
          </p:cNvSpPr>
          <p:nvPr>
            <p:ph type="title"/>
          </p:nvPr>
        </p:nvSpPr>
        <p:spPr>
          <a:xfrm>
            <a:off x="3536867" y="440893"/>
            <a:ext cx="7467600" cy="944562"/>
          </a:xfrm>
        </p:spPr>
        <p:txBody>
          <a:bodyPr>
            <a:normAutofit/>
          </a:bodyPr>
          <a:lstStyle/>
          <a:p>
            <a:pPr algn="r">
              <a:defRPr/>
            </a:pPr>
            <a:r>
              <a:rPr lang="en-US" sz="3200" b="1" dirty="0">
                <a:solidFill>
                  <a:schemeClr val="bg1"/>
                </a:solidFill>
                <a:latin typeface="+mn-lt"/>
                <a:cs typeface="Times New Roman" pitchFamily="18" charset="0"/>
              </a:rPr>
              <a:t>The Control Process</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308" y="1865040"/>
            <a:ext cx="4990012" cy="34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4">
            <a:extLst>
              <a:ext uri="{FF2B5EF4-FFF2-40B4-BE49-F238E27FC236}">
                <a16:creationId xmlns:a16="http://schemas.microsoft.com/office/drawing/2014/main" id="{BAF6ED3B-BB28-444B-88DC-DC9CCF8E4CCC}"/>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14601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B29B-4509-8372-1536-72B0E112C477}"/>
              </a:ext>
            </a:extLst>
          </p:cNvPr>
          <p:cNvSpPr txBox="1"/>
          <p:nvPr/>
        </p:nvSpPr>
        <p:spPr>
          <a:xfrm>
            <a:off x="3735848" y="3551285"/>
            <a:ext cx="4855768" cy="1107996"/>
          </a:xfrm>
          <a:prstGeom prst="rect">
            <a:avLst/>
          </a:prstGeom>
          <a:noFill/>
          <a:ln>
            <a:noFill/>
          </a:ln>
          <a:effectLst>
            <a:outerShdw blurRad="50800" dist="38100" dir="2700000" algn="tl" rotWithShape="0">
              <a:srgbClr val="FFC000">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300" dirty="0">
                <a:solidFill>
                  <a:srgbClr val="080349"/>
                </a:solidFill>
                <a:latin typeface="Algerian" panose="04020705040A02060702" pitchFamily="82" charset="0"/>
              </a:rPr>
              <a:t>THANK YOU</a:t>
            </a:r>
            <a:endParaRPr kumimoji="0" lang="en-US" sz="6600" b="1" u="none" strike="noStrike" kern="1200" cap="none" spc="-300" normalizeH="0" baseline="0" noProof="0" dirty="0">
              <a:ln>
                <a:noFill/>
              </a:ln>
              <a:solidFill>
                <a:srgbClr val="080349"/>
              </a:solidFill>
              <a:effectLst/>
              <a:uLnTx/>
              <a:uFillTx/>
              <a:latin typeface="Algerian" panose="04020705040A02060702" pitchFamily="82" charset="0"/>
            </a:endParaRPr>
          </a:p>
        </p:txBody>
      </p:sp>
    </p:spTree>
    <p:extLst>
      <p:ext uri="{BB962C8B-B14F-4D97-AF65-F5344CB8AC3E}">
        <p14:creationId xmlns:p14="http://schemas.microsoft.com/office/powerpoint/2010/main" val="364580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