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BA4D-C936-4BDB-8D37-55B7060AD2A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D24A-B9CF-4712-B8F2-4DDA42CF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7CF3A4-0FCD-4E23-A9C4-A956F975A33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2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154D24-D7B5-47DE-8E4A-2B3C9608A9F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FD9C7-584D-1AD7-D68B-E6583B6EE6AE}"/>
              </a:ext>
            </a:extLst>
          </p:cNvPr>
          <p:cNvSpPr txBox="1"/>
          <p:nvPr/>
        </p:nvSpPr>
        <p:spPr>
          <a:xfrm>
            <a:off x="2582064" y="1800325"/>
            <a:ext cx="7027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-300" dirty="0">
                <a:latin typeface="Mont Heavy DEMO" panose="00000A00000000000000" pitchFamily="50" charset="0"/>
              </a:rPr>
              <a:t>Fundamentals of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82652-DAC0-0BE1-090B-270B7429C476}"/>
              </a:ext>
            </a:extLst>
          </p:cNvPr>
          <p:cNvSpPr txBox="1"/>
          <p:nvPr/>
        </p:nvSpPr>
        <p:spPr>
          <a:xfrm>
            <a:off x="4860277" y="4036959"/>
            <a:ext cx="2471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-300" dirty="0">
                <a:latin typeface="Mont Heavy DEMO" panose="00000A00000000000000" pitchFamily="50" charset="0"/>
              </a:rPr>
              <a:t>SESSION 14</a:t>
            </a:r>
          </a:p>
          <a:p>
            <a:pPr algn="ctr"/>
            <a:endParaRPr lang="en-US" sz="800" spc="-300" dirty="0">
              <a:latin typeface="Mont Heavy DEMO" panose="00000A00000000000000" pitchFamily="50" charset="0"/>
            </a:endParaRPr>
          </a:p>
          <a:p>
            <a:pPr algn="ctr"/>
            <a:r>
              <a:rPr lang="en-US" sz="2400" spc="-300" dirty="0">
                <a:latin typeface="Mont Heavy DEMO" panose="00000A00000000000000" pitchFamily="50" charset="0"/>
              </a:rPr>
              <a:t>BY</a:t>
            </a:r>
          </a:p>
          <a:p>
            <a:pPr algn="ctr"/>
            <a:r>
              <a:rPr lang="en-US" sz="3600" spc="-300">
                <a:latin typeface="Mont Heavy DEMO" panose="00000A00000000000000" pitchFamily="50" charset="0"/>
              </a:rPr>
              <a:t>Azar Ejaz Ateeq</a:t>
            </a:r>
            <a:endParaRPr lang="en-US" sz="3600" spc="-300" dirty="0">
              <a:latin typeface="Mont Heavy DEMO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5A627-8292-FA04-1847-242A68F1DC71}"/>
              </a:ext>
            </a:extLst>
          </p:cNvPr>
          <p:cNvSpPr txBox="1"/>
          <p:nvPr/>
        </p:nvSpPr>
        <p:spPr>
          <a:xfrm>
            <a:off x="4059009" y="3063759"/>
            <a:ext cx="295318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b="1" dirty="0">
                <a:latin typeface="Calibri" pitchFamily="34" charset="0"/>
              </a:rPr>
              <a:t>Chapter 7</a:t>
            </a:r>
          </a:p>
          <a:p>
            <a:pPr algn="ctr"/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CONTROLLING</a:t>
            </a:r>
            <a:br>
              <a:rPr lang="en-US" sz="3600" b="1" dirty="0"/>
            </a:b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7503" y="2161308"/>
            <a:ext cx="39751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dirty="0"/>
              <a:t>Sources of Information (How)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Personal observation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Statistical reports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Oral reports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Written reports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96264" y="2069474"/>
            <a:ext cx="3975100" cy="5029200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Control Criteria (What)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b="1" dirty="0"/>
              <a:t>Employees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Satisfaction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Turnover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Absenteeism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b="1" dirty="0"/>
              <a:t>Budgets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Costs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Output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000" dirty="0"/>
              <a:t>Sales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9152906" cy="1311275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sz="3200" b="1" dirty="0">
                <a:solidFill>
                  <a:schemeClr val="bg1"/>
                </a:solidFill>
                <a:latin typeface="+mn-lt"/>
              </a:rPr>
              <a:t>Measuring: How and What We Measure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28167-7251-4822-AF46-48E783A832CF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3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733894" y="2070463"/>
            <a:ext cx="10131423" cy="4873625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Determining the degree of variation between actual performance and the standard.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Significance of variation is determined by:</a:t>
            </a:r>
          </a:p>
          <a:p>
            <a:pPr lvl="2" eaLnBrk="1" hangingPunct="1"/>
            <a:r>
              <a:rPr lang="en-US" altLang="en-US" sz="2400" dirty="0">
                <a:cs typeface="Times New Roman" panose="02020603050405020304" pitchFamily="18" charset="0"/>
              </a:rPr>
              <a:t>The acceptable range of variation from the standard (forecast or budget).</a:t>
            </a:r>
          </a:p>
          <a:p>
            <a:pPr lvl="2" eaLnBrk="1" hangingPunct="1"/>
            <a:r>
              <a:rPr lang="en-US" altLang="en-US" sz="2400" dirty="0">
                <a:cs typeface="Times New Roman" panose="02020603050405020304" pitchFamily="18" charset="0"/>
              </a:rPr>
              <a:t>The size (large or small) and direction (over or under) of the variation from the standard (forecast or budget).</a:t>
            </a:r>
          </a:p>
          <a:p>
            <a:pPr lvl="1" eaLnBrk="1" hangingPunct="1"/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499" y="0"/>
            <a:ext cx="9449301" cy="1752599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Comparing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F58768A-2E6C-4136-8C60-99CF53C88BBB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973776" y="1741714"/>
            <a:ext cx="10272155" cy="439782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Courses of Action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“Doing nothing”( is self- explanatory ) 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Only if deviation is judged to be insignificant.</a:t>
            </a:r>
          </a:p>
          <a:p>
            <a:pPr lvl="4" eaLnBrk="1" hangingPunct="1"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Correcting actual (current) performance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Immediate corrective action to correct the problem at once.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Basic corrective action to locate and to correct the source of the deviation.</a:t>
            </a:r>
          </a:p>
          <a:p>
            <a:pPr lvl="4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Corrective Actions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Change strategy, structure, compensation scheme, or training programs; redesign jobs; or fire employees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8901" y="360476"/>
            <a:ext cx="7467600" cy="7159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Taking Managerial Action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490D727-EA6D-441B-B471-A2B4ABD261C7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1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85255" y="1760715"/>
            <a:ext cx="11143805" cy="4724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Revising the standard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Examining the standard to ascertain whether or not the standard is realistic, fair, and achievable.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Upholding the validity of the standard</a:t>
            </a:r>
          </a:p>
          <a:p>
            <a:pPr lvl="4" eaLnBrk="1" hangingPunct="1"/>
            <a:r>
              <a:rPr lang="en-US" altLang="en-US" sz="2400" dirty="0">
                <a:cs typeface="Times New Roman" panose="02020603050405020304" pitchFamily="18" charset="0"/>
              </a:rPr>
              <a:t>Resetting goals that were initially set too low or too high.</a:t>
            </a:r>
          </a:p>
          <a:p>
            <a:pPr lvl="2" eaLnBrk="1" hangingPunct="1"/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13FA30-6B8E-4D6B-8440-88081EAB51FB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Rectangle 6"/>
          <p:cNvSpPr>
            <a:spLocks noGrp="1" noChangeArrowheads="1"/>
          </p:cNvSpPr>
          <p:nvPr>
            <p:ph idx="1"/>
          </p:nvPr>
        </p:nvSpPr>
        <p:spPr>
          <a:xfrm>
            <a:off x="849085" y="2051462"/>
            <a:ext cx="10147466" cy="3415937"/>
          </a:xfrm>
        </p:spPr>
        <p:txBody>
          <a:bodyPr>
            <a:noAutofit/>
          </a:bodyPr>
          <a:lstStyle/>
          <a:p>
            <a:pPr marL="0" indent="0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Performance</a:t>
            </a:r>
          </a:p>
          <a:p>
            <a:pPr marL="0" indent="0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sz="2400" dirty="0"/>
              <a:t>The end result of an activity</a:t>
            </a:r>
          </a:p>
          <a:p>
            <a:pPr marL="0" indent="0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Organizational Performance</a:t>
            </a:r>
            <a:endParaRPr lang="en-US" dirty="0"/>
          </a:p>
          <a:p>
            <a:pPr marL="0" indent="0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sz="2400" dirty="0"/>
              <a:t>The accumulated end results of all of the organization’s work processes and activities</a:t>
            </a:r>
          </a:p>
          <a:p>
            <a:pPr marL="982980" lvl="2" indent="-342900">
              <a:spcBef>
                <a:spcPct val="4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Designing strategies, work processes, and work activities.</a:t>
            </a:r>
          </a:p>
          <a:p>
            <a:pPr marL="982980" lvl="2" indent="-342900">
              <a:spcBef>
                <a:spcPct val="4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Coordinating the work of employees.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title"/>
          </p:nvPr>
        </p:nvSpPr>
        <p:spPr>
          <a:xfrm>
            <a:off x="3141023" y="323801"/>
            <a:ext cx="8501743" cy="1066800"/>
          </a:xfrm>
        </p:spPr>
        <p:txBody>
          <a:bodyPr/>
          <a:lstStyle/>
          <a:p>
            <a:pPr algn="r"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Controlling for Organizational Performance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F3B1E03-F087-4380-9808-1CBEE50DF6BE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