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9BA4D-C936-4BDB-8D37-55B7060AD2A6}"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CD24A-B9CF-4712-B8F2-4DDA42CFC1BD}" type="slidenum">
              <a:rPr lang="en-US" smtClean="0"/>
              <a:t>‹#›</a:t>
            </a:fld>
            <a:endParaRPr lang="en-US"/>
          </a:p>
        </p:txBody>
      </p:sp>
    </p:spTree>
    <p:extLst>
      <p:ext uri="{BB962C8B-B14F-4D97-AF65-F5344CB8AC3E}">
        <p14:creationId xmlns:p14="http://schemas.microsoft.com/office/powerpoint/2010/main" val="21388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eaLnBrk="1" hangingPunct="1"/>
            <a:fld id="{EDDA7FF1-EBDD-46F7-9E79-76EC42A805FE}" type="slidenum">
              <a:rPr lang="en-US" altLang="en-US"/>
              <a:pPr eaLnBrk="1" hangingPunct="1"/>
              <a:t>3</a:t>
            </a:fld>
            <a:endParaRPr lang="en-US"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7819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eaLnBrk="1" hangingPunct="1"/>
            <a:fld id="{2273B90B-6B9C-46E0-BFF0-30D6872EC3A9}" type="slidenum">
              <a:rPr lang="en-US" altLang="en-US"/>
              <a:pPr eaLnBrk="1" hangingPunct="1"/>
              <a:t>4</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591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eaLnBrk="1" hangingPunct="1"/>
            <a:fld id="{935C9C98-CF4B-4F9E-AF27-F31D4845E5D0}" type="slidenum">
              <a:rPr lang="en-US" altLang="en-US"/>
              <a:pPr eaLnBrk="1" hangingPunct="1"/>
              <a:t>5</a:t>
            </a:fld>
            <a:endParaRPr lang="en-US"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8538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panose="020B0604020202020204" pitchFamily="34" charset="0"/>
              </a:defRPr>
            </a:lvl1pPr>
            <a:lvl2pPr marL="742950" indent="-285750" eaLnBrk="0" hangingPunct="0">
              <a:defRPr sz="1200">
                <a:solidFill>
                  <a:schemeClr val="tx1"/>
                </a:solidFill>
                <a:latin typeface="Arial" panose="020B0604020202020204" pitchFamily="34" charset="0"/>
              </a:defRPr>
            </a:lvl2pPr>
            <a:lvl3pPr marL="1143000" indent="-228600" eaLnBrk="0" hangingPunct="0">
              <a:defRPr sz="1200">
                <a:solidFill>
                  <a:schemeClr val="tx1"/>
                </a:solidFill>
                <a:latin typeface="Arial" panose="020B0604020202020204" pitchFamily="34" charset="0"/>
              </a:defRPr>
            </a:lvl3pPr>
            <a:lvl4pPr marL="1600200" indent="-228600" eaLnBrk="0" hangingPunct="0">
              <a:defRPr sz="1200">
                <a:solidFill>
                  <a:schemeClr val="tx1"/>
                </a:solidFill>
                <a:latin typeface="Arial" panose="020B0604020202020204" pitchFamily="34" charset="0"/>
              </a:defRPr>
            </a:lvl4pPr>
            <a:lvl5pPr marL="2057400" indent="-228600" eaLnBrk="0" hangingPunct="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pPr eaLnBrk="1" hangingPunct="1"/>
            <a:fld id="{11AD236E-7D7F-46A4-A80E-94096FDBB024}" type="slidenum">
              <a:rPr lang="en-US" altLang="en-US"/>
              <a:pPr eaLnBrk="1" hangingPunct="1"/>
              <a:t>6</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76609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D94E-A1EF-C7EE-B6BC-2236741E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32FADC-44E4-2C94-6FBC-9B18767DC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D4D031-EE6F-ED8A-FD4D-B23A054919F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2D120FD-06FD-19AD-2F40-F9C0BD1493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CD351F-5128-3168-CF7E-6A7CB5CB358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95709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1058-DD6C-4864-50A4-E6F1C7494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206F63-F727-FA74-3BCA-C77DAD254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BB254-B7DB-4F11-FE48-7A5C90C7E1EC}"/>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1551ACE-7205-14CE-0B54-8884E4CC7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C2FA33-50FC-882C-994C-D360A971DAA2}"/>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326380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A2743-AA73-DA51-29D7-3B63A704C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276FF-5D56-7071-A8B4-730F28CC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DC7EF-3B5C-D9D9-B4F1-327B54A816B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48BF82B-02EF-A95A-AF42-079A76CD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BD617-3A6E-EF07-23E2-DDFDAD8528EB}"/>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0137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CD0D-9E1A-E338-1A9A-6E7279C22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8FDA-0F79-E01B-AFE3-96F9D21FC3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371FA-757A-F559-6747-8A9A017BC6A1}"/>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E97994D4-E816-92FC-1CF9-207453C1C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71F10-DC42-7E56-6451-37CD93E8C4E9}"/>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506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9FCB-3023-48EE-B5C3-C0A13A67A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F14318-ADD0-F17B-9D3B-C8BED8BA46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2AEE8A-6040-D8F0-7FDE-FAE9AC0A4397}"/>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5CAFBAAF-7105-28ED-3232-9333A8AF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4615-3D0E-A509-D239-BDA35B87D71C}"/>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11801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74FB-D4C3-C782-755A-C78AB791F5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AD4FB-AFDF-0F0D-15CF-9EFE449E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EDCBB-202A-741E-8311-64C039E70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51CD8-7499-9724-6467-D71AE06E57C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27B58814-63A6-4A61-F34A-FD95732A8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CF14-6480-704A-3C3B-30E289A32C5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04054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6610-D365-95AE-BA4A-401A60EAA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722BA3-59DD-406F-5129-57F2902BF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2BB72-398A-23D2-0750-2F5FDADA8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238A7E-F98B-5201-CE6A-2960A6C90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32F7C-2282-766F-5A5C-DF99694A8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65CD2A-5ABD-5249-8253-1D60EB10953B}"/>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8" name="Footer Placeholder 7">
            <a:extLst>
              <a:ext uri="{FF2B5EF4-FFF2-40B4-BE49-F238E27FC236}">
                <a16:creationId xmlns:a16="http://schemas.microsoft.com/office/drawing/2014/main" id="{BBC4C4DD-52CA-9D29-7140-E09BF9ACA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84A165-1890-9717-E776-A455FE2F08E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7193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653E-AE6F-68F0-B1AB-0C091F3F12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3A5AA-B337-6172-8099-FDC9B74B3FC6}"/>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4" name="Footer Placeholder 3">
            <a:extLst>
              <a:ext uri="{FF2B5EF4-FFF2-40B4-BE49-F238E27FC236}">
                <a16:creationId xmlns:a16="http://schemas.microsoft.com/office/drawing/2014/main" id="{5B157A0D-CAA5-AB08-6492-0DCE1355B3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535099-489D-B052-EFB4-20B07CDEF875}"/>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6482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594C7-1E91-5FC7-79F8-86AD30A79F82}"/>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3" name="Footer Placeholder 2">
            <a:extLst>
              <a:ext uri="{FF2B5EF4-FFF2-40B4-BE49-F238E27FC236}">
                <a16:creationId xmlns:a16="http://schemas.microsoft.com/office/drawing/2014/main" id="{21E1C71A-DDE3-B2A2-730C-12980D372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34924-D1C9-F727-7AB8-1A651501A861}"/>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5961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A073-7178-5590-4DF5-04D3156956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6687-BE4C-7B99-0777-B433DF224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830387-6479-8B88-AF65-9A2D2CB74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1B1D5C-B787-AB0A-8720-6E5CBCEA3B64}"/>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0385F572-4A69-C3D3-4162-6C3228441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16F09-5E4C-22BE-322D-3A12CBF154A4}"/>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41060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8A966-96DA-672F-BBBC-D5239C7A27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523E1D-EC1A-F3D7-2C16-ABFD07AA0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F5F572-0BDB-A76A-EDF3-5D39D483B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2B128-514A-0919-83B8-3CA124F86DBA}"/>
              </a:ext>
            </a:extLst>
          </p:cNvPr>
          <p:cNvSpPr>
            <a:spLocks noGrp="1"/>
          </p:cNvSpPr>
          <p:nvPr>
            <p:ph type="dt" sz="half" idx="10"/>
          </p:nvPr>
        </p:nvSpPr>
        <p:spPr/>
        <p:txBody>
          <a:bodyPr/>
          <a:lstStyle/>
          <a:p>
            <a:fld id="{EDC00EE1-4738-4005-8456-7C51B897AA04}" type="datetimeFigureOut">
              <a:rPr lang="en-US" smtClean="0"/>
              <a:t>12/1/2022</a:t>
            </a:fld>
            <a:endParaRPr lang="en-US"/>
          </a:p>
        </p:txBody>
      </p:sp>
      <p:sp>
        <p:nvSpPr>
          <p:cNvPr id="6" name="Footer Placeholder 5">
            <a:extLst>
              <a:ext uri="{FF2B5EF4-FFF2-40B4-BE49-F238E27FC236}">
                <a16:creationId xmlns:a16="http://schemas.microsoft.com/office/drawing/2014/main" id="{CCDBD1AF-13F3-6156-82FE-3F4C80076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16F19-E9C2-BECD-0366-DEDC404A015E}"/>
              </a:ext>
            </a:extLst>
          </p:cNvPr>
          <p:cNvSpPr>
            <a:spLocks noGrp="1"/>
          </p:cNvSpPr>
          <p:nvPr>
            <p:ph type="sldNum" sz="quarter" idx="12"/>
          </p:nvPr>
        </p:nvSpPr>
        <p:spPr/>
        <p:txBody>
          <a:bodyPr/>
          <a:lstStyle/>
          <a:p>
            <a:fld id="{B14504E8-AF17-4BF6-998F-C290DC26C58A}" type="slidenum">
              <a:rPr lang="en-US" smtClean="0"/>
              <a:t>‹#›</a:t>
            </a:fld>
            <a:endParaRPr lang="en-US"/>
          </a:p>
        </p:txBody>
      </p:sp>
    </p:spTree>
    <p:extLst>
      <p:ext uri="{BB962C8B-B14F-4D97-AF65-F5344CB8AC3E}">
        <p14:creationId xmlns:p14="http://schemas.microsoft.com/office/powerpoint/2010/main" val="26510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4839B-F31F-668B-29CC-8FDE82CFE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00D5B-AE31-7C27-B0C5-D0F683052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329-8EDC-8A4F-1775-9EE5A108C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00EE1-4738-4005-8456-7C51B897AA04}" type="datetimeFigureOut">
              <a:rPr lang="en-US" smtClean="0"/>
              <a:t>12/1/2022</a:t>
            </a:fld>
            <a:endParaRPr lang="en-US"/>
          </a:p>
        </p:txBody>
      </p:sp>
      <p:sp>
        <p:nvSpPr>
          <p:cNvPr id="5" name="Footer Placeholder 4">
            <a:extLst>
              <a:ext uri="{FF2B5EF4-FFF2-40B4-BE49-F238E27FC236}">
                <a16:creationId xmlns:a16="http://schemas.microsoft.com/office/drawing/2014/main" id="{FCE94104-558D-ADCC-0D0E-8EF38216B1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610F2F-0B4D-94DA-D270-640199BC8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504E8-AF17-4BF6-998F-C290DC26C58A}" type="slidenum">
              <a:rPr lang="en-US" smtClean="0"/>
              <a:t>‹#›</a:t>
            </a:fld>
            <a:endParaRPr lang="en-US"/>
          </a:p>
        </p:txBody>
      </p:sp>
    </p:spTree>
    <p:extLst>
      <p:ext uri="{BB962C8B-B14F-4D97-AF65-F5344CB8AC3E}">
        <p14:creationId xmlns:p14="http://schemas.microsoft.com/office/powerpoint/2010/main" val="12441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DFD9C7-584D-1AD7-D68B-E6583B6EE6AE}"/>
              </a:ext>
            </a:extLst>
          </p:cNvPr>
          <p:cNvSpPr txBox="1"/>
          <p:nvPr/>
        </p:nvSpPr>
        <p:spPr>
          <a:xfrm>
            <a:off x="2582064" y="1800325"/>
            <a:ext cx="7027886" cy="830997"/>
          </a:xfrm>
          <a:prstGeom prst="rect">
            <a:avLst/>
          </a:prstGeom>
          <a:noFill/>
        </p:spPr>
        <p:txBody>
          <a:bodyPr wrap="none" rtlCol="0">
            <a:spAutoFit/>
          </a:bodyPr>
          <a:lstStyle/>
          <a:p>
            <a:pPr algn="ctr"/>
            <a:r>
              <a:rPr lang="en-US" sz="4800" b="1" spc="-300" dirty="0">
                <a:latin typeface="Mont Heavy DEMO" panose="00000A00000000000000" pitchFamily="50" charset="0"/>
              </a:rPr>
              <a:t>Fundamentals of Management</a:t>
            </a:r>
          </a:p>
        </p:txBody>
      </p:sp>
      <p:sp>
        <p:nvSpPr>
          <p:cNvPr id="7" name="TextBox 6">
            <a:extLst>
              <a:ext uri="{FF2B5EF4-FFF2-40B4-BE49-F238E27FC236}">
                <a16:creationId xmlns:a16="http://schemas.microsoft.com/office/drawing/2014/main" id="{3FB82652-DAC0-0BE1-090B-270B7429C476}"/>
              </a:ext>
            </a:extLst>
          </p:cNvPr>
          <p:cNvSpPr txBox="1"/>
          <p:nvPr/>
        </p:nvSpPr>
        <p:spPr>
          <a:xfrm>
            <a:off x="4860277" y="4036959"/>
            <a:ext cx="2471446" cy="1815882"/>
          </a:xfrm>
          <a:prstGeom prst="rect">
            <a:avLst/>
          </a:prstGeom>
          <a:noFill/>
        </p:spPr>
        <p:txBody>
          <a:bodyPr wrap="none" rtlCol="0">
            <a:spAutoFit/>
          </a:bodyPr>
          <a:lstStyle/>
          <a:p>
            <a:pPr algn="ctr"/>
            <a:r>
              <a:rPr lang="en-US" sz="4400" b="1" spc="-300" dirty="0">
                <a:latin typeface="Mont Heavy DEMO" panose="00000A00000000000000" pitchFamily="50" charset="0"/>
              </a:rPr>
              <a:t>SESSION 15</a:t>
            </a:r>
          </a:p>
          <a:p>
            <a:pPr algn="ctr"/>
            <a:endParaRPr lang="en-US" sz="800" spc="-300" dirty="0">
              <a:latin typeface="Mont Heavy DEMO" panose="00000A00000000000000" pitchFamily="50" charset="0"/>
            </a:endParaRPr>
          </a:p>
          <a:p>
            <a:pPr algn="ctr"/>
            <a:r>
              <a:rPr lang="en-US" sz="2400" spc="-300" dirty="0">
                <a:latin typeface="Mont Heavy DEMO" panose="00000A00000000000000" pitchFamily="50" charset="0"/>
              </a:rPr>
              <a:t>BY</a:t>
            </a:r>
          </a:p>
          <a:p>
            <a:pPr algn="ctr"/>
            <a:r>
              <a:rPr lang="en-US" sz="3600" spc="-300">
                <a:latin typeface="Mont Heavy DEMO" panose="00000A00000000000000" pitchFamily="50" charset="0"/>
              </a:rPr>
              <a:t>Azar Ejaz Ateeq</a:t>
            </a:r>
            <a:endParaRPr lang="en-US" sz="3600" spc="-300" dirty="0">
              <a:latin typeface="Mont Heavy DEMO" panose="00000A00000000000000" pitchFamily="50" charset="0"/>
            </a:endParaRPr>
          </a:p>
        </p:txBody>
      </p:sp>
    </p:spTree>
    <p:extLst>
      <p:ext uri="{BB962C8B-B14F-4D97-AF65-F5344CB8AC3E}">
        <p14:creationId xmlns:p14="http://schemas.microsoft.com/office/powerpoint/2010/main" val="2091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5A627-8292-FA04-1847-242A68F1DC71}"/>
              </a:ext>
            </a:extLst>
          </p:cNvPr>
          <p:cNvSpPr txBox="1"/>
          <p:nvPr/>
        </p:nvSpPr>
        <p:spPr>
          <a:xfrm>
            <a:off x="4059009" y="3063759"/>
            <a:ext cx="2953181" cy="2369880"/>
          </a:xfrm>
          <a:prstGeom prst="rect">
            <a:avLst/>
          </a:prstGeom>
          <a:noFill/>
        </p:spPr>
        <p:txBody>
          <a:bodyPr wrap="none" rtlCol="0">
            <a:spAutoFit/>
          </a:bodyPr>
          <a:lstStyle/>
          <a:p>
            <a:pPr algn="ctr">
              <a:spcBef>
                <a:spcPct val="50000"/>
              </a:spcBef>
            </a:pPr>
            <a:r>
              <a:rPr lang="en-GB" altLang="en-US" sz="4000" b="1" dirty="0">
                <a:latin typeface="Calibri" pitchFamily="34" charset="0"/>
              </a:rPr>
              <a:t>Chapter 7</a:t>
            </a:r>
          </a:p>
          <a:p>
            <a:pPr algn="ctr"/>
            <a:r>
              <a:rPr lang="en-US" sz="3600" b="1" dirty="0"/>
              <a:t> </a:t>
            </a:r>
            <a:br>
              <a:rPr lang="en-US" sz="3600" b="1" dirty="0"/>
            </a:br>
            <a:r>
              <a:rPr lang="en-US" sz="3600" b="1" dirty="0"/>
              <a:t>CONTROLLING</a:t>
            </a:r>
            <a:br>
              <a:rPr lang="en-US" sz="3600" b="1" dirty="0"/>
            </a:br>
            <a:r>
              <a:rPr lang="en-US" sz="3600" b="1" dirty="0"/>
              <a:t> </a:t>
            </a:r>
          </a:p>
        </p:txBody>
      </p:sp>
    </p:spTree>
    <p:extLst>
      <p:ext uri="{BB962C8B-B14F-4D97-AF65-F5344CB8AC3E}">
        <p14:creationId xmlns:p14="http://schemas.microsoft.com/office/powerpoint/2010/main" val="298221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idx="1"/>
          </p:nvPr>
        </p:nvSpPr>
        <p:spPr>
          <a:xfrm>
            <a:off x="634736" y="1860905"/>
            <a:ext cx="10718074" cy="4342765"/>
          </a:xfrm>
        </p:spPr>
        <p:txBody>
          <a:bodyPr>
            <a:noAutofit/>
          </a:bodyPr>
          <a:lstStyle/>
          <a:p>
            <a:pPr eaLnBrk="1" hangingPunct="1">
              <a:defRPr/>
            </a:pPr>
            <a:r>
              <a:rPr lang="en-US" altLang="en-US" b="1" dirty="0"/>
              <a:t>Feed forward Control</a:t>
            </a:r>
          </a:p>
          <a:p>
            <a:pPr marL="457200" lvl="1" indent="0" eaLnBrk="1" hangingPunct="1">
              <a:buNone/>
              <a:defRPr/>
            </a:pPr>
            <a:r>
              <a:rPr lang="en-US" altLang="en-US" sz="2400" dirty="0"/>
              <a:t>A control that prevents anticipated problems </a:t>
            </a:r>
            <a:r>
              <a:rPr lang="en-US" altLang="en-US" sz="2400" i="1" dirty="0"/>
              <a:t>before</a:t>
            </a:r>
            <a:r>
              <a:rPr lang="en-US" altLang="en-US" sz="2400" dirty="0"/>
              <a:t> actual occurrences of the problem. Building in quality through design.</a:t>
            </a:r>
          </a:p>
          <a:p>
            <a:pPr eaLnBrk="1" hangingPunct="1">
              <a:defRPr/>
            </a:pPr>
            <a:r>
              <a:rPr lang="en-US" altLang="en-US" b="1" dirty="0"/>
              <a:t>Concurrent Control</a:t>
            </a:r>
          </a:p>
          <a:p>
            <a:pPr marL="457200" lvl="1" indent="0" eaLnBrk="1" hangingPunct="1">
              <a:buNone/>
              <a:defRPr/>
            </a:pPr>
            <a:r>
              <a:rPr lang="en-US" altLang="en-US" sz="2400" dirty="0"/>
              <a:t>A control that takes place while the monitored activity is in progress. </a:t>
            </a:r>
            <a:r>
              <a:rPr lang="en-US" altLang="en-US" sz="2400" b="1" dirty="0"/>
              <a:t>Direct supervision</a:t>
            </a:r>
            <a:r>
              <a:rPr lang="en-US" altLang="en-US" sz="2400" dirty="0"/>
              <a:t>: management by walking around.</a:t>
            </a:r>
          </a:p>
          <a:p>
            <a:pPr algn="just">
              <a:spcBef>
                <a:spcPct val="35000"/>
              </a:spcBef>
            </a:pPr>
            <a:r>
              <a:rPr lang="en-US" altLang="en-US" b="1" dirty="0"/>
              <a:t>Feedback Control</a:t>
            </a:r>
          </a:p>
          <a:p>
            <a:pPr marL="457200" lvl="1" indent="0" algn="just">
              <a:spcBef>
                <a:spcPct val="35000"/>
              </a:spcBef>
              <a:buNone/>
            </a:pPr>
            <a:r>
              <a:rPr lang="en-US" altLang="en-US" sz="2400" dirty="0"/>
              <a:t>A control that takes place after an activity is done. Corrective action is after-the-fact, when the problem has already occurred.</a:t>
            </a:r>
          </a:p>
          <a:p>
            <a:pPr marL="457200" lvl="1" indent="0" eaLnBrk="1" hangingPunct="1">
              <a:buNone/>
              <a:defRPr/>
            </a:pPr>
            <a:endParaRPr lang="en-US" altLang="en-US" sz="2400" dirty="0"/>
          </a:p>
        </p:txBody>
      </p:sp>
      <p:sp>
        <p:nvSpPr>
          <p:cNvPr id="20482" name="Rectangle 4"/>
          <p:cNvSpPr>
            <a:spLocks noGrp="1" noChangeArrowheads="1"/>
          </p:cNvSpPr>
          <p:nvPr>
            <p:ph type="title"/>
          </p:nvPr>
        </p:nvSpPr>
        <p:spPr>
          <a:xfrm>
            <a:off x="3033552" y="288372"/>
            <a:ext cx="8077200" cy="1311275"/>
          </a:xfrm>
        </p:spPr>
        <p:txBody>
          <a:bodyPr>
            <a:normAutofit/>
          </a:bodyPr>
          <a:lstStyle/>
          <a:p>
            <a:pPr algn="r">
              <a:defRPr/>
            </a:pPr>
            <a:r>
              <a:rPr lang="en-US" altLang="en-US" sz="3200" b="1" dirty="0">
                <a:solidFill>
                  <a:schemeClr val="bg1"/>
                </a:solidFill>
                <a:latin typeface="+mn-lt"/>
                <a:cs typeface="Times New Roman" pitchFamily="18" charset="0"/>
              </a:rPr>
              <a:t>Types of Control</a:t>
            </a:r>
          </a:p>
        </p:txBody>
      </p:sp>
      <p:sp>
        <p:nvSpPr>
          <p:cNvPr id="4" name="Title 4">
            <a:extLst>
              <a:ext uri="{FF2B5EF4-FFF2-40B4-BE49-F238E27FC236}">
                <a16:creationId xmlns:a16="http://schemas.microsoft.com/office/drawing/2014/main" id="{282405D7-0819-454F-984E-6110797F33FB}"/>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323670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900545" y="2217719"/>
            <a:ext cx="8978537" cy="3324496"/>
          </a:xfrm>
        </p:spPr>
        <p:txBody>
          <a:bodyPr>
            <a:normAutofit/>
          </a:bodyPr>
          <a:lstStyle/>
          <a:p>
            <a:pPr eaLnBrk="1" hangingPunct="1">
              <a:spcBef>
                <a:spcPct val="50000"/>
              </a:spcBef>
            </a:pPr>
            <a:r>
              <a:rPr lang="en-US" altLang="en-US" b="1" dirty="0">
                <a:cs typeface="Times New Roman" panose="02020603050405020304" pitchFamily="18" charset="0"/>
              </a:rPr>
              <a:t>Cross-Cultural Issues</a:t>
            </a:r>
          </a:p>
          <a:p>
            <a:pPr lvl="1" eaLnBrk="1" hangingPunct="1">
              <a:spcBef>
                <a:spcPct val="50000"/>
              </a:spcBef>
            </a:pPr>
            <a:r>
              <a:rPr lang="en-US" altLang="en-US" sz="2400" dirty="0">
                <a:cs typeface="Times New Roman" panose="02020603050405020304" pitchFamily="18" charset="0"/>
              </a:rPr>
              <a:t>The use of technology to increase direct corporate control of local operations</a:t>
            </a:r>
          </a:p>
          <a:p>
            <a:pPr lvl="1" eaLnBrk="1" hangingPunct="1">
              <a:spcBef>
                <a:spcPct val="50000"/>
              </a:spcBef>
            </a:pPr>
            <a:r>
              <a:rPr lang="en-US" altLang="en-US" sz="2400" dirty="0">
                <a:cs typeface="Times New Roman" panose="02020603050405020304" pitchFamily="18" charset="0"/>
              </a:rPr>
              <a:t>Legal constraints on corrective actions in foreign countries</a:t>
            </a:r>
          </a:p>
          <a:p>
            <a:pPr lvl="1" eaLnBrk="1" hangingPunct="1">
              <a:spcBef>
                <a:spcPct val="50000"/>
              </a:spcBef>
            </a:pPr>
            <a:r>
              <a:rPr lang="en-US" altLang="en-US" sz="2400" dirty="0">
                <a:cs typeface="Times New Roman" panose="02020603050405020304" pitchFamily="18" charset="0"/>
              </a:rPr>
              <a:t>Difficulty with the comparability of data collected from operations in different countries</a:t>
            </a:r>
          </a:p>
        </p:txBody>
      </p:sp>
      <p:sp>
        <p:nvSpPr>
          <p:cNvPr id="23554" name="Rectangle 2"/>
          <p:cNvSpPr>
            <a:spLocks noGrp="1" noChangeArrowheads="1"/>
          </p:cNvSpPr>
          <p:nvPr>
            <p:ph type="title"/>
          </p:nvPr>
        </p:nvSpPr>
        <p:spPr>
          <a:xfrm>
            <a:off x="3905002" y="371223"/>
            <a:ext cx="7467600" cy="944562"/>
          </a:xfrm>
        </p:spPr>
        <p:txBody>
          <a:bodyPr>
            <a:normAutofit/>
          </a:bodyPr>
          <a:lstStyle/>
          <a:p>
            <a:pPr algn="r">
              <a:defRPr/>
            </a:pPr>
            <a:r>
              <a:rPr lang="en-US" altLang="en-US" sz="3200" b="1" dirty="0">
                <a:solidFill>
                  <a:schemeClr val="bg1"/>
                </a:solidFill>
                <a:latin typeface="+mn-lt"/>
              </a:rPr>
              <a:t>Contemporary Issues in Control</a:t>
            </a:r>
          </a:p>
        </p:txBody>
      </p:sp>
      <p:sp>
        <p:nvSpPr>
          <p:cNvPr id="4" name="Title 4">
            <a:extLst>
              <a:ext uri="{FF2B5EF4-FFF2-40B4-BE49-F238E27FC236}">
                <a16:creationId xmlns:a16="http://schemas.microsoft.com/office/drawing/2014/main" id="{AB2773CA-1ACC-4B5D-B4E4-FCDF00BA5008}"/>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50291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862542" y="1737360"/>
            <a:ext cx="10419015" cy="4473436"/>
          </a:xfrm>
        </p:spPr>
        <p:txBody>
          <a:bodyPr>
            <a:noAutofit/>
          </a:bodyPr>
          <a:lstStyle/>
          <a:p>
            <a:pPr eaLnBrk="1" hangingPunct="1">
              <a:spcBef>
                <a:spcPct val="25000"/>
              </a:spcBef>
            </a:pPr>
            <a:r>
              <a:rPr lang="en-US" altLang="en-US" b="1" dirty="0"/>
              <a:t>Workplace Concerns</a:t>
            </a:r>
          </a:p>
          <a:p>
            <a:pPr lvl="1" eaLnBrk="1" hangingPunct="1">
              <a:spcBef>
                <a:spcPct val="25000"/>
              </a:spcBef>
            </a:pPr>
            <a:r>
              <a:rPr lang="en-US" altLang="en-US" sz="2400" dirty="0"/>
              <a:t>Workplace privacy versus workplace monitoring:</a:t>
            </a:r>
          </a:p>
          <a:p>
            <a:pPr lvl="2" eaLnBrk="1" hangingPunct="1">
              <a:spcBef>
                <a:spcPct val="25000"/>
              </a:spcBef>
            </a:pPr>
            <a:r>
              <a:rPr lang="en-US" altLang="en-US" sz="2400" dirty="0"/>
              <a:t>E-mail, telephone, computer, and Internet usage</a:t>
            </a:r>
          </a:p>
          <a:p>
            <a:pPr lvl="2" eaLnBrk="1" hangingPunct="1">
              <a:spcBef>
                <a:spcPct val="25000"/>
              </a:spcBef>
            </a:pPr>
            <a:r>
              <a:rPr lang="en-US" altLang="en-US" sz="2400" dirty="0"/>
              <a:t>Productivity, harassment, security, confidentiality, intellectual property protection</a:t>
            </a:r>
          </a:p>
          <a:p>
            <a:pPr lvl="1" eaLnBrk="1" hangingPunct="1">
              <a:spcBef>
                <a:spcPct val="25000"/>
              </a:spcBef>
            </a:pPr>
            <a:r>
              <a:rPr lang="en-US" altLang="en-US" sz="2400" dirty="0"/>
              <a:t>Employee theft</a:t>
            </a:r>
          </a:p>
          <a:p>
            <a:pPr lvl="2" eaLnBrk="1" hangingPunct="1">
              <a:spcBef>
                <a:spcPct val="25000"/>
              </a:spcBef>
            </a:pPr>
            <a:r>
              <a:rPr lang="en-US" altLang="en-US" sz="2400" dirty="0"/>
              <a:t>The unauthorized taking of company property by employees for their personal use.</a:t>
            </a:r>
          </a:p>
          <a:p>
            <a:pPr lvl="1" eaLnBrk="1" hangingPunct="1">
              <a:spcBef>
                <a:spcPct val="25000"/>
              </a:spcBef>
            </a:pPr>
            <a:r>
              <a:rPr lang="en-US" altLang="en-US" sz="2400" dirty="0"/>
              <a:t>Workplace violence</a:t>
            </a:r>
          </a:p>
          <a:p>
            <a:pPr lvl="2" eaLnBrk="1" hangingPunct="1">
              <a:spcBef>
                <a:spcPct val="25000"/>
              </a:spcBef>
            </a:pPr>
            <a:r>
              <a:rPr lang="en-US" altLang="en-US" sz="2400" dirty="0"/>
              <a:t>Anger, rage, and violence in the workplace is affecting employee productivity.</a:t>
            </a:r>
          </a:p>
        </p:txBody>
      </p:sp>
      <p:sp>
        <p:nvSpPr>
          <p:cNvPr id="3" name="Title 4">
            <a:extLst>
              <a:ext uri="{FF2B5EF4-FFF2-40B4-BE49-F238E27FC236}">
                <a16:creationId xmlns:a16="http://schemas.microsoft.com/office/drawing/2014/main" id="{E0FD8156-3150-4CD9-BBB1-4049FF338230}"/>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418236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a:xfrm>
            <a:off x="859774" y="1781298"/>
            <a:ext cx="10084524" cy="3823855"/>
          </a:xfrm>
        </p:spPr>
        <p:txBody>
          <a:bodyPr>
            <a:normAutofit/>
          </a:bodyPr>
          <a:lstStyle/>
          <a:p>
            <a:pPr>
              <a:spcBef>
                <a:spcPct val="40000"/>
              </a:spcBef>
              <a:spcAft>
                <a:spcPts val="0"/>
              </a:spcAft>
              <a:buFont typeface="Arial" panose="020B0604020202020204" pitchFamily="34" charset="0"/>
              <a:buChar char="•"/>
              <a:defRPr/>
            </a:pPr>
            <a:r>
              <a:rPr lang="en-US" sz="2400" b="1" dirty="0"/>
              <a:t>Customer Interactions</a:t>
            </a:r>
          </a:p>
          <a:p>
            <a:pPr>
              <a:spcBef>
                <a:spcPct val="40000"/>
              </a:spcBef>
              <a:spcAft>
                <a:spcPts val="0"/>
              </a:spcAft>
              <a:buFont typeface="Arial" panose="020B0604020202020204" pitchFamily="34" charset="0"/>
              <a:buChar char="•"/>
              <a:defRPr/>
            </a:pPr>
            <a:r>
              <a:rPr lang="en-US" sz="2000" dirty="0"/>
              <a:t>Service profit chain: Is the service sequence from employees to customers to profit. Service capability affects service value which impacts on customer satisfaction that, in turn, leads to customer loyalty in the form of repeat business (profit).</a:t>
            </a:r>
          </a:p>
          <a:p>
            <a:pPr algn="just">
              <a:spcBef>
                <a:spcPct val="40000"/>
              </a:spcBef>
            </a:pPr>
            <a:r>
              <a:rPr lang="en-US" altLang="en-US" sz="2400" b="1" dirty="0">
                <a:cs typeface="Times New Roman" panose="02020603050405020304" pitchFamily="18" charset="0"/>
              </a:rPr>
              <a:t>Corporate Governance</a:t>
            </a:r>
          </a:p>
          <a:p>
            <a:pPr lvl="1" algn="just">
              <a:spcBef>
                <a:spcPct val="40000"/>
              </a:spcBef>
            </a:pPr>
            <a:r>
              <a:rPr lang="en-US" altLang="en-US" sz="2000" dirty="0">
                <a:cs typeface="Times New Roman" panose="02020603050405020304" pitchFamily="18" charset="0"/>
              </a:rPr>
              <a:t>The system used to govern a corporation so that the interests of the corporate owners are protected.</a:t>
            </a:r>
          </a:p>
          <a:p>
            <a:pPr lvl="2" algn="just">
              <a:spcBef>
                <a:spcPct val="40000"/>
              </a:spcBef>
            </a:pPr>
            <a:r>
              <a:rPr lang="en-US" altLang="en-US" dirty="0">
                <a:cs typeface="Times New Roman" panose="02020603050405020304" pitchFamily="18" charset="0"/>
              </a:rPr>
              <a:t>Increased scrutiny of financial reporting </a:t>
            </a:r>
          </a:p>
          <a:p>
            <a:pPr lvl="3" algn="just">
              <a:spcBef>
                <a:spcPct val="40000"/>
              </a:spcBef>
            </a:pPr>
            <a:r>
              <a:rPr lang="en-US" altLang="en-US" sz="2000" dirty="0">
                <a:cs typeface="Times New Roman" panose="02020603050405020304" pitchFamily="18" charset="0"/>
              </a:rPr>
              <a:t>More disclosure and transparency of corporate financial information</a:t>
            </a:r>
          </a:p>
          <a:p>
            <a:pPr lvl="3" algn="just">
              <a:spcBef>
                <a:spcPct val="40000"/>
              </a:spcBef>
            </a:pPr>
            <a:r>
              <a:rPr lang="en-US" altLang="en-US" sz="2000" dirty="0">
                <a:cs typeface="Times New Roman" panose="02020603050405020304" pitchFamily="18" charset="0"/>
              </a:rPr>
              <a:t>Certification of financial results by senior management</a:t>
            </a:r>
          </a:p>
          <a:p>
            <a:pPr>
              <a:spcBef>
                <a:spcPct val="40000"/>
              </a:spcBef>
              <a:spcAft>
                <a:spcPts val="0"/>
              </a:spcAft>
              <a:buFont typeface="Arial" panose="020B0604020202020204" pitchFamily="34" charset="0"/>
              <a:buChar char="•"/>
              <a:defRPr/>
            </a:pPr>
            <a:endParaRPr lang="en-US" sz="2400" dirty="0"/>
          </a:p>
        </p:txBody>
      </p:sp>
      <p:sp>
        <p:nvSpPr>
          <p:cNvPr id="3" name="Title 4">
            <a:extLst>
              <a:ext uri="{FF2B5EF4-FFF2-40B4-BE49-F238E27FC236}">
                <a16:creationId xmlns:a16="http://schemas.microsoft.com/office/drawing/2014/main" id="{63589517-0EC4-40DA-8005-2D62F0D6B696}"/>
              </a:ext>
            </a:extLst>
          </p:cNvPr>
          <p:cNvSpPr txBox="1">
            <a:spLocks/>
          </p:cNvSpPr>
          <p:nvPr/>
        </p:nvSpPr>
        <p:spPr>
          <a:xfrm>
            <a:off x="0" y="6475857"/>
            <a:ext cx="12192000" cy="382143"/>
          </a:xfrm>
          <a:prstGeom prst="rect">
            <a:avLst/>
          </a:prstGeom>
          <a:solidFill>
            <a:srgbClr val="080349"/>
          </a:solidFill>
        </p:spPr>
        <p:txBody>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i="1" dirty="0">
                <a:solidFill>
                  <a:srgbClr val="FFFF00"/>
                </a:solidFill>
                <a:ea typeface="Arial Unicode MS"/>
                <a:cs typeface="Times New Roman" panose="02020603050405020304" pitchFamily="18" charset="0"/>
              </a:rPr>
              <a:t>Reference</a:t>
            </a:r>
            <a:r>
              <a:rPr lang="en-US" sz="700" i="1" dirty="0">
                <a:solidFill>
                  <a:schemeClr val="bg1"/>
                </a:solidFill>
                <a:ea typeface="Arial Unicode MS"/>
                <a:cs typeface="Times New Roman" panose="02020603050405020304" pitchFamily="18" charset="0"/>
              </a:rPr>
              <a:t>: </a:t>
            </a:r>
            <a:r>
              <a:rPr lang="en-US" sz="1600" dirty="0">
                <a:solidFill>
                  <a:schemeClr val="bg1"/>
                </a:solidFill>
              </a:rPr>
              <a:t>Management, 14</a:t>
            </a:r>
            <a:r>
              <a:rPr lang="en-US" sz="1600" baseline="30000" dirty="0">
                <a:solidFill>
                  <a:schemeClr val="bg1"/>
                </a:solidFill>
              </a:rPr>
              <a:t>th</a:t>
            </a:r>
            <a:r>
              <a:rPr lang="en-US" sz="1600" dirty="0">
                <a:solidFill>
                  <a:schemeClr val="bg1"/>
                </a:solidFill>
              </a:rPr>
              <a:t> Edition by Stephen P. Robbins, </a:t>
            </a:r>
            <a:endParaRPr lang="en-US" sz="2700" b="1" dirty="0">
              <a:solidFill>
                <a:schemeClr val="bg1"/>
              </a:solidFill>
              <a:latin typeface="Times New Roman" panose="02020603050405020304" pitchFamily="18" charset="0"/>
              <a:ea typeface="Arial Unicode MS"/>
              <a:cs typeface="Times New Roman" panose="02020603050405020304" pitchFamily="18" charset="0"/>
            </a:endParaRPr>
          </a:p>
        </p:txBody>
      </p:sp>
    </p:spTree>
    <p:extLst>
      <p:ext uri="{BB962C8B-B14F-4D97-AF65-F5344CB8AC3E}">
        <p14:creationId xmlns:p14="http://schemas.microsoft.com/office/powerpoint/2010/main" val="17058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06B29B-4509-8372-1536-72B0E112C477}"/>
              </a:ext>
            </a:extLst>
          </p:cNvPr>
          <p:cNvSpPr txBox="1"/>
          <p:nvPr/>
        </p:nvSpPr>
        <p:spPr>
          <a:xfrm>
            <a:off x="3735848" y="3551285"/>
            <a:ext cx="4855768" cy="1107996"/>
          </a:xfrm>
          <a:prstGeom prst="rect">
            <a:avLst/>
          </a:prstGeom>
          <a:noFill/>
          <a:ln>
            <a:noFill/>
          </a:ln>
          <a:effectLst>
            <a:outerShdw blurRad="50800" dist="38100" dir="2700000" algn="tl" rotWithShape="0">
              <a:srgbClr val="FFC000">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300" dirty="0">
                <a:solidFill>
                  <a:srgbClr val="080349"/>
                </a:solidFill>
                <a:latin typeface="Algerian" panose="04020705040A02060702" pitchFamily="82" charset="0"/>
              </a:rPr>
              <a:t>THANK YOU</a:t>
            </a:r>
            <a:endParaRPr kumimoji="0" lang="en-US" sz="6600" b="1" u="none" strike="noStrike" kern="1200" cap="none" spc="-300" normalizeH="0" baseline="0" noProof="0" dirty="0">
              <a:ln>
                <a:noFill/>
              </a:ln>
              <a:solidFill>
                <a:srgbClr val="080349"/>
              </a:solidFill>
              <a:effectLst/>
              <a:uLnTx/>
              <a:uFillTx/>
              <a:latin typeface="Algerian" panose="04020705040A02060702" pitchFamily="82" charset="0"/>
            </a:endParaRPr>
          </a:p>
        </p:txBody>
      </p:sp>
    </p:spTree>
    <p:extLst>
      <p:ext uri="{BB962C8B-B14F-4D97-AF65-F5344CB8AC3E}">
        <p14:creationId xmlns:p14="http://schemas.microsoft.com/office/powerpoint/2010/main" val="364580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