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1B477-755E-4FC2-9E2A-60BA54B65BED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5EB8-704E-4A64-AE2C-B9C8E51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A06398-5951-470E-A033-6E0090387BC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2C21ED-8EFB-4FDB-BBE3-C04B463A9A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75656" y="3573016"/>
            <a:ext cx="7123113" cy="167322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Enduring question: </a:t>
            </a:r>
          </a:p>
          <a:p>
            <a:endParaRPr lang="en-US" sz="2400" i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sz="2400" i="1" dirty="0" smtClean="0">
                <a:solidFill>
                  <a:schemeClr val="accent2"/>
                </a:solidFill>
                <a:latin typeface="Calibri" pitchFamily="34" charset="0"/>
              </a:rPr>
              <a:t>How does the natural environment influence international relations?</a:t>
            </a: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latin typeface="Avenir LT Std 35 Light" pitchFamily="34" charset="0"/>
              </a:rPr>
              <a:t>The Environment and International Relations</a:t>
            </a:r>
            <a:endParaRPr lang="en-GB" sz="3600" dirty="0">
              <a:latin typeface="Avenir LT Std 35 Light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1337319" y="980728"/>
            <a:ext cx="7123113" cy="576064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smtClean="0">
                <a:latin typeface="Avenir LT Std 35 Light" pitchFamily="34" charset="0"/>
              </a:rPr>
              <a:t>Chapter 13:</a:t>
            </a:r>
            <a:endParaRPr lang="en-GB" sz="3200" dirty="0">
              <a:latin typeface="Avenir LT Std 35 Light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5496" y="6582544"/>
            <a:ext cx="525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© 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Joseph 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Grieco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, G. John 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Ikenberry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and Michael Mastanduno, </a:t>
            </a:r>
            <a:r>
              <a:rPr lang="en-US" sz="9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2019</a:t>
            </a:r>
            <a:endParaRPr lang="en-GB" sz="900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7072" y="1700808"/>
            <a:ext cx="82974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100" dirty="0">
                <a:latin typeface="Calibri Light" pitchFamily="34" charset="0"/>
              </a:rPr>
              <a:t>There are three overarching types of approaches to managing international environmental problems: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100" dirty="0">
              <a:latin typeface="Calibri Light" pitchFamily="34" charset="0"/>
            </a:endParaRPr>
          </a:p>
          <a:p>
            <a:pPr marL="342900" indent="-342900">
              <a:buSzPct val="80000"/>
              <a:buFont typeface="Wingdings" pitchFamily="2" charset="2"/>
              <a:buChar char="§"/>
            </a:pPr>
            <a:r>
              <a:rPr lang="en-GB" sz="2100" dirty="0">
                <a:latin typeface="Calibri Light" pitchFamily="34" charset="0"/>
              </a:rPr>
              <a:t>Unilateral approaches: actions taken by a single country acting alone. 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100" dirty="0">
                <a:latin typeface="Calibri Light" pitchFamily="34" charset="0"/>
              </a:rPr>
              <a:t>Notable examples include MMPA and the United States’ Clean Air Act</a:t>
            </a:r>
            <a:r>
              <a:rPr lang="en-GB" sz="2100" dirty="0" smtClean="0">
                <a:latin typeface="Calibri Light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100" dirty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100" dirty="0" smtClean="0">
                <a:latin typeface="Calibri Light" pitchFamily="34" charset="0"/>
              </a:rPr>
              <a:t>Bilateral approaches.  Agreements reached between two countries to combat environmental problems. 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100" dirty="0" smtClean="0">
                <a:latin typeface="Calibri Light" pitchFamily="34" charset="0"/>
              </a:rPr>
              <a:t>The U.S.-Canada Air Quality Agreement is an illustrative example.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1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100" dirty="0">
                <a:latin typeface="Calibri Light" pitchFamily="34" charset="0"/>
              </a:rPr>
              <a:t>M</a:t>
            </a:r>
            <a:r>
              <a:rPr lang="en-GB" sz="2100" dirty="0" smtClean="0">
                <a:latin typeface="Calibri Light" pitchFamily="34" charset="0"/>
              </a:rPr>
              <a:t>ultilateral approaches, or actions taken by a group of countries or an international institution.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100" dirty="0" smtClean="0">
                <a:latin typeface="Calibri Light" pitchFamily="34" charset="0"/>
              </a:rPr>
              <a:t>Notable examples include: the Montreal Protocol, MARPOL, the Kyoto Protocol.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9552" y="260648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smtClean="0">
                <a:latin typeface="Avenir LT Std 35 Light" pitchFamily="34" charset="0"/>
              </a:rPr>
              <a:t>Management of international environmental problems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16832"/>
            <a:ext cx="7767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Scholars have identified two primary causal factors that contribute to environmental and natural resource problems:</a:t>
            </a:r>
          </a:p>
          <a:p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N</a:t>
            </a:r>
            <a:r>
              <a:rPr lang="en-GB" sz="2200" dirty="0" smtClean="0">
                <a:latin typeface="Calibri Light" pitchFamily="34" charset="0"/>
              </a:rPr>
              <a:t>egative externalities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T</a:t>
            </a:r>
            <a:r>
              <a:rPr lang="en-GB" sz="2200" dirty="0" smtClean="0">
                <a:latin typeface="Calibri Light" pitchFamily="34" charset="0"/>
              </a:rPr>
              <a:t>he tragedy of the commons.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9552" y="260648"/>
            <a:ext cx="8280920" cy="990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latin typeface="Avenir LT Std 35 Light" pitchFamily="34" charset="0"/>
              </a:rPr>
              <a:t>Sources of problems for the global environment and natural resources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5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2060848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Externalities are costs or benefits not directly reflected in the price of a good. 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S</a:t>
            </a:r>
            <a:r>
              <a:rPr lang="en-GB" sz="2200" dirty="0" smtClean="0">
                <a:latin typeface="Calibri Light" pitchFamily="34" charset="0"/>
              </a:rPr>
              <a:t>ome externalities are positive, such as the learning process inherent in the production of a good.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O</a:t>
            </a:r>
            <a:r>
              <a:rPr lang="en-GB" sz="2200" dirty="0" smtClean="0">
                <a:latin typeface="Calibri Light" pitchFamily="34" charset="0"/>
              </a:rPr>
              <a:t>thers are negative, such as the creation and release of pollutants into the environment.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People who do not benefit from the good suffer the negative externality.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Without an outside force, there is no incentive for manufacturer to stop the externality.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venir LT Std 35 Light" pitchFamily="34" charset="0"/>
              </a:rPr>
              <a:t>Negative externalities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844824"/>
            <a:ext cx="7776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Tragedy of the commons occurs when a group of individuals, each acting in rational self-interest, combine to create a situation that harms all of them when they utilize a shared but limited resource.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Notable examples include overgrazing, overfishing, and deforestation.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venir LT Std 35 Light" pitchFamily="34" charset="0"/>
              </a:rPr>
              <a:t>Tragedy of the commons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737" y="1881406"/>
            <a:ext cx="82417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The major challenges facing the global environment can be loosely grouped into three categories: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P</a:t>
            </a:r>
            <a:r>
              <a:rPr lang="en-GB" sz="2200" dirty="0" smtClean="0">
                <a:latin typeface="Calibri Light" pitchFamily="34" charset="0"/>
              </a:rPr>
              <a:t>roblems with the atmosphere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D</a:t>
            </a:r>
            <a:r>
              <a:rPr lang="en-GB" sz="2200" dirty="0" smtClean="0">
                <a:latin typeface="Calibri Light" pitchFamily="34" charset="0"/>
              </a:rPr>
              <a:t>amage to the world’s water resources</a:t>
            </a: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D</a:t>
            </a:r>
            <a:r>
              <a:rPr lang="en-GB" sz="2200" dirty="0" smtClean="0">
                <a:latin typeface="Calibri Light" pitchFamily="34" charset="0"/>
              </a:rPr>
              <a:t>amage to the land.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39552" y="260648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latin typeface="Avenir LT Std 35 Light" pitchFamily="34" charset="0"/>
              </a:rPr>
              <a:t>Challenges for the global environment and natural resources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44824"/>
            <a:ext cx="7848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Notable examples include:</a:t>
            </a:r>
          </a:p>
          <a:p>
            <a:pPr marL="342900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G</a:t>
            </a:r>
            <a:r>
              <a:rPr lang="en-GB" sz="2200" dirty="0" smtClean="0">
                <a:latin typeface="Calibri Light" pitchFamily="34" charset="0"/>
              </a:rPr>
              <a:t>lobal climate change: largely as a result of increased greenhouse gas emissions.</a:t>
            </a:r>
          </a:p>
          <a:p>
            <a:pPr marL="1257300" lvl="2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Major emitters: developed vs. developing nations and total vs % of current emissions</a:t>
            </a:r>
          </a:p>
          <a:p>
            <a:pPr marL="1257300" lvl="2" indent="-342900">
              <a:buSzPct val="80000"/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Spurs societal unrest and civil violence.</a:t>
            </a:r>
          </a:p>
          <a:p>
            <a:pPr marL="1257300" lvl="2" indent="-342900">
              <a:buSzPct val="80000"/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SzPct val="80000"/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O</a:t>
            </a:r>
            <a:r>
              <a:rPr lang="en-GB" sz="2200" dirty="0" smtClean="0">
                <a:latin typeface="Calibri Light" pitchFamily="34" charset="0"/>
              </a:rPr>
              <a:t>zone depletion: largely as a result of the use of chlorofluorocarbons.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venir LT Std 35 Light" pitchFamily="34" charset="0"/>
              </a:rPr>
              <a:t>Problems with the atmosphere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2060848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pitchFamily="34" charset="0"/>
              </a:rPr>
              <a:t>The </a:t>
            </a:r>
            <a:r>
              <a:rPr lang="en-GB" sz="2200" dirty="0">
                <a:latin typeface="Calibri Light" pitchFamily="34" charset="0"/>
              </a:rPr>
              <a:t>most important example in this category is deforestation, which has major implications for global climate change and biodiversity.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95064" y="404664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venir LT Std 35 Light" pitchFamily="34" charset="0"/>
              </a:rPr>
              <a:t>Damage to the land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830883"/>
            <a:ext cx="59766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Calibri Light" pitchFamily="34" charset="0"/>
              </a:rPr>
              <a:t>The key examples are:</a:t>
            </a:r>
          </a:p>
          <a:p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F</a:t>
            </a:r>
            <a:r>
              <a:rPr lang="en-GB" sz="2200" dirty="0" smtClean="0">
                <a:latin typeface="Calibri Light" pitchFamily="34" charset="0"/>
              </a:rPr>
              <a:t>resh-water contamination 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O</a:t>
            </a:r>
            <a:r>
              <a:rPr lang="en-GB" sz="2200" dirty="0" smtClean="0">
                <a:latin typeface="Calibri Light" pitchFamily="34" charset="0"/>
              </a:rPr>
              <a:t>il pollution in the oceans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2200" dirty="0">
                <a:latin typeface="Calibri Light" pitchFamily="34" charset="0"/>
              </a:rPr>
              <a:t>T</a:t>
            </a:r>
            <a:r>
              <a:rPr lang="en-GB" sz="2200" dirty="0" smtClean="0">
                <a:latin typeface="Calibri Light" pitchFamily="34" charset="0"/>
              </a:rPr>
              <a:t>hreats to marine life.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422176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venir LT Std 35 Light" pitchFamily="34" charset="0"/>
              </a:rPr>
              <a:t>Damage to the world’s water resources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42029"/>
            <a:ext cx="82809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200" dirty="0" smtClean="0">
                <a:latin typeface="Calibri Light" charset="0"/>
                <a:ea typeface="Calibri Light" charset="0"/>
                <a:cs typeface="Calibri Light" charset="0"/>
              </a:rPr>
              <a:t>Five factors determine whether management of environmental problems is successful: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200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smtClean="0">
                <a:latin typeface="Calibri Light" charset="0"/>
                <a:ea typeface="Calibri Light" charset="0"/>
                <a:cs typeface="Calibri Light" charset="0"/>
              </a:rPr>
              <a:t>Efforts </a:t>
            </a:r>
            <a:r>
              <a:rPr lang="en-US" sz="2200" dirty="0">
                <a:latin typeface="Calibri Light" charset="0"/>
                <a:ea typeface="Calibri Light" charset="0"/>
                <a:cs typeface="Calibri Light" charset="0"/>
              </a:rPr>
              <a:t>by NGOs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latin typeface="Calibri Light" charset="0"/>
                <a:ea typeface="Calibri Light" charset="0"/>
                <a:cs typeface="Calibri Light" charset="0"/>
              </a:rPr>
              <a:t>Consensus of leaders of scientific support for an environmental problem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latin typeface="Calibri Light" charset="0"/>
                <a:ea typeface="Calibri Light" charset="0"/>
                <a:cs typeface="Calibri Light" charset="0"/>
              </a:rPr>
              <a:t>Consideration the needs of developing countries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latin typeface="Calibri Light" charset="0"/>
                <a:ea typeface="Calibri Light" charset="0"/>
                <a:cs typeface="Calibri Light" charset="0"/>
              </a:rPr>
              <a:t>Consideration of the cost of action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latin typeface="Calibri Light" charset="0"/>
                <a:ea typeface="Calibri Light" charset="0"/>
                <a:cs typeface="Calibri Light" charset="0"/>
              </a:rPr>
              <a:t>Support of major countries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GB" sz="2200" dirty="0" smtClean="0">
              <a:latin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Avenir LT Std 35 Light" pitchFamily="34" charset="0"/>
              </a:rPr>
              <a:t>Management of international environmental problems</a:t>
            </a:r>
            <a:endParaRPr lang="en-GB" sz="3200" dirty="0"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76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9871B"/>
      </a:accent1>
      <a:accent2>
        <a:srgbClr val="D76303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