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1B477-755E-4FC2-9E2A-60BA54B65BED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5EB8-704E-4A64-AE2C-B9C8E51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/>
        </p:nvSpPr>
        <p:spPr>
          <a:xfrm>
            <a:off x="1337319" y="980728"/>
            <a:ext cx="7123113" cy="576064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latin typeface="Avenir LT Std 35 Light" pitchFamily="34" charset="0"/>
              </a:rPr>
              <a:t>Chapter 11:</a:t>
            </a:r>
            <a:endParaRPr lang="en-GB" sz="3200" dirty="0">
              <a:latin typeface="Avenir LT Std 35 Light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Dilemmas of Development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3789040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Enduring question: </a:t>
            </a:r>
          </a:p>
          <a:p>
            <a:endParaRPr lang="en-US" sz="2200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sz="2200" i="1" dirty="0">
                <a:solidFill>
                  <a:srgbClr val="00B050"/>
                </a:solidFill>
                <a:latin typeface="Calibri" pitchFamily="34" charset="0"/>
              </a:rPr>
              <a:t>How does participation in the world economy help or hinder the economic development of poorer countries?</a:t>
            </a:r>
            <a:endParaRPr lang="en-US" sz="22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-36512" y="6597352"/>
            <a:ext cx="525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© 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Joseph 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Grieco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, G. John 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Ikenberry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and Michael Mastanduno, </a:t>
            </a:r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2019</a:t>
            </a:r>
            <a:endParaRPr lang="en-GB" sz="900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931928"/>
            <a:ext cx="66967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O</a:t>
            </a:r>
            <a:r>
              <a:rPr lang="en-GB" sz="2200" dirty="0" smtClean="0">
                <a:latin typeface="Calibri Light" pitchFamily="34" charset="0"/>
              </a:rPr>
              <a:t>fficial financial flows</a:t>
            </a:r>
            <a:r>
              <a:rPr lang="en-GB" sz="2200" dirty="0">
                <a:latin typeface="Calibri Light" pitchFamily="34" charset="0"/>
              </a:rPr>
              <a:t> </a:t>
            </a:r>
            <a:r>
              <a:rPr lang="en-GB" sz="2200" dirty="0" smtClean="0">
                <a:latin typeface="Calibri Light" pitchFamily="34" charset="0"/>
              </a:rPr>
              <a:t>include: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Official development assistance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Loans from international institutions</a:t>
            </a:r>
            <a:r>
              <a:rPr lang="en-GB" sz="2200" dirty="0">
                <a:latin typeface="Calibri Light" pitchFamily="34" charset="0"/>
              </a:rPr>
              <a:t>.</a:t>
            </a:r>
            <a:endParaRPr lang="en-GB" sz="2200" dirty="0" smtClean="0">
              <a:latin typeface="Calibri Light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Official financial flows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6984" y="1953414"/>
            <a:ext cx="7933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Bank loans and portfolio investments provide capital, but also lead to the risk of financial crises.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Multinational enterprises provide many opportunities for developing economies, but are also the subject of many concerns, both economic and political.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23056" y="27816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Opportunities and challenges of </a:t>
            </a:r>
            <a:br>
              <a:rPr lang="en-GB" sz="3600" dirty="0" smtClean="0">
                <a:latin typeface="Avenir LT Std 35 Light" pitchFamily="34" charset="0"/>
              </a:rPr>
            </a:br>
            <a:r>
              <a:rPr lang="en-GB" sz="3600" dirty="0" smtClean="0">
                <a:latin typeface="Avenir LT Std 35 Light" pitchFamily="34" charset="0"/>
              </a:rPr>
              <a:t>financial flows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3470" y="1988840"/>
            <a:ext cx="79589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On the surface, official aid flows seem a clear way around poverty traps, but in truth the picture is more complex, as tied aid can be problematic for developing countries.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 MDGs and SDGs represent attempts by major donors to coordinate their efforts.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Similarly, IMF lending can lead to moral hazard in developing countries, which is harmful to development.</a:t>
            </a:r>
            <a:endParaRPr lang="en-GB" sz="2200" dirty="0">
              <a:latin typeface="Calibri Light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23056" y="27816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Opportunities and challenges of </a:t>
            </a:r>
            <a:br>
              <a:rPr lang="en-GB" sz="3600" dirty="0" smtClean="0">
                <a:latin typeface="Avenir LT Std 35 Light" pitchFamily="34" charset="0"/>
              </a:rPr>
            </a:br>
            <a:r>
              <a:rPr lang="en-GB" sz="3600" dirty="0" smtClean="0">
                <a:latin typeface="Avenir LT Std 35 Light" pitchFamily="34" charset="0"/>
              </a:rPr>
              <a:t>financial flows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772816"/>
            <a:ext cx="82809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Five countries stand out as emerging great powers. These countries, known collectively as the BRICS, have grown considerably in recent years.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China is perhaps the greatest success story. Despite major political issues and demographic pressures, it has risen to challenge the United States for global economic </a:t>
            </a:r>
            <a:r>
              <a:rPr lang="en-GB" sz="2200" dirty="0" smtClean="0">
                <a:latin typeface="Calibri Light" pitchFamily="34" charset="0"/>
              </a:rPr>
              <a:t>dominance</a:t>
            </a:r>
            <a:r>
              <a:rPr lang="en-GB" sz="2200" dirty="0">
                <a:latin typeface="Calibri Light" pitchFamily="34" charset="0"/>
              </a:rPr>
              <a:t> </a:t>
            </a:r>
            <a:r>
              <a:rPr lang="en-GB" sz="2200" dirty="0" smtClean="0">
                <a:latin typeface="Calibri Light" pitchFamily="34" charset="0"/>
              </a:rPr>
              <a:t>through use of SOEs.</a:t>
            </a:r>
          </a:p>
          <a:p>
            <a:pPr marL="800100" lvl="2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It now faces uncertain prospects for future growth: challenges it faces include slowing economic growth, demographic change, and political instability.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India has also amassed considerable wealth and attained geopolitical significance, although it is still home to severe, widespread poverty</a:t>
            </a:r>
            <a:r>
              <a:rPr lang="en-GB" sz="2200" dirty="0" smtClean="0">
                <a:latin typeface="Calibri Light" pitchFamily="34" charset="0"/>
              </a:rPr>
              <a:t>.</a:t>
            </a:r>
            <a:endParaRPr lang="en-GB" sz="2200" dirty="0">
              <a:latin typeface="Calibri Light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BRICS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70080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Brazil has enjoyed considerable growth, and is now the unquestioned economic powerhouse of South America, although its average citizen is still far from </a:t>
            </a:r>
            <a:r>
              <a:rPr lang="en-GB" sz="2200" dirty="0" smtClean="0">
                <a:latin typeface="Calibri Light" pitchFamily="34" charset="0"/>
              </a:rPr>
              <a:t>wealthy, and many politicians and industry leaders have been caught up in scandals and corruption.</a:t>
            </a:r>
            <a:endParaRPr lang="en-GB" sz="22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Russia, which collapsed economically at the end of the Cold War, has risen back to economic and political relevance, largely due to its abundant energy resources</a:t>
            </a:r>
            <a:r>
              <a:rPr lang="en-GB" sz="2200" dirty="0" smtClean="0">
                <a:latin typeface="Calibri Light" pitchFamily="34" charset="0"/>
              </a:rPr>
              <a:t>. A shrinking population, health crisis, and weak private property rights are all risks facing Russia.</a:t>
            </a:r>
            <a:endParaRPr lang="en-GB" sz="2200" dirty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South </a:t>
            </a:r>
            <a:r>
              <a:rPr lang="en-GB" sz="2200" dirty="0">
                <a:latin typeface="Calibri Light" pitchFamily="34" charset="0"/>
              </a:rPr>
              <a:t>Africa has emerged from </a:t>
            </a:r>
            <a:r>
              <a:rPr lang="en-GB" sz="2200" dirty="0" smtClean="0">
                <a:latin typeface="Calibri Light" pitchFamily="34" charset="0"/>
              </a:rPr>
              <a:t>Apartheid </a:t>
            </a:r>
            <a:r>
              <a:rPr lang="en-GB" sz="2200" dirty="0">
                <a:latin typeface="Calibri Light" pitchFamily="34" charset="0"/>
              </a:rPr>
              <a:t>as a democratic and multiracial </a:t>
            </a:r>
            <a:r>
              <a:rPr lang="en-GB" sz="2200" dirty="0" smtClean="0">
                <a:latin typeface="Calibri Light" pitchFamily="34" charset="0"/>
              </a:rPr>
              <a:t>society. It has a skilled work force and substantial mineral resources, though still a high degree of income inequality.</a:t>
            </a:r>
            <a:endParaRPr lang="en-GB" sz="2200" dirty="0">
              <a:latin typeface="Calibri Light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9552" y="4766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mtClean="0">
                <a:latin typeface="Avenir LT Std 35 Light" pitchFamily="34" charset="0"/>
              </a:rPr>
              <a:t>BRICS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772816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Economic development is the attainment by a poorer country of an increase in its rate of growth of GDP per capita.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Human development is the process of enlarging people’s choices with the means to live meaningful lives, measured with factors like life expectancy, income, and education.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A developing country is a country whose residents have not, on average, attained the living standards typically enjoyed by residents of wealthy countries.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Most developing countries are located in Latin </a:t>
            </a:r>
            <a:r>
              <a:rPr lang="en-GB" sz="2200" dirty="0" smtClean="0">
                <a:latin typeface="Calibri Light" pitchFamily="34" charset="0"/>
              </a:rPr>
              <a:t>American</a:t>
            </a:r>
            <a:r>
              <a:rPr lang="en-GB" sz="2200" dirty="0">
                <a:latin typeface="Calibri Light" pitchFamily="34" charset="0"/>
              </a:rPr>
              <a:t>, Northern and sub-Saharan Africa, the Middle East, and East, South, and Southeast Asia</a:t>
            </a:r>
            <a:r>
              <a:rPr lang="en-GB" sz="2200" dirty="0" smtClean="0">
                <a:latin typeface="Calibri Light" pitchFamily="34" charset="0"/>
              </a:rPr>
              <a:t>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What and where are the developing countries?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5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700808"/>
            <a:ext cx="79928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Many scholars, including champions of the dependency school of thought, believe that failure to develop is a part of a colonial legacy, as colonial powers left their former colonies dependent on the colonial powers, and without any of the resources necessary for economic growth.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Colonial legacy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533465"/>
            <a:ext cx="81369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Some </a:t>
            </a:r>
            <a:r>
              <a:rPr lang="en-GB" sz="2200" dirty="0">
                <a:latin typeface="Calibri Light" pitchFamily="34" charset="0"/>
              </a:rPr>
              <a:t>have argued that specialization in agriculture and raw materials has weakened developing countries. </a:t>
            </a: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Agriculture </a:t>
            </a:r>
            <a:r>
              <a:rPr lang="en-GB" sz="2200" dirty="0">
                <a:latin typeface="Calibri Light" pitchFamily="34" charset="0"/>
              </a:rPr>
              <a:t>lacks the potential to enhance worker productivity via technological advances that are present in </a:t>
            </a:r>
            <a:r>
              <a:rPr lang="en-GB" sz="2200" dirty="0" smtClean="0">
                <a:latin typeface="Calibri Light" pitchFamily="34" charset="0"/>
              </a:rPr>
              <a:t>manufacturing.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Some </a:t>
            </a:r>
            <a:r>
              <a:rPr lang="en-GB" sz="2200" dirty="0">
                <a:latin typeface="Calibri Light" pitchFamily="34" charset="0"/>
              </a:rPr>
              <a:t>believe that countries that have specialized in raw materials suffer from </a:t>
            </a:r>
            <a:r>
              <a:rPr lang="en-GB" sz="2200" dirty="0" smtClean="0">
                <a:latin typeface="Calibri Light" pitchFamily="34" charset="0"/>
              </a:rPr>
              <a:t>a ‘resource curse’.</a:t>
            </a:r>
            <a:endParaRPr lang="en-GB" sz="2400" dirty="0" smtClean="0"/>
          </a:p>
          <a:p>
            <a:pPr lvl="1"/>
            <a:endParaRPr lang="en-GB" sz="2400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Difficulties in development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922636"/>
            <a:ext cx="83529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Developing countries have pursued two broad categories of development strategies: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Market-controlling strategies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Market-accepting strategies.</a:t>
            </a:r>
          </a:p>
          <a:p>
            <a:endParaRPr lang="en-GB" sz="2400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278160"/>
            <a:ext cx="8424936" cy="9906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Is international trade a path to development?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Some countries pursue import-substituting </a:t>
            </a:r>
            <a:r>
              <a:rPr lang="en-GB" sz="2200" dirty="0" smtClean="0">
                <a:latin typeface="Calibri Light" pitchFamily="34" charset="0"/>
              </a:rPr>
              <a:t>industrialization by </a:t>
            </a:r>
            <a:r>
              <a:rPr lang="en-GB" sz="2200" dirty="0">
                <a:latin typeface="Calibri Light" pitchFamily="34" charset="0"/>
              </a:rPr>
              <a:t>implementing protectionist measure and fostering national champions.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Others join international commodity cartels, such as OPEC.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Still others seek international commodity agreements.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9552" y="422176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latin typeface="Avenir LT Std 35 Light" pitchFamily="34" charset="0"/>
              </a:rPr>
              <a:t>Market-controlling strategies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1866304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E</a:t>
            </a:r>
            <a:r>
              <a:rPr lang="en-GB" sz="2200" dirty="0" smtClean="0">
                <a:latin typeface="Calibri Light" pitchFamily="34" charset="0"/>
              </a:rPr>
              <a:t>xport-led growth: This strategy embraces the international market and provides incentives for producers to export goods. This strategy was implemented by the four ‘Asian tigers’—Hong Kong, Taiwan, Singapore, and South Korea. 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 Beijing Consensus encourages strict government control of the economy, holding that authoritarianism might allow for the most rapid growth in a developing country.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200" dirty="0">
              <a:latin typeface="Calibri Light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 third strategy relies on international-institutions. Developing countries sometimes band together to seek a better path in international trade negotiations. </a:t>
            </a:r>
            <a:endParaRPr lang="en-GB" sz="2200" dirty="0">
              <a:latin typeface="Calibri Light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Market-accepting strategies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908988"/>
            <a:ext cx="806489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International financial flows provide both opportunities and challenges to developing countries.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b="1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There are two broad categories of international financial flows: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Private financial flows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Official financial flows.</a:t>
            </a:r>
          </a:p>
          <a:p>
            <a:pPr lvl="1"/>
            <a:endParaRPr lang="en-GB" sz="2400" dirty="0" smtClean="0"/>
          </a:p>
          <a:p>
            <a:pPr lvl="1"/>
            <a:endParaRPr lang="en-GB" sz="2100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International financial flows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79952"/>
            <a:ext cx="813690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P</a:t>
            </a:r>
            <a:r>
              <a:rPr lang="en-GB" sz="2200" dirty="0" smtClean="0">
                <a:latin typeface="Calibri Light" pitchFamily="34" charset="0"/>
              </a:rPr>
              <a:t>rivate financial flows</a:t>
            </a:r>
            <a:r>
              <a:rPr lang="en-GB" sz="2200" dirty="0">
                <a:latin typeface="Calibri Light" pitchFamily="34" charset="0"/>
              </a:rPr>
              <a:t> </a:t>
            </a:r>
            <a:r>
              <a:rPr lang="en-GB" sz="2200" dirty="0" smtClean="0">
                <a:latin typeface="Calibri Light" pitchFamily="34" charset="0"/>
              </a:rPr>
              <a:t>include:</a:t>
            </a:r>
          </a:p>
          <a:p>
            <a:pPr marL="342900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Foreign direct investment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International bank loans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International portfolio investments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International bonds</a:t>
            </a:r>
            <a:r>
              <a:rPr lang="en-GB" sz="2400" dirty="0" smtClean="0">
                <a:latin typeface="Calibri Light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1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Private financial flows</a:t>
            </a:r>
            <a:endParaRPr lang="en-GB" sz="36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00B050"/>
      </a:accent1>
      <a:accent2>
        <a:srgbClr val="007635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