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8FF27-2A29-4A60-B085-589705940243}" v="961" dt="2022-12-04T14:06:09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2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3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76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7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32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20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5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35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49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95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1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6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1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2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1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7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7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72849F-303D-1DC6-EA9A-AB891C01FAF5}"/>
              </a:ext>
            </a:extLst>
          </p:cNvPr>
          <p:cNvSpPr txBox="1"/>
          <p:nvPr/>
        </p:nvSpPr>
        <p:spPr>
          <a:xfrm>
            <a:off x="3257910" y="-163902"/>
            <a:ext cx="9471803" cy="71878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i="1" dirty="0">
                <a:latin typeface="Times New Roman"/>
                <a:cs typeface="Times New Roman"/>
              </a:rPr>
              <a:t>                 </a:t>
            </a:r>
            <a:r>
              <a:rPr lang="en-US" sz="3400" b="1" i="1" dirty="0">
                <a:latin typeface="Times New Roman"/>
                <a:cs typeface="Times New Roman"/>
              </a:rPr>
              <a:t> Presentation</a:t>
            </a:r>
          </a:p>
          <a:p>
            <a:r>
              <a:rPr lang="en-US" sz="3400" b="1" i="1" dirty="0">
                <a:latin typeface="Times New Roman"/>
                <a:cs typeface="Times New Roman"/>
              </a:rPr>
              <a:t>                </a:t>
            </a:r>
            <a:r>
              <a:rPr lang="en-US" sz="3400" b="1" i="1" dirty="0" err="1">
                <a:latin typeface="Times New Roman"/>
                <a:cs typeface="Times New Roman"/>
              </a:rPr>
              <a:t>Kasbit</a:t>
            </a:r>
            <a:r>
              <a:rPr lang="en-US" sz="3400" b="1" i="1" dirty="0">
                <a:latin typeface="Times New Roman"/>
                <a:cs typeface="Times New Roman"/>
              </a:rPr>
              <a:t> University </a:t>
            </a:r>
          </a:p>
          <a:p>
            <a:r>
              <a:rPr lang="en-US" sz="3400" b="1" i="1" dirty="0">
                <a:latin typeface="Times New Roman"/>
                <a:cs typeface="Times New Roman"/>
              </a:rPr>
              <a:t>              Department of BBA</a:t>
            </a:r>
          </a:p>
          <a:p>
            <a:r>
              <a:rPr lang="en-US" sz="3400" b="1" i="1" dirty="0">
                <a:latin typeface="Times New Roman"/>
                <a:cs typeface="Times New Roman"/>
              </a:rPr>
              <a:t> Topic: </a:t>
            </a:r>
          </a:p>
          <a:p>
            <a:r>
              <a:rPr lang="en-US" sz="3400" b="1" i="1" dirty="0">
                <a:latin typeface="Times New Roman"/>
                <a:cs typeface="Times New Roman"/>
              </a:rPr>
              <a:t>              Peace, Justice And Strong Institutions </a:t>
            </a:r>
            <a:endParaRPr lang="en-US" sz="3400" dirty="0"/>
          </a:p>
          <a:p>
            <a:r>
              <a:rPr lang="en-US" sz="3400" b="1" i="1" dirty="0">
                <a:latin typeface="Times New Roman"/>
                <a:cs typeface="Times New Roman"/>
              </a:rPr>
              <a:t>Subject: </a:t>
            </a:r>
          </a:p>
          <a:p>
            <a:r>
              <a:rPr lang="en-US" sz="3400" b="1" i="1" dirty="0">
                <a:latin typeface="Times New Roman"/>
                <a:cs typeface="Times New Roman"/>
              </a:rPr>
              <a:t>              Expository Writing </a:t>
            </a:r>
            <a:endParaRPr lang="en-US" sz="3400" dirty="0"/>
          </a:p>
          <a:p>
            <a:r>
              <a:rPr lang="en-US" sz="3400" b="1" i="1" dirty="0">
                <a:latin typeface="Times New Roman"/>
                <a:cs typeface="Times New Roman"/>
              </a:rPr>
              <a:t>Submitted by: </a:t>
            </a:r>
          </a:p>
          <a:p>
            <a:r>
              <a:rPr lang="en-US" sz="3400" b="1" i="1" dirty="0">
                <a:latin typeface="Times New Roman"/>
                <a:cs typeface="Times New Roman"/>
              </a:rPr>
              <a:t>               Name: Muskan </a:t>
            </a:r>
          </a:p>
          <a:p>
            <a:r>
              <a:rPr lang="en-US" sz="3400" b="1" i="1" dirty="0">
                <a:latin typeface="Times New Roman"/>
                <a:cs typeface="Times New Roman"/>
              </a:rPr>
              <a:t>              Student id: 19049 </a:t>
            </a:r>
          </a:p>
          <a:p>
            <a:r>
              <a:rPr lang="en-US" sz="3400" b="1" i="1" dirty="0">
                <a:latin typeface="Times New Roman"/>
                <a:cs typeface="Times New Roman"/>
              </a:rPr>
              <a:t>              Program: BBA </a:t>
            </a:r>
          </a:p>
          <a:p>
            <a:r>
              <a:rPr lang="en-US" sz="3400" b="1" i="1" dirty="0">
                <a:latin typeface="Times New Roman"/>
                <a:cs typeface="Times New Roman"/>
              </a:rPr>
              <a:t>Submitted to: </a:t>
            </a:r>
            <a:endParaRPr lang="en-US" sz="3400"/>
          </a:p>
          <a:p>
            <a:r>
              <a:rPr lang="en-US" sz="3400" b="1" i="1" dirty="0">
                <a:latin typeface="Times New Roman"/>
                <a:cs typeface="Times New Roman"/>
              </a:rPr>
              <a:t>              Sir </a:t>
            </a:r>
            <a:r>
              <a:rPr lang="en-US" sz="3400" b="1" i="1" dirty="0" err="1">
                <a:latin typeface="Times New Roman"/>
                <a:cs typeface="Times New Roman"/>
              </a:rPr>
              <a:t>Eesar</a:t>
            </a:r>
            <a:r>
              <a:rPr lang="en-US" sz="3400" b="1" i="1" dirty="0">
                <a:latin typeface="Times New Roman"/>
                <a:cs typeface="Times New Roman"/>
              </a:rPr>
              <a:t> Khan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1A82D-9F93-490D-BF25-5ECCC6D7DEAC}"/>
              </a:ext>
            </a:extLst>
          </p:cNvPr>
          <p:cNvSpPr txBox="1"/>
          <p:nvPr/>
        </p:nvSpPr>
        <p:spPr>
          <a:xfrm>
            <a:off x="2380891" y="468702"/>
            <a:ext cx="8896707" cy="1615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300" b="1" i="1" dirty="0">
                <a:latin typeface="Times New Roman"/>
                <a:cs typeface="Times New Roman"/>
              </a:rPr>
              <a:t>Definition of Peace:</a:t>
            </a:r>
            <a:r>
              <a:rPr lang="en-US" sz="3300" i="1" dirty="0">
                <a:latin typeface="Times New Roman"/>
                <a:cs typeface="Times New Roman"/>
              </a:rPr>
              <a:t> </a:t>
            </a:r>
            <a:endParaRPr lang="en-US"/>
          </a:p>
          <a:p>
            <a:r>
              <a:rPr lang="en-US" sz="3300" i="1" dirty="0">
                <a:latin typeface="Times New Roman"/>
                <a:cs typeface="Times New Roman"/>
              </a:rPr>
              <a:t>Peace is the absence of physical and structural violence.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CD674-3ABC-797F-293F-B124DF1742F3}"/>
              </a:ext>
            </a:extLst>
          </p:cNvPr>
          <p:cNvSpPr txBox="1"/>
          <p:nvPr/>
        </p:nvSpPr>
        <p:spPr>
          <a:xfrm>
            <a:off x="2380891" y="2395267"/>
            <a:ext cx="889670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300" b="1" i="1" dirty="0">
                <a:latin typeface="Times New Roman"/>
                <a:cs typeface="Times New Roman"/>
              </a:rPr>
              <a:t>Advantage vs. Disadvantage of Peace</a:t>
            </a:r>
            <a:endParaRPr lang="en-US" dirty="0">
              <a:latin typeface="Corbel" panose="020B0503020204020204"/>
              <a:cs typeface="Times New Roman"/>
            </a:endParaRPr>
          </a:p>
          <a:p>
            <a:endParaRPr lang="en-US" sz="3300" b="1" i="1" dirty="0">
              <a:latin typeface="Times New Roman"/>
              <a:cs typeface="Times New Roman"/>
            </a:endParaRPr>
          </a:p>
          <a:p>
            <a:r>
              <a:rPr lang="en-US" sz="3300" b="1" i="1" dirty="0">
                <a:latin typeface="Times New Roman"/>
                <a:cs typeface="Times New Roman"/>
              </a:rPr>
              <a:t> </a:t>
            </a:r>
            <a:r>
              <a:rPr lang="en-US" sz="3300" b="1" i="1" dirty="0" err="1">
                <a:latin typeface="Times New Roman"/>
                <a:cs typeface="Times New Roman"/>
              </a:rPr>
              <a:t>Advangtage</a:t>
            </a:r>
            <a:r>
              <a:rPr lang="en-US" sz="3300" b="1" i="1" dirty="0">
                <a:latin typeface="Times New Roman"/>
                <a:cs typeface="Times New Roman"/>
              </a:rPr>
              <a:t> Of Peace:</a:t>
            </a:r>
            <a:endParaRPr lang="en-US">
              <a:latin typeface="Corbel" panose="020B0503020204020204"/>
              <a:cs typeface="Times New Roman"/>
            </a:endParaRPr>
          </a:p>
          <a:p>
            <a:r>
              <a:rPr lang="en-US" sz="3300" i="1" dirty="0">
                <a:latin typeface="Times New Roman"/>
                <a:cs typeface="Times New Roman"/>
              </a:rPr>
              <a:t> Better concentration ability.</a:t>
            </a:r>
            <a:endParaRPr lang="en-US" dirty="0">
              <a:latin typeface="Corbel" panose="020B0503020204020204"/>
              <a:cs typeface="Times New Roman"/>
            </a:endParaRPr>
          </a:p>
          <a:p>
            <a:endParaRPr lang="en-US" sz="3300" i="1" dirty="0">
              <a:latin typeface="Times New Roman"/>
              <a:cs typeface="Times New Roman"/>
            </a:endParaRPr>
          </a:p>
          <a:p>
            <a:r>
              <a:rPr lang="en-US" sz="3300" i="1" dirty="0">
                <a:latin typeface="Times New Roman"/>
                <a:cs typeface="Times New Roman"/>
              </a:rPr>
              <a:t> </a:t>
            </a:r>
            <a:r>
              <a:rPr lang="en-US" sz="3300" b="1" i="1" dirty="0">
                <a:latin typeface="Times New Roman"/>
                <a:cs typeface="Times New Roman"/>
              </a:rPr>
              <a:t>Disadvantage Of Peace:</a:t>
            </a:r>
            <a:endParaRPr lang="en-US"/>
          </a:p>
          <a:p>
            <a:r>
              <a:rPr lang="en-US" sz="3300" b="1" i="1" dirty="0">
                <a:latin typeface="Times New Roman"/>
                <a:cs typeface="Times New Roman"/>
              </a:rPr>
              <a:t> </a:t>
            </a:r>
            <a:r>
              <a:rPr lang="en-US" sz="3300" i="1" dirty="0">
                <a:latin typeface="Times New Roman"/>
                <a:cs typeface="Times New Roman"/>
              </a:rPr>
              <a:t>It contains innumerous themes and that you may </a:t>
            </a:r>
            <a:r>
              <a:rPr lang="en-US" sz="3300" i="1" dirty="0" err="1">
                <a:latin typeface="Times New Roman"/>
                <a:cs typeface="Times New Roman"/>
              </a:rPr>
              <a:t>loose</a:t>
            </a:r>
            <a:r>
              <a:rPr lang="en-US" sz="3300" i="1" dirty="0">
                <a:latin typeface="Times New Roman"/>
                <a:cs typeface="Times New Roman"/>
              </a:rPr>
              <a:t> track.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C37EA-D59C-BB8A-895E-DF9BE3C926BC}"/>
              </a:ext>
            </a:extLst>
          </p:cNvPr>
          <p:cNvSpPr txBox="1"/>
          <p:nvPr/>
        </p:nvSpPr>
        <p:spPr>
          <a:xfrm>
            <a:off x="2122099" y="799381"/>
            <a:ext cx="8997350" cy="26314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300" b="1" i="1" dirty="0">
                <a:latin typeface="Times New Roman"/>
                <a:cs typeface="Times New Roman"/>
              </a:rPr>
              <a:t>Importance of Peace: </a:t>
            </a:r>
          </a:p>
          <a:p>
            <a:r>
              <a:rPr lang="en-US" sz="3300" i="1" dirty="0">
                <a:latin typeface="Times New Roman"/>
                <a:cs typeface="Times New Roman"/>
              </a:rPr>
              <a:t>. Peace between all religions creates a harmony in all races of people.</a:t>
            </a:r>
          </a:p>
          <a:p>
            <a:r>
              <a:rPr lang="en-US" sz="3300" i="1" dirty="0">
                <a:latin typeface="Times New Roman"/>
                <a:cs typeface="Times New Roman"/>
              </a:rPr>
              <a:t>. It is an ideal of happiness and freedom between all people and countries.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B4742-8230-2217-35E3-42776F7DF124}"/>
              </a:ext>
            </a:extLst>
          </p:cNvPr>
          <p:cNvSpPr txBox="1"/>
          <p:nvPr/>
        </p:nvSpPr>
        <p:spPr>
          <a:xfrm>
            <a:off x="2122098" y="4134928"/>
            <a:ext cx="8997351" cy="1615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300" b="1" i="1" dirty="0">
                <a:latin typeface="Times New Roman"/>
                <a:cs typeface="Times New Roman"/>
              </a:rPr>
              <a:t>Definition of Justice:</a:t>
            </a:r>
          </a:p>
          <a:p>
            <a:r>
              <a:rPr lang="en-US" sz="3300" i="1" dirty="0">
                <a:latin typeface="Times New Roman"/>
                <a:cs typeface="Times New Roman"/>
              </a:rPr>
              <a:t> To act justly means to act in accordance to moral norms or act according to certain values.</a:t>
            </a:r>
          </a:p>
        </p:txBody>
      </p:sp>
    </p:spTree>
    <p:extLst>
      <p:ext uri="{BB962C8B-B14F-4D97-AF65-F5344CB8AC3E}">
        <p14:creationId xmlns:p14="http://schemas.microsoft.com/office/powerpoint/2010/main" val="382752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30FDF6-D932-6DE5-FA79-82011362FEAC}"/>
              </a:ext>
            </a:extLst>
          </p:cNvPr>
          <p:cNvSpPr txBox="1"/>
          <p:nvPr/>
        </p:nvSpPr>
        <p:spPr>
          <a:xfrm>
            <a:off x="1820175" y="454325"/>
            <a:ext cx="10276933" cy="59554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300" b="1" i="1" dirty="0">
                <a:latin typeface="Times New Roman"/>
                <a:cs typeface="Times New Roman"/>
              </a:rPr>
              <a:t>Advantages and Disadvantages of Justice</a:t>
            </a:r>
            <a:endParaRPr lang="en-US" dirty="0"/>
          </a:p>
          <a:p>
            <a:endParaRPr lang="en-US" sz="3300" b="1" i="1" dirty="0">
              <a:latin typeface="Times New Roman"/>
              <a:cs typeface="Times New Roman"/>
            </a:endParaRPr>
          </a:p>
          <a:p>
            <a:r>
              <a:rPr lang="en-US" sz="3300" b="1" i="1" dirty="0">
                <a:latin typeface="Times New Roman"/>
                <a:cs typeface="Times New Roman"/>
              </a:rPr>
              <a:t>Advantages of Justice:</a:t>
            </a:r>
            <a:endParaRPr lang="en-US" sz="3300" dirty="0">
              <a:ea typeface="+mn-lt"/>
              <a:cs typeface="+mn-lt"/>
            </a:endParaRPr>
          </a:p>
          <a:p>
            <a:r>
              <a:rPr lang="en-US" sz="3300" b="1" i="1" dirty="0">
                <a:latin typeface="Times New Roman"/>
                <a:cs typeface="Times New Roman"/>
              </a:rPr>
              <a:t> </a:t>
            </a:r>
            <a:r>
              <a:rPr lang="en-US" sz="3300" i="1" dirty="0">
                <a:latin typeface="Times New Roman"/>
                <a:cs typeface="Times New Roman"/>
              </a:rPr>
              <a:t>Minimize feuding.</a:t>
            </a:r>
            <a:endParaRPr lang="en-US" dirty="0">
              <a:latin typeface="Corbel" panose="020B0503020204020204"/>
              <a:cs typeface="Times New Roman"/>
            </a:endParaRPr>
          </a:p>
          <a:p>
            <a:endParaRPr lang="en-US">
              <a:latin typeface="Corbel" panose="020B0503020204020204"/>
              <a:cs typeface="Times New Roman"/>
            </a:endParaRPr>
          </a:p>
          <a:p>
            <a:r>
              <a:rPr lang="en-US" sz="3300" b="1" i="1" dirty="0">
                <a:latin typeface="Times New Roman"/>
                <a:cs typeface="Times New Roman"/>
              </a:rPr>
              <a:t>Disadvantages of Justice:</a:t>
            </a:r>
            <a:endParaRPr lang="en-US" sz="3300" dirty="0">
              <a:ea typeface="+mn-lt"/>
              <a:cs typeface="+mn-lt"/>
            </a:endParaRPr>
          </a:p>
          <a:p>
            <a:r>
              <a:rPr lang="en-US" sz="3300" b="1" i="1" dirty="0">
                <a:latin typeface="Times New Roman"/>
                <a:cs typeface="Times New Roman"/>
              </a:rPr>
              <a:t> </a:t>
            </a:r>
            <a:r>
              <a:rPr lang="en-US" sz="3300" i="1" dirty="0">
                <a:latin typeface="Times New Roman"/>
                <a:cs typeface="Times New Roman"/>
              </a:rPr>
              <a:t>Victim is de-centered, loses control.</a:t>
            </a:r>
            <a:endParaRPr lang="en-US" dirty="0"/>
          </a:p>
          <a:p>
            <a:endParaRPr lang="en-US" sz="3300" i="1" dirty="0">
              <a:latin typeface="Times New Roman"/>
              <a:cs typeface="Times New Roman"/>
            </a:endParaRPr>
          </a:p>
          <a:p>
            <a:r>
              <a:rPr lang="en-US" sz="3300" b="1" i="1" dirty="0">
                <a:latin typeface="Times New Roman"/>
                <a:cs typeface="Times New Roman"/>
              </a:rPr>
              <a:t>The Importance of Justice:</a:t>
            </a:r>
          </a:p>
          <a:p>
            <a:r>
              <a:rPr lang="en-US" sz="3300" i="1" dirty="0">
                <a:latin typeface="Times New Roman"/>
                <a:cs typeface="Times New Roman"/>
              </a:rPr>
              <a:t> . Islam, considers justice to be a supreme virtue.</a:t>
            </a:r>
            <a:endParaRPr lang="en-US" dirty="0">
              <a:latin typeface="Corbel" panose="020B0503020204020204"/>
              <a:cs typeface="Times New Roman"/>
            </a:endParaRPr>
          </a:p>
          <a:p>
            <a:r>
              <a:rPr lang="en-US" sz="3300" i="1" dirty="0">
                <a:latin typeface="Times New Roman"/>
                <a:cs typeface="Times New Roman"/>
              </a:rPr>
              <a:t> . O you who believe, be upright for God, and (be) </a:t>
            </a:r>
            <a:endParaRPr lang="en-US" dirty="0">
              <a:latin typeface="Corbel" panose="020B0503020204020204"/>
              <a:cs typeface="Times New Roman"/>
            </a:endParaRPr>
          </a:p>
          <a:p>
            <a:r>
              <a:rPr lang="en-US" sz="3300" i="1" dirty="0">
                <a:latin typeface="Times New Roman"/>
                <a:cs typeface="Times New Roman"/>
              </a:rPr>
              <a:t>   Bearers of witness with justice!..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9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2BBEC-0B51-7AFF-C3AB-1F2A7016997E}"/>
              </a:ext>
            </a:extLst>
          </p:cNvPr>
          <p:cNvSpPr txBox="1"/>
          <p:nvPr/>
        </p:nvSpPr>
        <p:spPr>
          <a:xfrm>
            <a:off x="1906439" y="80513"/>
            <a:ext cx="10406328" cy="66941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300" b="1" i="1" dirty="0">
                <a:latin typeface="Times New Roman"/>
                <a:ea typeface="+mn-lt"/>
                <a:cs typeface="+mn-lt"/>
              </a:rPr>
              <a:t>Definition of</a:t>
            </a:r>
            <a:r>
              <a:rPr lang="en-US" sz="3300" b="1" i="1" dirty="0">
                <a:latin typeface="Times New Roman"/>
                <a:cs typeface="Times New Roman"/>
              </a:rPr>
              <a:t>  Strong institutions:</a:t>
            </a:r>
          </a:p>
          <a:p>
            <a:r>
              <a:rPr lang="en-US" sz="3300" i="1" dirty="0">
                <a:latin typeface="Times New Roman"/>
                <a:cs typeface="Times New Roman"/>
              </a:rPr>
              <a:t>Strong institutions are the cornerstone of stable governments.</a:t>
            </a:r>
          </a:p>
          <a:p>
            <a:endParaRPr lang="en-US" sz="3300" b="1" i="1" dirty="0">
              <a:latin typeface="Times New Roman"/>
              <a:cs typeface="Times New Roman"/>
            </a:endParaRPr>
          </a:p>
          <a:p>
            <a:r>
              <a:rPr lang="en-US" sz="3300" b="1" i="1" dirty="0">
                <a:latin typeface="Times New Roman"/>
                <a:cs typeface="Times New Roman"/>
              </a:rPr>
              <a:t>Advantages and Disadvantages of Strong Institutions</a:t>
            </a:r>
          </a:p>
          <a:p>
            <a:endParaRPr lang="en-US" sz="3300" b="1" i="1" dirty="0">
              <a:latin typeface="Times New Roman"/>
              <a:cs typeface="Times New Roman"/>
            </a:endParaRPr>
          </a:p>
          <a:p>
            <a:r>
              <a:rPr lang="en-US" sz="3300" b="1" i="1" dirty="0">
                <a:latin typeface="Times New Roman"/>
                <a:cs typeface="Times New Roman"/>
              </a:rPr>
              <a:t>Advantages of strong institutions: </a:t>
            </a:r>
          </a:p>
          <a:p>
            <a:r>
              <a:rPr lang="en-US" sz="3300" i="1" dirty="0">
                <a:latin typeface="Times New Roman"/>
                <a:cs typeface="Times New Roman"/>
              </a:rPr>
              <a:t>Institutions strongly effects economic development of countries.</a:t>
            </a:r>
          </a:p>
          <a:p>
            <a:endParaRPr lang="en-US" sz="3300" b="1" i="1" dirty="0">
              <a:latin typeface="Times New Roman"/>
              <a:cs typeface="Times New Roman"/>
            </a:endParaRPr>
          </a:p>
          <a:p>
            <a:r>
              <a:rPr lang="en-US" sz="3300" b="1" i="1" dirty="0">
                <a:latin typeface="Times New Roman"/>
                <a:cs typeface="Times New Roman"/>
              </a:rPr>
              <a:t>Disadvantages of Strong institution:</a:t>
            </a:r>
          </a:p>
          <a:p>
            <a:r>
              <a:rPr lang="en-US" sz="3300" b="1" i="1" dirty="0">
                <a:latin typeface="Times New Roman"/>
                <a:cs typeface="Times New Roman"/>
              </a:rPr>
              <a:t> </a:t>
            </a:r>
            <a:r>
              <a:rPr lang="en-US" sz="3300" i="1" dirty="0">
                <a:latin typeface="Times New Roman"/>
                <a:cs typeface="Times New Roman"/>
              </a:rPr>
              <a:t>A major disadvantage to total institutions is the loss of individuality.</a:t>
            </a:r>
          </a:p>
        </p:txBody>
      </p:sp>
    </p:spTree>
    <p:extLst>
      <p:ext uri="{BB962C8B-B14F-4D97-AF65-F5344CB8AC3E}">
        <p14:creationId xmlns:p14="http://schemas.microsoft.com/office/powerpoint/2010/main" val="389889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B51FB3-C856-614D-3F24-330DFCD44424}"/>
              </a:ext>
            </a:extLst>
          </p:cNvPr>
          <p:cNvSpPr txBox="1"/>
          <p:nvPr/>
        </p:nvSpPr>
        <p:spPr>
          <a:xfrm>
            <a:off x="2697193" y="1877684"/>
            <a:ext cx="8350369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400" b="1" i="1" dirty="0">
                <a:latin typeface="Times New Roman"/>
                <a:cs typeface="Times New Roman"/>
              </a:rPr>
              <a:t>Importance of strong institutions :</a:t>
            </a:r>
            <a:endParaRPr lang="en-US" sz="3400" b="1" i="1">
              <a:latin typeface="Times New Roman"/>
              <a:cs typeface="Times New Roman"/>
            </a:endParaRPr>
          </a:p>
          <a:p>
            <a:r>
              <a:rPr lang="en-US" sz="3400" b="1" i="1" dirty="0">
                <a:latin typeface="Times New Roman"/>
                <a:cs typeface="Times New Roman"/>
              </a:rPr>
              <a:t> </a:t>
            </a:r>
            <a:r>
              <a:rPr lang="en-US" sz="3400" i="1" dirty="0">
                <a:latin typeface="Times New Roman"/>
                <a:cs typeface="Times New Roman"/>
              </a:rPr>
              <a:t>Strong effective, transparent, and accountable institutions are essential for sustainable development and critical for governments to deliver services to their citizens.</a:t>
            </a:r>
          </a:p>
        </p:txBody>
      </p:sp>
    </p:spTree>
    <p:extLst>
      <p:ext uri="{BB962C8B-B14F-4D97-AF65-F5344CB8AC3E}">
        <p14:creationId xmlns:p14="http://schemas.microsoft.com/office/powerpoint/2010/main" val="90321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D1356-256E-9949-DA56-65E653F42A92}"/>
              </a:ext>
            </a:extLst>
          </p:cNvPr>
          <p:cNvSpPr txBox="1"/>
          <p:nvPr/>
        </p:nvSpPr>
        <p:spPr>
          <a:xfrm>
            <a:off x="3050236" y="2465557"/>
            <a:ext cx="687493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b="1" i="1" dirty="0">
                <a:latin typeface="Times New Roman"/>
                <a:cs typeface="Times New Roman"/>
              </a:rPr>
              <a:t>  Thank you</a:t>
            </a:r>
            <a:endParaRPr 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2246746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255</cp:revision>
  <dcterms:created xsi:type="dcterms:W3CDTF">2022-12-04T12:57:41Z</dcterms:created>
  <dcterms:modified xsi:type="dcterms:W3CDTF">2022-12-04T14:07:26Z</dcterms:modified>
</cp:coreProperties>
</file>